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2"/>
  </p:notesMasterIdLst>
  <p:handoutMasterIdLst>
    <p:handoutMasterId r:id="rId33"/>
  </p:handoutMasterIdLst>
  <p:sldIdLst>
    <p:sldId id="281" r:id="rId2"/>
    <p:sldId id="329"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50" r:id="rId24"/>
    <p:sldId id="351" r:id="rId25"/>
    <p:sldId id="352" r:id="rId26"/>
    <p:sldId id="353" r:id="rId27"/>
    <p:sldId id="354" r:id="rId28"/>
    <p:sldId id="355" r:id="rId29"/>
    <p:sldId id="356" r:id="rId30"/>
    <p:sldId id="357" r:id="rId31"/>
  </p:sldIdLst>
  <p:sldSz cx="9144000" cy="6858000" type="screen4x3"/>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p15:clr>
            <a:srgbClr val="A4A3A4"/>
          </p15:clr>
        </p15:guide>
        <p15:guide id="2" orient="horz" pos="3838">
          <p15:clr>
            <a:srgbClr val="A4A3A4"/>
          </p15:clr>
        </p15:guide>
        <p15:guide id="3" orient="horz" pos="4201">
          <p15:clr>
            <a:srgbClr val="A4A3A4"/>
          </p15:clr>
        </p15:guide>
        <p15:guide id="4" orient="horz" pos="3294">
          <p15:clr>
            <a:srgbClr val="A4A3A4"/>
          </p15:clr>
        </p15:guide>
        <p15:guide id="5" orient="horz" pos="255">
          <p15:clr>
            <a:srgbClr val="A4A3A4"/>
          </p15:clr>
        </p15:guide>
        <p15:guide id="6" orient="horz" pos="1026">
          <p15:clr>
            <a:srgbClr val="A4A3A4"/>
          </p15:clr>
        </p15:guide>
        <p15:guide id="7" orient="horz" pos="3884">
          <p15:clr>
            <a:srgbClr val="A4A3A4"/>
          </p15:clr>
        </p15:guide>
        <p15:guide id="8" orient="horz" pos="3385">
          <p15:clr>
            <a:srgbClr val="A4A3A4"/>
          </p15:clr>
        </p15:guide>
        <p15:guide id="9" orient="horz" pos="2704">
          <p15:clr>
            <a:srgbClr val="A4A3A4"/>
          </p15:clr>
        </p15:guide>
        <p15:guide id="10" orient="horz" pos="1207">
          <p15:clr>
            <a:srgbClr val="A4A3A4"/>
          </p15:clr>
        </p15:guide>
        <p15:guide id="11" orient="horz" pos="1525">
          <p15:clr>
            <a:srgbClr val="A4A3A4"/>
          </p15:clr>
        </p15:guide>
        <p15:guide id="12" orient="horz" pos="1480">
          <p15:clr>
            <a:srgbClr val="A4A3A4"/>
          </p15:clr>
        </p15:guide>
        <p15:guide id="13" orient="horz" pos="3067">
          <p15:clr>
            <a:srgbClr val="A4A3A4"/>
          </p15:clr>
        </p15:guide>
        <p15:guide id="14" orient="horz" pos="1979">
          <p15:clr>
            <a:srgbClr val="A4A3A4"/>
          </p15:clr>
        </p15:guide>
        <p15:guide id="15" pos="2925">
          <p15:clr>
            <a:srgbClr val="A4A3A4"/>
          </p15:clr>
        </p15:guide>
        <p15:guide id="16" pos="2835">
          <p15:clr>
            <a:srgbClr val="A4A3A4"/>
          </p15:clr>
        </p15:guide>
        <p15:guide id="17" pos="2245">
          <p15:clr>
            <a:srgbClr val="A4A3A4"/>
          </p15:clr>
        </p15:guide>
        <p15:guide id="18" pos="2154">
          <p15:clr>
            <a:srgbClr val="A4A3A4"/>
          </p15:clr>
        </p15:guide>
        <p15:guide id="19" pos="1565">
          <p15:clr>
            <a:srgbClr val="A4A3A4"/>
          </p15:clr>
        </p15:guide>
        <p15:guide id="20" pos="1474">
          <p15:clr>
            <a:srgbClr val="A4A3A4"/>
          </p15:clr>
        </p15:guide>
        <p15:guide id="21" pos="884">
          <p15:clr>
            <a:srgbClr val="A4A3A4"/>
          </p15:clr>
        </p15:guide>
        <p15:guide id="22" pos="793">
          <p15:clr>
            <a:srgbClr val="A4A3A4"/>
          </p15:clr>
        </p15:guide>
        <p15:guide id="23" pos="204">
          <p15:clr>
            <a:srgbClr val="A4A3A4"/>
          </p15:clr>
        </p15:guide>
        <p15:guide id="24" pos="3515">
          <p15:clr>
            <a:srgbClr val="A4A3A4"/>
          </p15:clr>
        </p15:guide>
        <p15:guide id="25" pos="3606">
          <p15:clr>
            <a:srgbClr val="A4A3A4"/>
          </p15:clr>
        </p15:guide>
        <p15:guide id="26" pos="4195">
          <p15:clr>
            <a:srgbClr val="A4A3A4"/>
          </p15:clr>
        </p15:guide>
        <p15:guide id="27" pos="4286">
          <p15:clr>
            <a:srgbClr val="A4A3A4"/>
          </p15:clr>
        </p15:guide>
        <p15:guide id="28" pos="4876">
          <p15:clr>
            <a:srgbClr val="A4A3A4"/>
          </p15:clr>
        </p15:guide>
        <p15:guide id="29" pos="4967">
          <p15:clr>
            <a:srgbClr val="A4A3A4"/>
          </p15:clr>
        </p15:guide>
        <p15:guide id="30" pos="5556">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43" autoAdjust="0"/>
    <p:restoredTop sz="94556" autoAdjust="0"/>
  </p:normalViewPr>
  <p:slideViewPr>
    <p:cSldViewPr showGuides="1">
      <p:cViewPr varScale="1">
        <p:scale>
          <a:sx n="39" d="100"/>
          <a:sy n="39" d="100"/>
        </p:scale>
        <p:origin x="1432" y="24"/>
      </p:cViewPr>
      <p:guideLst>
        <p:guide orient="horz" pos="1253"/>
        <p:guide orient="horz" pos="3838"/>
        <p:guide orient="horz" pos="4201"/>
        <p:guide orient="horz" pos="3294"/>
        <p:guide orient="horz" pos="255"/>
        <p:guide orient="horz" pos="1026"/>
        <p:guide orient="horz" pos="3884"/>
        <p:guide orient="horz" pos="3385"/>
        <p:guide orient="horz" pos="2704"/>
        <p:guide orient="horz" pos="1207"/>
        <p:guide orient="horz" pos="1525"/>
        <p:guide orient="horz" pos="1480"/>
        <p:guide orient="horz" pos="3067"/>
        <p:guide orient="horz" pos="1979"/>
        <p:guide pos="2925"/>
        <p:guide pos="2835"/>
        <p:guide pos="2245"/>
        <p:guide pos="2154"/>
        <p:guide pos="1565"/>
        <p:guide pos="1474"/>
        <p:guide pos="884"/>
        <p:guide pos="793"/>
        <p:guide pos="204"/>
        <p:guide pos="3515"/>
        <p:guide pos="3606"/>
        <p:guide pos="4195"/>
        <p:guide pos="4286"/>
        <p:guide pos="4876"/>
        <p:guide pos="4967"/>
        <p:guide pos="5556"/>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82" d="100"/>
          <a:sy n="82" d="100"/>
        </p:scale>
        <p:origin x="-3132"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4C3797C4-ED8E-4EA4-959C-2AEEE7E3AD08}" type="datetimeFigureOut">
              <a:rPr lang="de-DE" smtClean="0"/>
              <a:pPr/>
              <a:t>06.05.2021</a:t>
            </a:fld>
            <a:endParaRPr lang="de-DE"/>
          </a:p>
        </p:txBody>
      </p:sp>
      <p:sp>
        <p:nvSpPr>
          <p:cNvPr id="4" name="Fußzeilenplatzhalt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FBF1F910-8AA9-49D3-9D40-DBE35BDF9359}" type="slidenum">
              <a:rPr lang="de-DE" smtClean="0"/>
              <a:pPr/>
              <a:t>‹Nr.›</a:t>
            </a:fld>
            <a:endParaRPr lang="de-DE"/>
          </a:p>
        </p:txBody>
      </p:sp>
    </p:spTree>
    <p:extLst>
      <p:ext uri="{BB962C8B-B14F-4D97-AF65-F5344CB8AC3E}">
        <p14:creationId xmlns:p14="http://schemas.microsoft.com/office/powerpoint/2010/main" val="2771589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44B5C22D-DB44-4084-9471-0EB64DB204F9}" type="datetimeFigureOut">
              <a:rPr lang="de-DE" smtClean="0"/>
              <a:pPr/>
              <a:t>06.05.2021</a:t>
            </a:fld>
            <a:endParaRPr lang="de-DE"/>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947F2EB-A273-4CA5-8E41-BC88C509E25D}" type="slidenum">
              <a:rPr lang="de-DE" smtClean="0"/>
              <a:pPr/>
              <a:t>‹Nr.›</a:t>
            </a:fld>
            <a:endParaRPr lang="de-DE"/>
          </a:p>
        </p:txBody>
      </p:sp>
    </p:spTree>
    <p:extLst>
      <p:ext uri="{BB962C8B-B14F-4D97-AF65-F5344CB8AC3E}">
        <p14:creationId xmlns:p14="http://schemas.microsoft.com/office/powerpoint/2010/main" val="931534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947F2EB-A273-4CA5-8E41-BC88C509E25D}" type="slidenum">
              <a:rPr lang="de-DE" smtClean="0"/>
              <a:pPr/>
              <a:t>1</a:t>
            </a:fld>
            <a:endParaRPr lang="de-DE"/>
          </a:p>
        </p:txBody>
      </p:sp>
    </p:spTree>
    <p:extLst>
      <p:ext uri="{BB962C8B-B14F-4D97-AF65-F5344CB8AC3E}">
        <p14:creationId xmlns:p14="http://schemas.microsoft.com/office/powerpoint/2010/main" val="3738456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Bildplatzhalter 4"/>
          <p:cNvSpPr>
            <a:spLocks noGrp="1"/>
          </p:cNvSpPr>
          <p:nvPr>
            <p:ph type="pic" sz="quarter" idx="10" hasCustomPrompt="1"/>
          </p:nvPr>
        </p:nvSpPr>
        <p:spPr>
          <a:xfrm>
            <a:off x="5076825" y="1989139"/>
            <a:ext cx="4066797" cy="2663824"/>
          </a:xfrm>
        </p:spPr>
        <p:txBody>
          <a:bodyPr anchor="t"/>
          <a:lstStyle>
            <a:lvl1pPr algn="ctr">
              <a:defRPr/>
            </a:lvl1pPr>
          </a:lstStyle>
          <a:p>
            <a:r>
              <a:rPr lang="de-DE" dirty="0" smtClean="0"/>
              <a:t>Zuerst Bild durch klicken auf Symbol hinzufügen und anschließend in den Hintergrund stellen!</a:t>
            </a:r>
            <a:endParaRPr lang="de-DE" dirty="0"/>
          </a:p>
        </p:txBody>
      </p:sp>
      <p:sp>
        <p:nvSpPr>
          <p:cNvPr id="3" name="Untertitel 2"/>
          <p:cNvSpPr>
            <a:spLocks noGrp="1"/>
          </p:cNvSpPr>
          <p:nvPr>
            <p:ph type="subTitle" idx="1"/>
          </p:nvPr>
        </p:nvSpPr>
        <p:spPr>
          <a:xfrm>
            <a:off x="323850" y="5373688"/>
            <a:ext cx="6335713" cy="792162"/>
          </a:xfrm>
        </p:spPr>
        <p:txBody>
          <a:bodyPr anchor="b">
            <a:noAutofit/>
          </a:bodyPr>
          <a:lstStyle>
            <a:lvl1pPr marL="0" indent="0" algn="l">
              <a:lnSpc>
                <a:spcPct val="110000"/>
              </a:lnSpc>
              <a:buNone/>
              <a:defRPr sz="2000" b="1" u="none" baseline="0">
                <a:solidFill>
                  <a:schemeClr val="accent1"/>
                </a:solidFill>
                <a:uFill>
                  <a:solidFill>
                    <a:schemeClr val="accent1"/>
                  </a:solidFill>
                </a:u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
        <p:nvSpPr>
          <p:cNvPr id="2" name="Titel 1"/>
          <p:cNvSpPr>
            <a:spLocks noGrp="1"/>
          </p:cNvSpPr>
          <p:nvPr>
            <p:ph type="ctrTitle"/>
          </p:nvPr>
        </p:nvSpPr>
        <p:spPr>
          <a:xfrm>
            <a:off x="323850" y="2492896"/>
            <a:ext cx="4608189" cy="2376487"/>
          </a:xfrm>
        </p:spPr>
        <p:txBody>
          <a:bodyPr bIns="82800" anchor="b">
            <a:noAutofit/>
          </a:bodyPr>
          <a:lstStyle>
            <a:lvl1pPr>
              <a:lnSpc>
                <a:spcPct val="105000"/>
              </a:lnSpc>
              <a:defRPr sz="3500" b="1" u="none" baseline="0"/>
            </a:lvl1pPr>
          </a:lstStyle>
          <a:p>
            <a:r>
              <a:rPr lang="de-DE" smtClean="0"/>
              <a:t>Titelmasterformat durch Klicken bearbeiten</a:t>
            </a:r>
            <a:endParaRPr lang="de-DE" dirty="0"/>
          </a:p>
        </p:txBody>
      </p:sp>
    </p:spTree>
    <p:extLst>
      <p:ext uri="{BB962C8B-B14F-4D97-AF65-F5344CB8AC3E}">
        <p14:creationId xmlns:p14="http://schemas.microsoft.com/office/powerpoint/2010/main" val="74184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itat Gross">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smtClean="0"/>
              <a:t>Particles as functional heads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8 May 2021</a:t>
            </a:r>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5200" u="none" baseline="0">
                <a:solidFill>
                  <a:schemeClr val="accent1"/>
                </a:solidFill>
                <a:uFill>
                  <a:solidFill>
                    <a:schemeClr val="accent1"/>
                  </a:solidFill>
                </a:uFill>
              </a:defRPr>
            </a:lvl1pPr>
            <a:lvl2pPr marL="0" indent="0">
              <a:lnSpc>
                <a:spcPct val="100000"/>
              </a:lnSpc>
              <a:spcBef>
                <a:spcPts val="5200"/>
              </a:spcBef>
              <a:buFont typeface="Arial" panose="020B0604020202020204" pitchFamily="34" charset="0"/>
              <a:buNone/>
              <a:defRPr sz="26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339509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smtClean="0"/>
              <a:t>Particles as functional heads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8 May 2021</a:t>
            </a:r>
            <a:endParaRPr lang="de-DE" dirty="0"/>
          </a:p>
        </p:txBody>
      </p:sp>
      <p:sp>
        <p:nvSpPr>
          <p:cNvPr id="7" name="Textplatzhalter 6"/>
          <p:cNvSpPr>
            <a:spLocks noGrp="1"/>
          </p:cNvSpPr>
          <p:nvPr>
            <p:ph type="body" sz="quarter" idx="13"/>
          </p:nvPr>
        </p:nvSpPr>
        <p:spPr>
          <a:xfrm>
            <a:off x="323850" y="404813"/>
            <a:ext cx="6335713" cy="5688012"/>
          </a:xfrm>
        </p:spPr>
        <p:txBody>
          <a:bodyPr/>
          <a:lstStyle>
            <a:lvl1pPr>
              <a:lnSpc>
                <a:spcPct val="95000"/>
              </a:lnSpc>
              <a:spcBef>
                <a:spcPts val="0"/>
              </a:spcBef>
              <a:defRPr sz="3500" u="sng" baseline="0">
                <a:solidFill>
                  <a:schemeClr val="tx1"/>
                </a:solidFill>
                <a:uFill>
                  <a:solidFill>
                    <a:schemeClr val="accent1"/>
                  </a:solidFill>
                </a:uFill>
              </a:defRPr>
            </a:lvl1pPr>
            <a:lvl2pPr marL="0" indent="0">
              <a:lnSpc>
                <a:spcPct val="100000"/>
              </a:lnSpc>
              <a:spcBef>
                <a:spcPts val="3500"/>
              </a:spcBef>
              <a:buFont typeface="Arial" panose="020B0604020202020204" pitchFamily="34" charset="0"/>
              <a:buNone/>
              <a:defRPr sz="2000" b="1">
                <a:solidFill>
                  <a:schemeClr val="accent1"/>
                </a:solidFill>
              </a:defRPr>
            </a:lvl2pPr>
            <a:lvl3pPr marL="0" indent="0">
              <a:lnSpc>
                <a:spcPct val="100000"/>
              </a:lnSpc>
              <a:buFont typeface="Arial" panose="020B0604020202020204" pitchFamily="34" charset="0"/>
              <a:buNone/>
              <a:defRPr/>
            </a:lvl3pPr>
            <a:lvl4pPr marL="0" indent="0">
              <a:lnSpc>
                <a:spcPct val="100000"/>
              </a:lnSpc>
              <a:buFont typeface="Arial" panose="020B0604020202020204" pitchFamily="34" charset="0"/>
              <a:buNone/>
              <a:defRPr/>
            </a:lvl4pPr>
            <a:lvl5pPr marL="0" indent="0">
              <a:lnSpc>
                <a:spcPct val="100000"/>
              </a:lnSpc>
              <a:buFont typeface="Arial" panose="020B0604020202020204" pitchFamily="34" charset="0"/>
              <a:buNone/>
              <a:defRPr/>
            </a:lvl5pPr>
            <a:lvl6pPr marL="0" indent="0">
              <a:lnSpc>
                <a:spcPct val="100000"/>
              </a:lnSpc>
              <a:buFont typeface="Arial" panose="020B0604020202020204" pitchFamily="34" charset="0"/>
              <a:buNone/>
              <a:defRPr/>
            </a:lvl6pPr>
            <a:lvl7pPr marL="0" indent="0">
              <a:lnSpc>
                <a:spcPct val="100000"/>
              </a:lnSpc>
              <a:buFont typeface="Arial" panose="020B0604020202020204" pitchFamily="34" charset="0"/>
              <a:buNone/>
              <a:defRPr/>
            </a:lvl7pPr>
            <a:lvl8pPr marL="0" indent="0">
              <a:lnSpc>
                <a:spcPct val="100000"/>
              </a:lnSpc>
              <a:buFont typeface="Arial" panose="020B0604020202020204" pitchFamily="34" charset="0"/>
              <a:buNone/>
              <a:defRPr/>
            </a:lvl8pPr>
            <a:lvl9pPr marL="0" indent="0">
              <a:lnSpc>
                <a:spcPct val="100000"/>
              </a:lnSpc>
              <a:buFont typeface="Arial" panose="020B0604020202020204" pitchFamily="34" charset="0"/>
              <a:buNone/>
              <a:defRPr/>
            </a:lvl9pPr>
          </a:lstStyle>
          <a:p>
            <a:pPr lvl="0"/>
            <a:r>
              <a:rPr lang="de-DE" smtClean="0"/>
              <a:t>Textmasterformat bearbeiten</a:t>
            </a:r>
          </a:p>
          <a:p>
            <a:pPr lvl="1"/>
            <a:r>
              <a:rPr lang="de-DE" smtClean="0"/>
              <a:t>Zweite Ebene</a:t>
            </a:r>
          </a:p>
          <a:p>
            <a:pPr lvl="2"/>
            <a:r>
              <a:rPr lang="de-DE" smtClean="0"/>
              <a:t>Dritte Ebene</a:t>
            </a:r>
          </a:p>
        </p:txBody>
      </p:sp>
    </p:spTree>
    <p:extLst>
      <p:ext uri="{BB962C8B-B14F-4D97-AF65-F5344CB8AC3E}">
        <p14:creationId xmlns:p14="http://schemas.microsoft.com/office/powerpoint/2010/main" val="1487186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smtClean="0"/>
              <a:t>Particles as functional heads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8 May 2021</a:t>
            </a:r>
            <a:endParaRPr lang="de-DE" dirty="0"/>
          </a:p>
        </p:txBody>
      </p:sp>
    </p:spTree>
    <p:extLst>
      <p:ext uri="{BB962C8B-B14F-4D97-AF65-F5344CB8AC3E}">
        <p14:creationId xmlns:p14="http://schemas.microsoft.com/office/powerpoint/2010/main" val="272113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sp>
        <p:nvSpPr>
          <p:cNvPr id="7" name="Rechteck 6"/>
          <p:cNvSpPr/>
          <p:nvPr userDrawn="1"/>
        </p:nvSpPr>
        <p:spPr>
          <a:xfrm>
            <a:off x="0" y="283"/>
            <a:ext cx="9143622" cy="6857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59123" y="0"/>
            <a:ext cx="3689604" cy="2023110"/>
          </a:xfrm>
          <a:prstGeom prst="rect">
            <a:avLst/>
          </a:prstGeom>
        </p:spPr>
      </p:pic>
    </p:spTree>
    <p:extLst>
      <p:ext uri="{BB962C8B-B14F-4D97-AF65-F5344CB8AC3E}">
        <p14:creationId xmlns:p14="http://schemas.microsoft.com/office/powerpoint/2010/main" val="2713781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smtClean="0"/>
              <a:t>Particles as functional heads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8 May 2021</a:t>
            </a:r>
            <a:endParaRPr lang="de-DE" dirty="0"/>
          </a:p>
        </p:txBody>
      </p:sp>
    </p:spTree>
    <p:extLst>
      <p:ext uri="{BB962C8B-B14F-4D97-AF65-F5344CB8AC3E}">
        <p14:creationId xmlns:p14="http://schemas.microsoft.com/office/powerpoint/2010/main" val="1852747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formatierungen Listeneben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Particles as functional heads</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smtClean="0"/>
              <a:t>8 May 2021</a:t>
            </a:r>
            <a:endParaRPr lang="de-DE"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folie ein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Particles as functional heads</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smtClean="0"/>
              <a:t>8 May 2021</a:t>
            </a:r>
            <a:endParaRPr lang="de-DE" dirty="0"/>
          </a:p>
        </p:txBody>
      </p:sp>
    </p:spTree>
    <p:extLst>
      <p:ext uri="{BB962C8B-B14F-4D97-AF65-F5344CB8AC3E}">
        <p14:creationId xmlns:p14="http://schemas.microsoft.com/office/powerpoint/2010/main" val="426115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ext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buAutoNum type="arabicPeriod"/>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Particles as functional heads</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smtClean="0"/>
              <a:t>8 May 2021</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osse Headline – Textfolie ein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4"/>
            <a:ext cx="6335713" cy="1224136"/>
          </a:xfrm>
        </p:spPr>
        <p:txBody>
          <a:bodyPr>
            <a:normAutofit/>
          </a:bodyPr>
          <a:lstStyle>
            <a:lvl1pPr>
              <a:defRPr sz="3500"/>
            </a:lvl1p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lstStyle>
            <a:lvl5pPr>
              <a:defRPr/>
            </a:lvl5pPr>
            <a:lvl6pPr>
              <a:defRPr/>
            </a:lvl6pPr>
            <a:lvl7pPr>
              <a:defRPr/>
            </a:lvl7pPr>
            <a:lvl8pPr>
              <a:defRPr/>
            </a:lvl8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7" name="Fußzeilenplatzhalter 4"/>
          <p:cNvSpPr>
            <a:spLocks noGrp="1"/>
          </p:cNvSpPr>
          <p:nvPr>
            <p:ph type="ftr" sz="quarter" idx="3"/>
          </p:nvPr>
        </p:nvSpPr>
        <p:spPr>
          <a:xfrm>
            <a:off x="2484438" y="6453336"/>
            <a:ext cx="3095625" cy="216024"/>
          </a:xfrm>
          <a:prstGeom prst="rect">
            <a:avLst/>
          </a:prstGeom>
        </p:spPr>
        <p:txBody>
          <a:bodyPr vert="horz" lIns="0" tIns="0" rIns="0" bIns="54000" rtlCol="0" anchor="b" anchorCtr="0"/>
          <a:lstStyle>
            <a:lvl1pPr algn="l">
              <a:defRPr sz="700" b="1">
                <a:solidFill>
                  <a:schemeClr val="tx1"/>
                </a:solidFill>
              </a:defRPr>
            </a:lvl1pPr>
          </a:lstStyle>
          <a:p>
            <a:r>
              <a:rPr lang="en-US" smtClean="0"/>
              <a:t>Particles as functional heads</a:t>
            </a:r>
            <a:endParaRPr lang="de-DE" dirty="0"/>
          </a:p>
        </p:txBody>
      </p:sp>
      <p:sp>
        <p:nvSpPr>
          <p:cNvPr id="8"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700" b="1">
                <a:solidFill>
                  <a:schemeClr val="tx1"/>
                </a:solidFill>
              </a:defRPr>
            </a:lvl1pPr>
          </a:lstStyle>
          <a:p>
            <a:fld id="{C05EE493-AD2E-4872-B2F6-8F12A747F0A5}" type="slidenum">
              <a:rPr lang="de-DE" smtClean="0"/>
              <a:pPr/>
              <a:t>‹Nr.›</a:t>
            </a:fld>
            <a:endParaRPr lang="de-DE" dirty="0"/>
          </a:p>
        </p:txBody>
      </p:sp>
      <p:sp>
        <p:nvSpPr>
          <p:cNvPr id="9"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700" b="1">
                <a:solidFill>
                  <a:schemeClr val="tx1"/>
                </a:solidFill>
              </a:defRPr>
            </a:lvl1pPr>
          </a:lstStyle>
          <a:p>
            <a:r>
              <a:rPr lang="en-US" smtClean="0"/>
              <a:t>8 May 2021</a:t>
            </a:r>
            <a:endParaRPr lang="de-DE" dirty="0"/>
          </a:p>
        </p:txBody>
      </p:sp>
    </p:spTree>
    <p:extLst>
      <p:ext uri="{BB962C8B-B14F-4D97-AF65-F5344CB8AC3E}">
        <p14:creationId xmlns:p14="http://schemas.microsoft.com/office/powerpoint/2010/main" val="85653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Grosse Headline – Text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500" b="1" u="sng" kern="1200" baseline="0" dirty="0" smtClean="0">
                <a:solidFill>
                  <a:schemeClr val="tx1"/>
                </a:solidFill>
                <a:uFill>
                  <a:solidFill>
                    <a:schemeClr val="accent1"/>
                  </a:solidFill>
                </a:uFill>
                <a:latin typeface="+mj-lt"/>
                <a:ea typeface="+mj-ea"/>
                <a:cs typeface="+mj-cs"/>
              </a:defRPr>
            </a:lvl1pPr>
          </a:lstStyle>
          <a:p>
            <a:r>
              <a:rPr lang="de-DE" smtClean="0"/>
              <a:t>Titelmasterformat durch Klicken bearbeiten</a:t>
            </a:r>
            <a:endParaRPr lang="de-DE" dirty="0"/>
          </a:p>
        </p:txBody>
      </p:sp>
      <p:sp>
        <p:nvSpPr>
          <p:cNvPr id="3" name="Inhaltsplatzhalter 2"/>
          <p:cNvSpPr>
            <a:spLocks noGrp="1"/>
          </p:cNvSpPr>
          <p:nvPr>
            <p:ph sz="half" idx="1" hasCustomPrompt="1"/>
          </p:nvPr>
        </p:nvSpPr>
        <p:spPr>
          <a:xfrm>
            <a:off x="323849" y="1989138"/>
            <a:ext cx="4176713" cy="4103687"/>
          </a:xfrm>
        </p:spPr>
        <p:txBody>
          <a:bodyPr>
            <a:noAutofit/>
          </a:bodyPr>
          <a:lstStyle>
            <a:lvl1pPr>
              <a:defRPr sz="1600"/>
            </a:lvl1pPr>
            <a:lvl2pPr>
              <a:defRPr sz="1600"/>
            </a:lvl2pPr>
            <a:lvl3pPr>
              <a:defRPr sz="1600"/>
            </a:lvl3pPr>
            <a:lvl4pPr>
              <a:defRPr sz="1600"/>
            </a:lvl4pPr>
            <a:lvl5pPr>
              <a:defRPr sz="1600"/>
            </a:lvl5pPr>
            <a:lvl6pPr>
              <a:defRPr sz="1600"/>
            </a:lvl6pPr>
            <a:lvl7pPr marL="0" indent="0">
              <a:buFont typeface="Arial" panose="020B0604020202020204" pitchFamily="34" charset="0"/>
              <a:buNone/>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Inhaltsplatzhalter 3"/>
          <p:cNvSpPr>
            <a:spLocks noGrp="1"/>
          </p:cNvSpPr>
          <p:nvPr>
            <p:ph sz="half" idx="2" hasCustomPrompt="1"/>
          </p:nvPr>
        </p:nvSpPr>
        <p:spPr>
          <a:xfrm>
            <a:off x="4643438" y="1989138"/>
            <a:ext cx="4176712" cy="4103687"/>
          </a:xfrm>
        </p:spPr>
        <p:txBody>
          <a:bodyPr>
            <a:no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 name="Fußzeilenplatzhalter 4"/>
          <p:cNvSpPr>
            <a:spLocks noGrp="1"/>
          </p:cNvSpPr>
          <p:nvPr>
            <p:ph type="ftr" sz="quarter" idx="3"/>
          </p:nvPr>
        </p:nvSpPr>
        <p:spPr>
          <a:xfrm>
            <a:off x="2484438" y="6453336"/>
            <a:ext cx="4319810" cy="216024"/>
          </a:xfrm>
          <a:prstGeom prst="rect">
            <a:avLst/>
          </a:prstGeom>
        </p:spPr>
        <p:txBody>
          <a:bodyPr vert="horz" lIns="0" tIns="0" rIns="0" bIns="54000" rtlCol="0" anchor="b" anchorCtr="0"/>
          <a:lstStyle>
            <a:lvl1pPr algn="l">
              <a:defRPr sz="900" b="1">
                <a:solidFill>
                  <a:schemeClr val="tx1"/>
                </a:solidFill>
              </a:defRPr>
            </a:lvl1pPr>
          </a:lstStyle>
          <a:p>
            <a:r>
              <a:rPr lang="en-US" smtClean="0"/>
              <a:t>Particles as functional heads</a:t>
            </a:r>
            <a:endParaRPr lang="de-DE" dirty="0"/>
          </a:p>
        </p:txBody>
      </p:sp>
      <p:sp>
        <p:nvSpPr>
          <p:cNvPr id="9"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0" name="Datumsplatzhalter 8"/>
          <p:cNvSpPr>
            <a:spLocks noGrp="1"/>
          </p:cNvSpPr>
          <p:nvPr>
            <p:ph type="dt" sz="half" idx="10"/>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r>
              <a:rPr lang="en-US" smtClean="0"/>
              <a:t>8 May 2021</a:t>
            </a:r>
            <a:endParaRPr lang="de-DE" dirty="0"/>
          </a:p>
        </p:txBody>
      </p:sp>
    </p:spTree>
    <p:extLst>
      <p:ext uri="{BB962C8B-B14F-4D97-AF65-F5344CB8AC3E}">
        <p14:creationId xmlns:p14="http://schemas.microsoft.com/office/powerpoint/2010/main" val="400131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r>
              <a:rPr lang="en-US" smtClean="0"/>
              <a:t>Particles as functional heads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8 May 2021</a:t>
            </a:r>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49518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osse Headline – Bildfolie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323850" y="404663"/>
            <a:ext cx="6335713" cy="1224111"/>
          </a:xfrm>
        </p:spPr>
        <p:txBody>
          <a:bodyPr/>
          <a:lstStyle>
            <a:lvl1pPr>
              <a:defRPr lang="de-DE" sz="3500" b="1" u="sng" kern="1200" baseline="0" dirty="0" smtClean="0">
                <a:solidFill>
                  <a:schemeClr val="tx1"/>
                </a:solidFill>
                <a:uFill>
                  <a:solidFill>
                    <a:schemeClr val="accent1"/>
                  </a:solidFill>
                </a:uFill>
                <a:latin typeface="+mj-lt"/>
                <a:ea typeface="+mj-ea"/>
                <a:cs typeface="+mj-cs"/>
              </a:defRPr>
            </a:lvl1pPr>
          </a:lstStyle>
          <a:p>
            <a:r>
              <a:rPr lang="de-DE" smtClean="0"/>
              <a:t>Titelmasterformat durch Klicken bearbeiten</a:t>
            </a:r>
            <a:endParaRPr lang="de-DE" dirty="0"/>
          </a:p>
        </p:txBody>
      </p:sp>
      <p:sp>
        <p:nvSpPr>
          <p:cNvPr id="3" name="Fußzeilenplatzhalter 2"/>
          <p:cNvSpPr>
            <a:spLocks noGrp="1"/>
          </p:cNvSpPr>
          <p:nvPr>
            <p:ph type="ftr" sz="quarter" idx="10"/>
          </p:nvPr>
        </p:nvSpPr>
        <p:spPr/>
        <p:txBody>
          <a:bodyPr/>
          <a:lstStyle/>
          <a:p>
            <a:r>
              <a:rPr lang="en-US" smtClean="0"/>
              <a:t>Particles as functional heads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8 May 2021</a:t>
            </a:r>
            <a:endParaRPr lang="de-DE" dirty="0"/>
          </a:p>
        </p:txBody>
      </p:sp>
      <p:sp>
        <p:nvSpPr>
          <p:cNvPr id="7" name="Bildplatzhalter 6"/>
          <p:cNvSpPr>
            <a:spLocks noGrp="1"/>
          </p:cNvSpPr>
          <p:nvPr>
            <p:ph type="pic" sz="quarter" idx="13"/>
          </p:nvPr>
        </p:nvSpPr>
        <p:spPr>
          <a:xfrm>
            <a:off x="323528" y="1989139"/>
            <a:ext cx="4177035" cy="2736006"/>
          </a:xfrm>
        </p:spPr>
        <p:txBody>
          <a:bodyPr/>
          <a:lstStyle>
            <a:lvl1pPr algn="ctr">
              <a:defRPr/>
            </a:lvl1pPr>
          </a:lstStyle>
          <a:p>
            <a:r>
              <a:rPr lang="de-DE" smtClean="0"/>
              <a:t>Bild durch Klicken auf Symbol hinzufügen</a:t>
            </a:r>
            <a:endParaRPr lang="de-DE"/>
          </a:p>
        </p:txBody>
      </p:sp>
      <p:sp>
        <p:nvSpPr>
          <p:cNvPr id="11" name="Textplatzhalter 10"/>
          <p:cNvSpPr>
            <a:spLocks noGrp="1"/>
          </p:cNvSpPr>
          <p:nvPr>
            <p:ph type="body" sz="quarter" idx="15"/>
          </p:nvPr>
        </p:nvSpPr>
        <p:spPr>
          <a:xfrm>
            <a:off x="323850"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
        <p:nvSpPr>
          <p:cNvPr id="13" name="Bildplatzhalter 6"/>
          <p:cNvSpPr>
            <a:spLocks noGrp="1"/>
          </p:cNvSpPr>
          <p:nvPr>
            <p:ph type="pic" sz="quarter" idx="16"/>
          </p:nvPr>
        </p:nvSpPr>
        <p:spPr>
          <a:xfrm>
            <a:off x="4643437" y="1989139"/>
            <a:ext cx="4177035" cy="2736006"/>
          </a:xfrm>
        </p:spPr>
        <p:txBody>
          <a:bodyPr/>
          <a:lstStyle>
            <a:lvl1pPr algn="ctr">
              <a:defRPr/>
            </a:lvl1pPr>
          </a:lstStyle>
          <a:p>
            <a:r>
              <a:rPr lang="de-DE" smtClean="0"/>
              <a:t>Bild durch Klicken auf Symbol hinzufügen</a:t>
            </a:r>
            <a:endParaRPr lang="de-DE"/>
          </a:p>
        </p:txBody>
      </p:sp>
      <p:sp>
        <p:nvSpPr>
          <p:cNvPr id="14" name="Textplatzhalter 10"/>
          <p:cNvSpPr>
            <a:spLocks noGrp="1"/>
          </p:cNvSpPr>
          <p:nvPr>
            <p:ph type="body" sz="quarter" idx="17"/>
          </p:nvPr>
        </p:nvSpPr>
        <p:spPr>
          <a:xfrm>
            <a:off x="4643759" y="4869160"/>
            <a:ext cx="4176713" cy="1223665"/>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260267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folie">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en-US" smtClean="0"/>
              <a:t>Particles as functional heads</a:t>
            </a:r>
            <a:endParaRPr lang="de-DE" dirty="0"/>
          </a:p>
        </p:txBody>
      </p:sp>
      <p:sp>
        <p:nvSpPr>
          <p:cNvPr id="4" name="Foliennummernplatzhalter 3"/>
          <p:cNvSpPr>
            <a:spLocks noGrp="1"/>
          </p:cNvSpPr>
          <p:nvPr>
            <p:ph type="sldNum" sz="quarter" idx="11"/>
          </p:nvPr>
        </p:nvSpPr>
        <p:spPr/>
        <p:txBody>
          <a:bodyPr/>
          <a:lstStyle/>
          <a:p>
            <a:fld id="{C05EE493-AD2E-4872-B2F6-8F12A747F0A5}" type="slidenum">
              <a:rPr lang="de-DE" smtClean="0"/>
              <a:pPr/>
              <a:t>‹Nr.›</a:t>
            </a:fld>
            <a:endParaRPr lang="de-DE" dirty="0"/>
          </a:p>
        </p:txBody>
      </p:sp>
      <p:sp>
        <p:nvSpPr>
          <p:cNvPr id="5" name="Datumsplatzhalter 4"/>
          <p:cNvSpPr>
            <a:spLocks noGrp="1"/>
          </p:cNvSpPr>
          <p:nvPr>
            <p:ph type="dt" sz="half" idx="12"/>
          </p:nvPr>
        </p:nvSpPr>
        <p:spPr/>
        <p:txBody>
          <a:bodyPr/>
          <a:lstStyle/>
          <a:p>
            <a:r>
              <a:rPr lang="en-US" smtClean="0"/>
              <a:t>8 May 2021</a:t>
            </a:r>
            <a:endParaRPr lang="de-DE" dirty="0"/>
          </a:p>
        </p:txBody>
      </p:sp>
      <p:sp>
        <p:nvSpPr>
          <p:cNvPr id="7" name="Bildplatzhalter 6"/>
          <p:cNvSpPr>
            <a:spLocks noGrp="1"/>
          </p:cNvSpPr>
          <p:nvPr>
            <p:ph type="pic" sz="quarter" idx="13"/>
          </p:nvPr>
        </p:nvSpPr>
        <p:spPr>
          <a:xfrm>
            <a:off x="323528" y="1"/>
            <a:ext cx="8496622" cy="5084762"/>
          </a:xfrm>
        </p:spPr>
        <p:txBody>
          <a:bodyPr/>
          <a:lstStyle>
            <a:lvl1pPr algn="ctr">
              <a:defRPr/>
            </a:lvl1pPr>
          </a:lstStyle>
          <a:p>
            <a:r>
              <a:rPr lang="de-DE" smtClean="0"/>
              <a:t>Bild durch Klicken auf Symbol hinzufügen</a:t>
            </a:r>
            <a:endParaRPr lang="de-DE" dirty="0"/>
          </a:p>
        </p:txBody>
      </p:sp>
      <p:sp>
        <p:nvSpPr>
          <p:cNvPr id="11" name="Textplatzhalter 10"/>
          <p:cNvSpPr>
            <a:spLocks noGrp="1"/>
          </p:cNvSpPr>
          <p:nvPr>
            <p:ph type="body" sz="quarter" idx="15"/>
          </p:nvPr>
        </p:nvSpPr>
        <p:spPr>
          <a:xfrm>
            <a:off x="323850" y="5229225"/>
            <a:ext cx="6335713" cy="863601"/>
          </a:xfrm>
        </p:spPr>
        <p:txBody>
          <a:bodyPr/>
          <a:lstStyle>
            <a:lvl1pPr>
              <a:defRPr u="sng" baseline="0">
                <a:solidFill>
                  <a:schemeClr val="tx1"/>
                </a:solidFill>
                <a:uFill>
                  <a:solidFill>
                    <a:schemeClr val="accent1"/>
                  </a:solidFill>
                </a:uFill>
              </a:defRPr>
            </a:lvl1pPr>
            <a:lvl5pP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smtClean="0"/>
          </a:p>
        </p:txBody>
      </p:sp>
    </p:spTree>
    <p:extLst>
      <p:ext uri="{BB962C8B-B14F-4D97-AF65-F5344CB8AC3E}">
        <p14:creationId xmlns:p14="http://schemas.microsoft.com/office/powerpoint/2010/main" val="61429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23850" y="404664"/>
            <a:ext cx="6335713" cy="792088"/>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23850" y="1988840"/>
            <a:ext cx="8496300" cy="4103985"/>
          </a:xfrm>
          <a:prstGeom prst="rect">
            <a:avLst/>
          </a:prstGeom>
        </p:spPr>
        <p:txBody>
          <a:bodyPr vert="horz" lIns="0" tIns="0" rIns="0" bIns="0" rtlCol="0">
            <a:no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cxnSp>
        <p:nvCxnSpPr>
          <p:cNvPr id="11" name="Gerade Verbindung 10"/>
          <p:cNvCxnSpPr/>
          <p:nvPr/>
        </p:nvCxnSpPr>
        <p:spPr>
          <a:xfrm>
            <a:off x="323850" y="6408378"/>
            <a:ext cx="8496622"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 name="Fußzeilenplatzhalter 4"/>
          <p:cNvSpPr>
            <a:spLocks noGrp="1"/>
          </p:cNvSpPr>
          <p:nvPr>
            <p:ph type="ftr" sz="quarter" idx="3"/>
          </p:nvPr>
        </p:nvSpPr>
        <p:spPr>
          <a:xfrm>
            <a:off x="2484438" y="6453336"/>
            <a:ext cx="3959770" cy="216024"/>
          </a:xfrm>
          <a:prstGeom prst="rect">
            <a:avLst/>
          </a:prstGeom>
        </p:spPr>
        <p:txBody>
          <a:bodyPr vert="horz" lIns="0" tIns="0" rIns="0" bIns="54000" rtlCol="0" anchor="b" anchorCtr="0"/>
          <a:lstStyle>
            <a:lvl1pPr algn="l">
              <a:defRPr sz="900" b="1">
                <a:solidFill>
                  <a:schemeClr val="tx1"/>
                </a:solidFill>
              </a:defRPr>
            </a:lvl1pPr>
          </a:lstStyle>
          <a:p>
            <a:r>
              <a:rPr lang="en-US" smtClean="0"/>
              <a:t>Particles as functional heads</a:t>
            </a:r>
            <a:endParaRPr lang="de-DE" dirty="0"/>
          </a:p>
        </p:txBody>
      </p:sp>
      <p:sp>
        <p:nvSpPr>
          <p:cNvPr id="15" name="Foliennummernplatzhalter 5"/>
          <p:cNvSpPr>
            <a:spLocks noGrp="1"/>
          </p:cNvSpPr>
          <p:nvPr>
            <p:ph type="sldNum" sz="quarter" idx="4"/>
          </p:nvPr>
        </p:nvSpPr>
        <p:spPr>
          <a:xfrm>
            <a:off x="323850" y="6453336"/>
            <a:ext cx="935038" cy="216024"/>
          </a:xfrm>
          <a:prstGeom prst="rect">
            <a:avLst/>
          </a:prstGeom>
        </p:spPr>
        <p:txBody>
          <a:bodyPr vert="horz" lIns="0" tIns="0" rIns="0" bIns="54000" rtlCol="0" anchor="b" anchorCtr="0"/>
          <a:lstStyle>
            <a:lvl1pPr algn="l">
              <a:defRPr sz="900" b="1">
                <a:solidFill>
                  <a:schemeClr val="tx1"/>
                </a:solidFill>
              </a:defRPr>
            </a:lvl1pPr>
          </a:lstStyle>
          <a:p>
            <a:fld id="{C05EE493-AD2E-4872-B2F6-8F12A747F0A5}" type="slidenum">
              <a:rPr lang="de-DE" smtClean="0"/>
              <a:pPr/>
              <a:t>‹Nr.›</a:t>
            </a:fld>
            <a:endParaRPr lang="de-DE" dirty="0"/>
          </a:p>
        </p:txBody>
      </p:sp>
      <p:sp>
        <p:nvSpPr>
          <p:cNvPr id="17" name="Datumsplatzhalter 8"/>
          <p:cNvSpPr>
            <a:spLocks noGrp="1"/>
          </p:cNvSpPr>
          <p:nvPr>
            <p:ph type="dt" sz="half" idx="2"/>
          </p:nvPr>
        </p:nvSpPr>
        <p:spPr>
          <a:xfrm>
            <a:off x="1403350" y="6453336"/>
            <a:ext cx="936626" cy="216024"/>
          </a:xfrm>
          <a:prstGeom prst="rect">
            <a:avLst/>
          </a:prstGeom>
        </p:spPr>
        <p:txBody>
          <a:bodyPr vert="horz" lIns="0" tIns="0" rIns="0" bIns="54000" rtlCol="0" anchor="b" anchorCtr="0"/>
          <a:lstStyle>
            <a:lvl1pPr algn="l">
              <a:defRPr sz="900" b="1">
                <a:solidFill>
                  <a:schemeClr val="tx1"/>
                </a:solidFill>
              </a:defRPr>
            </a:lvl1pPr>
          </a:lstStyle>
          <a:p>
            <a:r>
              <a:rPr lang="en-US" smtClean="0"/>
              <a:t>8 May 2021</a:t>
            </a:r>
            <a:endParaRPr lang="de-DE" dirty="0"/>
          </a:p>
        </p:txBody>
      </p:sp>
      <p:sp>
        <p:nvSpPr>
          <p:cNvPr id="18" name="Fußzeilenplatzhalter 4"/>
          <p:cNvSpPr txBox="1">
            <a:spLocks/>
          </p:cNvSpPr>
          <p:nvPr/>
        </p:nvSpPr>
        <p:spPr>
          <a:xfrm>
            <a:off x="5724525" y="6453336"/>
            <a:ext cx="3095947" cy="216024"/>
          </a:xfrm>
          <a:prstGeom prst="rect">
            <a:avLst/>
          </a:prstGeom>
        </p:spPr>
        <p:txBody>
          <a:bodyPr vert="horz" lIns="0" tIns="0" rIns="0" bIns="54000" rtlCol="0" anchor="b" anchorCtr="0"/>
          <a:lstStyle>
            <a:defPPr>
              <a:defRPr lang="de-DE"/>
            </a:defPPr>
            <a:lvl1pPr marL="0" algn="l" defTabSz="914400" rtl="0" eaLnBrk="1" latinLnBrk="0" hangingPunct="1">
              <a:defRPr sz="7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sz="900" dirty="0" smtClean="0"/>
              <a:t>Universität Konstanz</a:t>
            </a:r>
            <a:endParaRPr lang="de-DE" sz="900" dirty="0"/>
          </a:p>
        </p:txBody>
      </p:sp>
    </p:spTree>
  </p:cSld>
  <p:clrMap bg1="lt1" tx1="dk1" bg2="lt2" tx2="dk2" accent1="accent1" accent2="accent2" accent3="accent3" accent4="accent4" accent5="accent5" accent6="accent6" hlink="hlink" folHlink="folHlink"/>
  <p:sldLayoutIdLst>
    <p:sldLayoutId id="2147483668" r:id="rId1"/>
    <p:sldLayoutId id="2147483655" r:id="rId2"/>
    <p:sldLayoutId id="2147483671" r:id="rId3"/>
    <p:sldLayoutId id="2147483656" r:id="rId4"/>
    <p:sldLayoutId id="2147483657" r:id="rId5"/>
    <p:sldLayoutId id="2147483659" r:id="rId6"/>
    <p:sldLayoutId id="2147483665" r:id="rId7"/>
    <p:sldLayoutId id="2147483666" r:id="rId8"/>
    <p:sldLayoutId id="2147483667" r:id="rId9"/>
    <p:sldLayoutId id="2147483663" r:id="rId10"/>
    <p:sldLayoutId id="2147483662" r:id="rId11"/>
    <p:sldLayoutId id="2147483674" r:id="rId12"/>
    <p:sldLayoutId id="2147483673" r:id="rId13"/>
    <p:sldLayoutId id="2147483675" r:id="rId14"/>
  </p:sldLayoutIdLst>
  <p:timing>
    <p:tnLst>
      <p:par>
        <p:cTn id="1" dur="indefinite" restart="never" nodeType="tmRoot"/>
      </p:par>
    </p:tnLst>
  </p:timing>
  <p:hf hdr="0"/>
  <p:txStyles>
    <p:titleStyle>
      <a:lvl1pPr algn="l" defTabSz="914400" rtl="0" eaLnBrk="1" latinLnBrk="0" hangingPunct="1">
        <a:lnSpc>
          <a:spcPct val="95000"/>
        </a:lnSpc>
        <a:spcBef>
          <a:spcPct val="0"/>
        </a:spcBef>
        <a:buNone/>
        <a:defRPr sz="2000" b="1" u="sng" kern="1200" baseline="0">
          <a:solidFill>
            <a:schemeClr val="tx1"/>
          </a:solidFill>
          <a:uFill>
            <a:solidFill>
              <a:schemeClr val="accent1"/>
            </a:solidFill>
          </a:uFill>
          <a:latin typeface="+mj-lt"/>
          <a:ea typeface="+mj-ea"/>
          <a:cs typeface="+mj-cs"/>
        </a:defRPr>
      </a:lvl1pPr>
    </p:titleStyle>
    <p:bodyStyle>
      <a:lvl1pPr marL="0" indent="0" algn="l" defTabSz="914400" rtl="0" eaLnBrk="1" latinLnBrk="0" hangingPunct="1">
        <a:lnSpc>
          <a:spcPct val="110000"/>
        </a:lnSpc>
        <a:spcBef>
          <a:spcPts val="0"/>
        </a:spcBef>
        <a:buFont typeface="Arial" pitchFamily="34" charset="0"/>
        <a:buNone/>
        <a:defRPr sz="1600" b="1" kern="1200">
          <a:solidFill>
            <a:schemeClr val="accent1"/>
          </a:solidFill>
          <a:latin typeface="+mn-lt"/>
          <a:ea typeface="+mn-ea"/>
          <a:cs typeface="+mn-cs"/>
        </a:defRPr>
      </a:lvl1pPr>
      <a:lvl2pPr marL="0" indent="0" algn="l" defTabSz="914400" rtl="0" eaLnBrk="1" latinLnBrk="0" hangingPunct="1">
        <a:lnSpc>
          <a:spcPct val="110000"/>
        </a:lnSpc>
        <a:spcBef>
          <a:spcPts val="0"/>
        </a:spcBef>
        <a:buFont typeface="Arial" pitchFamily="34" charset="0"/>
        <a:buNone/>
        <a:defRPr sz="1600" kern="1200">
          <a:solidFill>
            <a:schemeClr val="tx1"/>
          </a:solidFill>
          <a:latin typeface="+mn-lt"/>
          <a:ea typeface="+mn-ea"/>
          <a:cs typeface="+mn-cs"/>
        </a:defRPr>
      </a:lvl2pPr>
      <a:lvl3pPr marL="32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3pPr>
      <a:lvl4pPr marL="774000" indent="-324000" algn="l" defTabSz="914400" rtl="0" eaLnBrk="1" latinLnBrk="0" hangingPunct="1">
        <a:lnSpc>
          <a:spcPct val="110000"/>
        </a:lnSpc>
        <a:spcBef>
          <a:spcPts val="0"/>
        </a:spcBef>
        <a:buClr>
          <a:schemeClr val="accent1"/>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mj-lt"/>
        <a:buNone/>
        <a:defRPr sz="1600" u="sng" kern="1200" baseline="0">
          <a:solidFill>
            <a:schemeClr val="tx1"/>
          </a:solidFill>
          <a:uFill>
            <a:solidFill>
              <a:schemeClr val="accent1"/>
            </a:solidFill>
          </a:uFill>
          <a:latin typeface="+mn-lt"/>
          <a:ea typeface="+mn-ea"/>
          <a:cs typeface="+mn-cs"/>
        </a:defRPr>
      </a:lvl5pPr>
      <a:lvl6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6pPr>
      <a:lvl7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7pPr>
      <a:lvl8pPr marL="0" indent="0" algn="l" defTabSz="914400" rtl="0" eaLnBrk="1" latinLnBrk="0" hangingPunct="1">
        <a:lnSpc>
          <a:spcPct val="110000"/>
        </a:lnSpc>
        <a:spcBef>
          <a:spcPts val="0"/>
        </a:spcBef>
        <a:buClr>
          <a:schemeClr val="accent1"/>
        </a:buClr>
        <a:buFont typeface="Arial" panose="020B0604020202020204" pitchFamily="34" charset="0"/>
        <a:buNone/>
        <a:tabLst/>
        <a:defRPr sz="1600" kern="1200" baseline="0">
          <a:solidFill>
            <a:schemeClr val="tx1"/>
          </a:solidFill>
          <a:latin typeface="+mn-lt"/>
          <a:ea typeface="+mn-ea"/>
          <a:cs typeface="+mn-cs"/>
        </a:defRPr>
      </a:lvl8pPr>
      <a:lvl9pPr marL="0" indent="0" algn="l" defTabSz="914400" rtl="0" eaLnBrk="1" latinLnBrk="0" hangingPunct="1">
        <a:lnSpc>
          <a:spcPct val="110000"/>
        </a:lnSpc>
        <a:spcBef>
          <a:spcPts val="0"/>
        </a:spcBef>
        <a:buClr>
          <a:schemeClr val="accent1"/>
        </a:buClr>
        <a:buFont typeface="Arial" panose="020B0604020202020204" pitchFamily="34" charset="0"/>
        <a:buNone/>
        <a:defRPr sz="1600" kern="1200" baseline="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zeit.de/2017/40/sezession-voelkerrecht-katalonien-kurdista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doi.org/10.1515/9781501504266-00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p:cNvSpPr txBox="1">
            <a:spLocks/>
          </p:cNvSpPr>
          <p:nvPr/>
        </p:nvSpPr>
        <p:spPr>
          <a:xfrm>
            <a:off x="323528" y="1556792"/>
            <a:ext cx="7848550" cy="2088952"/>
          </a:xfrm>
          <a:prstGeom prst="rect">
            <a:avLst/>
          </a:prstGeom>
        </p:spPr>
        <p:txBody>
          <a:bodyPr vert="horz" lIns="0" tIns="0" rIns="0" bIns="82800" rtlCol="0" anchor="b" anchorCtr="0">
            <a:noAutofit/>
          </a:bodyPr>
          <a:lstStyle>
            <a:lvl1pPr>
              <a:lnSpc>
                <a:spcPct val="105000"/>
              </a:lnSpc>
              <a:spcBef>
                <a:spcPct val="0"/>
              </a:spcBef>
              <a:buNone/>
              <a:defRPr sz="5200" b="1" u="none" baseline="0">
                <a:uFill>
                  <a:solidFill>
                    <a:schemeClr val="accent1"/>
                  </a:solidFill>
                </a:uFill>
                <a:latin typeface="+mj-lt"/>
                <a:ea typeface="+mj-ea"/>
                <a:cs typeface="+mj-cs"/>
              </a:defRPr>
            </a:lvl1pPr>
          </a:lstStyle>
          <a:p>
            <a:pPr algn="ctr"/>
            <a:r>
              <a:rPr lang="en-US" sz="3600" dirty="0" smtClean="0">
                <a:latin typeface="Times New Roman" pitchFamily="18" charset="0"/>
                <a:cs typeface="Times New Roman" pitchFamily="18" charset="0"/>
              </a:rPr>
              <a:t>Particles as functional heads</a:t>
            </a:r>
          </a:p>
          <a:p>
            <a:pPr algn="ctr"/>
            <a:r>
              <a:rPr lang="en-US" sz="2400" i="1" dirty="0" smtClean="0">
                <a:latin typeface="Times New Roman" pitchFamily="18" charset="0"/>
                <a:cs typeface="Times New Roman" pitchFamily="18" charset="0"/>
              </a:rPr>
              <a:t>Recycling in the syntax of </a:t>
            </a:r>
            <a:r>
              <a:rPr lang="en-US" sz="2400" i="1" dirty="0" err="1" smtClean="0">
                <a:latin typeface="Times New Roman" pitchFamily="18" charset="0"/>
                <a:cs typeface="Times New Roman" pitchFamily="18" charset="0"/>
              </a:rPr>
              <a:t>wh</a:t>
            </a:r>
            <a:r>
              <a:rPr lang="en-US" sz="2400" i="1" dirty="0" smtClean="0">
                <a:latin typeface="Times New Roman" pitchFamily="18" charset="0"/>
                <a:cs typeface="Times New Roman" pitchFamily="18" charset="0"/>
              </a:rPr>
              <a:t>-questions</a:t>
            </a:r>
            <a:endParaRPr lang="en-US" sz="2400" i="1" dirty="0">
              <a:latin typeface="Times New Roman" pitchFamily="18" charset="0"/>
              <a:cs typeface="Times New Roman" pitchFamily="18" charset="0"/>
            </a:endParaRPr>
          </a:p>
        </p:txBody>
      </p:sp>
      <p:sp>
        <p:nvSpPr>
          <p:cNvPr id="5" name="Untertitel 1"/>
          <p:cNvSpPr txBox="1">
            <a:spLocks/>
          </p:cNvSpPr>
          <p:nvPr/>
        </p:nvSpPr>
        <p:spPr>
          <a:xfrm>
            <a:off x="5004048" y="4437112"/>
            <a:ext cx="3672408" cy="1656258"/>
          </a:xfrm>
          <a:prstGeom prst="rect">
            <a:avLst/>
          </a:prstGeom>
        </p:spPr>
        <p:txBody>
          <a:bodyPr vert="horz" lIns="0" tIns="0" rIns="0" bIns="0" rtlCol="0" anchor="b">
            <a:noAutofit/>
          </a:bodyPr>
          <a:lstStyle>
            <a:lvl1pPr indent="0">
              <a:lnSpc>
                <a:spcPct val="110000"/>
              </a:lnSpc>
              <a:spcBef>
                <a:spcPts val="0"/>
              </a:spcBef>
              <a:buFont typeface="Arial" pitchFamily="34" charset="0"/>
              <a:buNone/>
              <a:defRPr sz="2000" b="1" u="none" baseline="0">
                <a:solidFill>
                  <a:schemeClr val="accent1"/>
                </a:solidFill>
                <a:uFill>
                  <a:solidFill>
                    <a:schemeClr val="accent1"/>
                  </a:solidFill>
                </a:uFill>
              </a:defRPr>
            </a:lvl1pPr>
            <a:lvl2pPr indent="0" algn="ctr">
              <a:lnSpc>
                <a:spcPct val="110000"/>
              </a:lnSpc>
              <a:spcBef>
                <a:spcPts val="0"/>
              </a:spcBef>
              <a:buFont typeface="Arial" pitchFamily="34" charset="0"/>
              <a:buNone/>
              <a:defRPr sz="1600">
                <a:solidFill>
                  <a:schemeClr val="tx1">
                    <a:tint val="75000"/>
                  </a:schemeClr>
                </a:solidFill>
              </a:defRPr>
            </a:lvl2pPr>
            <a:lvl3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3pPr>
            <a:lvl4pPr indent="0" algn="ctr">
              <a:lnSpc>
                <a:spcPct val="110000"/>
              </a:lnSpc>
              <a:spcBef>
                <a:spcPts val="0"/>
              </a:spcBef>
              <a:buClr>
                <a:schemeClr val="accent1"/>
              </a:buClr>
              <a:buFont typeface="Arial" panose="020B0604020202020204" pitchFamily="34" charset="0"/>
              <a:buNone/>
              <a:defRPr sz="1600">
                <a:solidFill>
                  <a:schemeClr val="tx1">
                    <a:tint val="75000"/>
                  </a:schemeClr>
                </a:solidFill>
              </a:defRPr>
            </a:lvl4pPr>
            <a:lvl5pPr indent="0" algn="ctr">
              <a:lnSpc>
                <a:spcPct val="110000"/>
              </a:lnSpc>
              <a:spcBef>
                <a:spcPts val="0"/>
              </a:spcBef>
              <a:buFont typeface="+mj-lt"/>
              <a:buNone/>
              <a:defRPr sz="1600" u="sng" baseline="0">
                <a:solidFill>
                  <a:schemeClr val="tx1">
                    <a:tint val="75000"/>
                  </a:schemeClr>
                </a:solidFill>
                <a:uFill>
                  <a:solidFill>
                    <a:schemeClr val="accent1"/>
                  </a:solidFill>
                </a:uFill>
              </a:defRPr>
            </a:lvl5pPr>
            <a:lvl6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6pPr>
            <a:lvl7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7pPr>
            <a:lvl8pPr indent="0" algn="ctr">
              <a:lnSpc>
                <a:spcPct val="110000"/>
              </a:lnSpc>
              <a:spcBef>
                <a:spcPts val="0"/>
              </a:spcBef>
              <a:buClr>
                <a:schemeClr val="accent1"/>
              </a:buClr>
              <a:buFont typeface="Arial" panose="020B0604020202020204" pitchFamily="34" charset="0"/>
              <a:buNone/>
              <a:tabLst/>
              <a:defRPr sz="1600" baseline="0">
                <a:solidFill>
                  <a:schemeClr val="tx1">
                    <a:tint val="75000"/>
                  </a:schemeClr>
                </a:solidFill>
              </a:defRPr>
            </a:lvl8pPr>
            <a:lvl9pPr indent="0" algn="ctr">
              <a:lnSpc>
                <a:spcPct val="110000"/>
              </a:lnSpc>
              <a:spcBef>
                <a:spcPts val="0"/>
              </a:spcBef>
              <a:buClr>
                <a:schemeClr val="accent1"/>
              </a:buClr>
              <a:buFont typeface="Arial" panose="020B0604020202020204" pitchFamily="34" charset="0"/>
              <a:buNone/>
              <a:defRPr sz="1600" baseline="0">
                <a:solidFill>
                  <a:schemeClr val="tx1">
                    <a:tint val="75000"/>
                  </a:schemeClr>
                </a:solidFill>
              </a:defRPr>
            </a:lvl9pPr>
          </a:lstStyle>
          <a:p>
            <a:r>
              <a:rPr lang="de-DE" i="1" dirty="0" smtClean="0">
                <a:solidFill>
                  <a:schemeClr val="tx1"/>
                </a:solidFill>
              </a:rPr>
              <a:t>Josef Bayer</a:t>
            </a:r>
          </a:p>
          <a:p>
            <a:r>
              <a:rPr lang="en-US" dirty="0" smtClean="0">
                <a:solidFill>
                  <a:schemeClr val="tx1"/>
                </a:solidFill>
              </a:rPr>
              <a:t>University of Konstanz </a:t>
            </a:r>
          </a:p>
          <a:p>
            <a:r>
              <a:rPr lang="en-US" dirty="0">
                <a:solidFill>
                  <a:schemeClr val="tx1"/>
                </a:solidFill>
              </a:rPr>
              <a:t>j</a:t>
            </a:r>
            <a:r>
              <a:rPr lang="en-US" dirty="0" smtClean="0">
                <a:solidFill>
                  <a:schemeClr val="tx1"/>
                </a:solidFill>
              </a:rPr>
              <a:t>osef.bayer@uni-konstanz.de </a:t>
            </a:r>
          </a:p>
          <a:p>
            <a:r>
              <a:rPr lang="de-DE" b="0" dirty="0" smtClean="0">
                <a:solidFill>
                  <a:schemeClr val="tx1"/>
                </a:solidFill>
              </a:rPr>
              <a:t> </a:t>
            </a:r>
            <a:endParaRPr lang="de-DE" b="0" dirty="0">
              <a:solidFill>
                <a:schemeClr val="tx1"/>
              </a:solidFill>
            </a:endParaRPr>
          </a:p>
        </p:txBody>
      </p:sp>
    </p:spTree>
    <p:extLst>
      <p:ext uri="{BB962C8B-B14F-4D97-AF65-F5344CB8AC3E}">
        <p14:creationId xmlns:p14="http://schemas.microsoft.com/office/powerpoint/2010/main" val="92787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08720"/>
            <a:ext cx="8496300" cy="5184105"/>
          </a:xfrm>
        </p:spPr>
        <p:txBody>
          <a:bodyPr/>
          <a:lstStyle/>
          <a:p>
            <a:r>
              <a:rPr lang="en-US" b="0" dirty="0" smtClean="0">
                <a:solidFill>
                  <a:schemeClr val="tx1"/>
                </a:solidFill>
                <a:latin typeface="Times New Roman" pitchFamily="18" charset="0"/>
                <a:cs typeface="Times New Roman" pitchFamily="18" charset="0"/>
              </a:rPr>
              <a:t>In German,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may co-occur, and if they do they are rigidly ordered among themselves (s. </a:t>
            </a:r>
            <a:r>
              <a:rPr lang="en-US" b="0" dirty="0" err="1" smtClean="0">
                <a:solidFill>
                  <a:schemeClr val="tx1"/>
                </a:solidFill>
                <a:latin typeface="Times New Roman" pitchFamily="18" charset="0"/>
                <a:cs typeface="Times New Roman" pitchFamily="18" charset="0"/>
              </a:rPr>
              <a:t>Thurmair</a:t>
            </a:r>
            <a:r>
              <a:rPr lang="en-US" b="0" dirty="0" smtClean="0">
                <a:solidFill>
                  <a:schemeClr val="tx1"/>
                </a:solidFill>
                <a:latin typeface="Times New Roman" pitchFamily="18" charset="0"/>
                <a:cs typeface="Times New Roman" pitchFamily="18" charset="0"/>
              </a:rPr>
              <a:t>, 1989; </a:t>
            </a:r>
            <a:r>
              <a:rPr lang="en-US" b="0" dirty="0" err="1" smtClean="0">
                <a:solidFill>
                  <a:schemeClr val="tx1"/>
                </a:solidFill>
                <a:latin typeface="Times New Roman" pitchFamily="18" charset="0"/>
                <a:cs typeface="Times New Roman" pitchFamily="18" charset="0"/>
              </a:rPr>
              <a:t>Coniglio</a:t>
            </a:r>
            <a:r>
              <a:rPr lang="en-US" b="0" dirty="0" smtClean="0">
                <a:solidFill>
                  <a:schemeClr val="tx1"/>
                </a:solidFill>
                <a:latin typeface="Times New Roman" pitchFamily="18" charset="0"/>
                <a:cs typeface="Times New Roman" pitchFamily="18" charset="0"/>
              </a:rPr>
              <a:t>, 2011):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wohl</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or</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wohl</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nur</a:t>
            </a:r>
            <a:r>
              <a:rPr lang="en-US" b="0" i="1" dirty="0" smtClean="0">
                <a:solidFill>
                  <a:schemeClr val="tx1"/>
                </a:solidFill>
                <a:latin typeface="Times New Roman" pitchFamily="18" charset="0"/>
                <a:cs typeface="Times New Roman" pitchFamily="18" charset="0"/>
              </a:rPr>
              <a:t>/</a:t>
            </a:r>
            <a:r>
              <a:rPr lang="en-US" b="0" i="1" dirty="0" err="1" smtClean="0">
                <a:solidFill>
                  <a:schemeClr val="tx1"/>
                </a:solidFill>
                <a:latin typeface="Times New Roman" pitchFamily="18" charset="0"/>
                <a:cs typeface="Times New Roman" pitchFamily="18" charset="0"/>
              </a:rPr>
              <a:t>bloß</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pPr lvl="0" fontAlgn="base"/>
            <a:r>
              <a:rPr lang="de-DE" b="0" dirty="0" smtClean="0">
                <a:solidFill>
                  <a:schemeClr val="tx1"/>
                </a:solidFill>
                <a:latin typeface="Times New Roman" pitchFamily="18" charset="0"/>
                <a:cs typeface="Times New Roman" pitchFamily="18" charset="0"/>
              </a:rPr>
              <a:t>	(6)  a. </a:t>
            </a:r>
            <a:r>
              <a:rPr lang="de-DE" b="0" i="1" dirty="0" smtClean="0">
                <a:solidFill>
                  <a:schemeClr val="tx1"/>
                </a:solidFill>
                <a:latin typeface="Times New Roman" pitchFamily="18" charset="0"/>
                <a:cs typeface="Times New Roman" pitchFamily="18" charset="0"/>
              </a:rPr>
              <a:t>Wann könnte Otto denn wohl schon den Brief gestern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Wann könnte Otto schon wohl denn den Brief gestern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c. *</a:t>
            </a:r>
            <a:r>
              <a:rPr lang="de-DE" b="0" i="1" dirty="0" smtClean="0">
                <a:solidFill>
                  <a:schemeClr val="tx1"/>
                </a:solidFill>
                <a:latin typeface="Times New Roman" pitchFamily="18" charset="0"/>
                <a:cs typeface="Times New Roman" pitchFamily="18" charset="0"/>
              </a:rPr>
              <a:t>Wann könnte Otto wohl denn schon den Brief gestern ins Büro mitgenommen haben?    	            </a:t>
            </a:r>
            <a:r>
              <a:rPr lang="de-DE" b="0" dirty="0" smtClean="0">
                <a:solidFill>
                  <a:schemeClr val="tx1"/>
                </a:solidFill>
                <a:latin typeface="Times New Roman" pitchFamily="18" charset="0"/>
                <a:cs typeface="Times New Roman" pitchFamily="18" charset="0"/>
              </a:rPr>
              <a:t>etc</a:t>
            </a:r>
            <a:r>
              <a:rPr lang="de-DE" b="0" i="1"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10</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836712"/>
            <a:ext cx="8496300" cy="5256113"/>
          </a:xfrm>
        </p:spPr>
        <p:txBody>
          <a:bodyPr/>
          <a:lstStyle/>
          <a:p>
            <a:pPr lvl="1"/>
            <a:r>
              <a:rPr lang="en-US" u="sng" dirty="0" smtClean="0">
                <a:latin typeface="Times New Roman" pitchFamily="18" charset="0"/>
                <a:cs typeface="Times New Roman" pitchFamily="18" charset="0"/>
              </a:rPr>
              <a:t>2.2 Dependency on force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DiPs</a:t>
            </a:r>
            <a:r>
              <a:rPr lang="en-US" dirty="0" smtClean="0">
                <a:latin typeface="Times New Roman" pitchFamily="18" charset="0"/>
                <a:cs typeface="Times New Roman" pitchFamily="18" charset="0"/>
              </a:rPr>
              <a:t> are licensed by being locally c-commanded by one of the moods: assertive, polar interrogative, </a:t>
            </a:r>
            <a:r>
              <a:rPr lang="en-US" i="1" dirty="0" err="1" smtClean="0">
                <a:latin typeface="Times New Roman" pitchFamily="18" charset="0"/>
                <a:cs typeface="Times New Roman" pitchFamily="18" charset="0"/>
              </a:rPr>
              <a:t>wh</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interrogative, imperative. (There is a certain similarity with NPI-licensing by negation or some related operator.) </a:t>
            </a: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Assume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is a functional head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that is merged with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Force is a probe which agrees with its goal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via a Q-feature. In a root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interrogative,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has the </a:t>
            </a:r>
            <a:r>
              <a:rPr lang="en-US" b="0" dirty="0" err="1" smtClean="0">
                <a:solidFill>
                  <a:schemeClr val="tx1"/>
                </a:solidFill>
                <a:latin typeface="Times New Roman" pitchFamily="18" charset="0"/>
                <a:cs typeface="Times New Roman" pitchFamily="18" charset="0"/>
              </a:rPr>
              <a:t>uninterpretable</a:t>
            </a:r>
            <a:r>
              <a:rPr lang="en-US" b="0" dirty="0" smtClean="0">
                <a:solidFill>
                  <a:schemeClr val="tx1"/>
                </a:solidFill>
                <a:latin typeface="Times New Roman" pitchFamily="18" charset="0"/>
                <a:cs typeface="Times New Roman" pitchFamily="18" charset="0"/>
              </a:rPr>
              <a:t> feature </a:t>
            </a:r>
            <a:r>
              <a:rPr lang="en-US" b="0" i="1" dirty="0" err="1" smtClean="0">
                <a:solidFill>
                  <a:schemeClr val="tx1"/>
                </a:solidFill>
                <a:latin typeface="Times New Roman" pitchFamily="18" charset="0"/>
                <a:cs typeface="Times New Roman" pitchFamily="18" charset="0"/>
              </a:rPr>
              <a:t>u</a:t>
            </a:r>
            <a:r>
              <a:rPr lang="en-US" b="0" dirty="0" err="1" smtClean="0">
                <a:solidFill>
                  <a:schemeClr val="tx1"/>
                </a:solidFill>
                <a:latin typeface="Times New Roman" pitchFamily="18" charset="0"/>
                <a:cs typeface="Times New Roman" pitchFamily="18" charset="0"/>
              </a:rPr>
              <a:t>Q</a:t>
            </a:r>
            <a:r>
              <a:rPr lang="en-US" b="0" dirty="0" smtClean="0">
                <a:solidFill>
                  <a:schemeClr val="tx1"/>
                </a:solidFill>
                <a:latin typeface="Times New Roman" pitchFamily="18" charset="0"/>
                <a:cs typeface="Times New Roman" pitchFamily="18" charset="0"/>
              </a:rPr>
              <a:t> by which it agrees with force. Agreement is feature sharing, indicated here by an arbitrary number. </a:t>
            </a: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(7)  a. [</a:t>
            </a:r>
            <a:r>
              <a:rPr lang="en-US" b="0" baseline="-25000" dirty="0" err="1" smtClean="0">
                <a:solidFill>
                  <a:schemeClr val="tx1"/>
                </a:solidFill>
                <a:latin typeface="Times New Roman" pitchFamily="18" charset="0"/>
                <a:cs typeface="Times New Roman" pitchFamily="18" charset="0"/>
              </a:rPr>
              <a:t>ForceP</a:t>
            </a:r>
            <a:r>
              <a:rPr lang="en-US" b="0" baseline="-2500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wh</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Q</a:t>
            </a:r>
            <a:r>
              <a:rPr lang="en-US" b="0" baseline="-25000" dirty="0" smtClean="0">
                <a:solidFill>
                  <a:schemeClr val="tx1"/>
                </a:solidFill>
                <a:latin typeface="Times New Roman" pitchFamily="18" charset="0"/>
                <a:cs typeface="Times New Roman" pitchFamily="18" charset="0"/>
              </a:rPr>
              <a:t>[ ] </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V</a:t>
            </a:r>
            <a:r>
              <a:rPr lang="en-US" b="0" baseline="-25000" dirty="0" err="1" smtClean="0">
                <a:solidFill>
                  <a:schemeClr val="tx1"/>
                </a:solidFill>
                <a:latin typeface="Times New Roman" pitchFamily="18" charset="0"/>
                <a:cs typeface="Times New Roman" pitchFamily="18" charset="0"/>
              </a:rPr>
              <a:t>fin</a:t>
            </a:r>
            <a:r>
              <a:rPr lang="en-US" b="0" dirty="0" smtClean="0">
                <a:solidFill>
                  <a:schemeClr val="tx1"/>
                </a:solidFill>
                <a:latin typeface="Times New Roman" pitchFamily="18" charset="0"/>
                <a:cs typeface="Times New Roman" pitchFamily="18" charset="0"/>
              </a:rPr>
              <a:t>  [</a:t>
            </a:r>
            <a:r>
              <a:rPr lang="en-US" b="0" baseline="-25000" dirty="0" smtClean="0">
                <a:solidFill>
                  <a:schemeClr val="tx1"/>
                </a:solidFill>
                <a:latin typeface="Times New Roman" pitchFamily="18" charset="0"/>
                <a:cs typeface="Times New Roman" pitchFamily="18" charset="0"/>
              </a:rPr>
              <a:t>TP</a:t>
            </a:r>
            <a:r>
              <a:rPr lang="en-US" b="0" dirty="0" smtClean="0">
                <a:solidFill>
                  <a:schemeClr val="tx1"/>
                </a:solidFill>
                <a:latin typeface="Times New Roman" pitchFamily="18" charset="0"/>
                <a:cs typeface="Times New Roman" pitchFamily="18" charset="0"/>
              </a:rPr>
              <a:t> … [</a:t>
            </a:r>
            <a:r>
              <a:rPr lang="en-US" b="0" baseline="-25000" dirty="0" err="1" smtClean="0">
                <a:solidFill>
                  <a:schemeClr val="tx1"/>
                </a:solidFill>
                <a:latin typeface="Times New Roman" pitchFamily="18" charset="0"/>
                <a:cs typeface="Times New Roman" pitchFamily="18" charset="0"/>
              </a:rPr>
              <a:t>PrtP</a:t>
            </a:r>
            <a:r>
              <a:rPr lang="en-US" b="0" baseline="-2500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i="1" baseline="-25000" dirty="0" err="1" smtClean="0">
                <a:solidFill>
                  <a:schemeClr val="tx1"/>
                </a:solidFill>
                <a:latin typeface="Times New Roman" pitchFamily="18" charset="0"/>
                <a:cs typeface="Times New Roman" pitchFamily="18" charset="0"/>
              </a:rPr>
              <a:t>u</a:t>
            </a:r>
            <a:r>
              <a:rPr lang="en-US" b="0" baseline="-25000" dirty="0" err="1" smtClean="0">
                <a:solidFill>
                  <a:schemeClr val="tx1"/>
                </a:solidFill>
                <a:latin typeface="Times New Roman" pitchFamily="18" charset="0"/>
                <a:cs typeface="Times New Roman" pitchFamily="18" charset="0"/>
              </a:rPr>
              <a:t>Q</a:t>
            </a:r>
            <a:r>
              <a:rPr lang="en-US" b="0" baseline="-25000" dirty="0" smtClean="0">
                <a:solidFill>
                  <a:schemeClr val="tx1"/>
                </a:solidFill>
                <a:latin typeface="Times New Roman" pitchFamily="18" charset="0"/>
                <a:cs typeface="Times New Roman" pitchFamily="18" charset="0"/>
              </a:rPr>
              <a:t>[ ]  </a:t>
            </a:r>
            <a:r>
              <a:rPr lang="en-US" b="0" dirty="0" smtClean="0">
                <a:solidFill>
                  <a:schemeClr val="tx1"/>
                </a:solidFill>
                <a:latin typeface="Times New Roman" pitchFamily="18" charset="0"/>
                <a:cs typeface="Times New Roman" pitchFamily="18" charset="0"/>
              </a:rPr>
              <a:t>[</a:t>
            </a:r>
            <a:r>
              <a:rPr lang="en-US" b="0" i="1" baseline="-25000" dirty="0" err="1" smtClean="0">
                <a:solidFill>
                  <a:schemeClr val="tx1"/>
                </a:solidFill>
                <a:latin typeface="Times New Roman" pitchFamily="18" charset="0"/>
                <a:cs typeface="Times New Roman" pitchFamily="18" charset="0"/>
              </a:rPr>
              <a:t>v</a:t>
            </a:r>
            <a:r>
              <a:rPr lang="en-US" b="0" baseline="-25000" dirty="0" err="1" smtClean="0">
                <a:solidFill>
                  <a:schemeClr val="tx1"/>
                </a:solidFill>
                <a:latin typeface="Times New Roman" pitchFamily="18" charset="0"/>
                <a:cs typeface="Times New Roman" pitchFamily="18" charset="0"/>
              </a:rPr>
              <a:t>P</a:t>
            </a:r>
            <a:r>
              <a:rPr lang="en-US" b="0" baseline="-2500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 </a:t>
            </a:r>
            <a:r>
              <a:rPr lang="en-US" b="0" strike="sngStrike" dirty="0" err="1" smtClean="0">
                <a:solidFill>
                  <a:schemeClr val="tx1"/>
                </a:solidFill>
                <a:latin typeface="Times New Roman" pitchFamily="18" charset="0"/>
                <a:cs typeface="Times New Roman" pitchFamily="18" charset="0"/>
              </a:rPr>
              <a:t>wh</a:t>
            </a:r>
            <a:r>
              <a:rPr lang="en-US" b="0" dirty="0" smtClean="0">
                <a:solidFill>
                  <a:schemeClr val="tx1"/>
                </a:solidFill>
                <a:latin typeface="Times New Roman" pitchFamily="18" charset="0"/>
                <a:cs typeface="Times New Roman" pitchFamily="18" charset="0"/>
              </a:rPr>
              <a:t> …]]]] 	AGREE </a:t>
            </a:r>
            <a:r>
              <a:rPr lang="en-US" b="0" dirty="0" smtClean="0">
                <a:solidFill>
                  <a:schemeClr val="tx1"/>
                </a:solidFill>
                <a:latin typeface="Times New Roman" pitchFamily="18" charset="0"/>
                <a:cs typeface="Times New Roman" pitchFamily="18" charset="0"/>
                <a:sym typeface="Symbol"/>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	      b. [</a:t>
            </a:r>
            <a:r>
              <a:rPr lang="en-US" b="0" baseline="-25000" dirty="0" err="1" smtClean="0">
                <a:solidFill>
                  <a:schemeClr val="tx1"/>
                </a:solidFill>
                <a:latin typeface="Times New Roman" pitchFamily="18" charset="0"/>
                <a:cs typeface="Times New Roman" pitchFamily="18" charset="0"/>
              </a:rPr>
              <a:t>ForceP</a:t>
            </a:r>
            <a:r>
              <a:rPr lang="en-US" b="0" baseline="-2500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wh</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Q</a:t>
            </a:r>
            <a:r>
              <a:rPr lang="en-US" b="0" baseline="-25000" dirty="0" smtClean="0">
                <a:solidFill>
                  <a:schemeClr val="tx1"/>
                </a:solidFill>
                <a:latin typeface="Times New Roman" pitchFamily="18" charset="0"/>
                <a:cs typeface="Times New Roman" pitchFamily="18" charset="0"/>
              </a:rPr>
              <a:t>[1] </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V</a:t>
            </a:r>
            <a:r>
              <a:rPr lang="en-US" b="0" baseline="-25000" dirty="0" err="1" smtClean="0">
                <a:solidFill>
                  <a:schemeClr val="tx1"/>
                </a:solidFill>
                <a:latin typeface="Times New Roman" pitchFamily="18" charset="0"/>
                <a:cs typeface="Times New Roman" pitchFamily="18" charset="0"/>
              </a:rPr>
              <a:t>fin</a:t>
            </a:r>
            <a:r>
              <a:rPr lang="en-US" b="0" dirty="0" smtClean="0">
                <a:solidFill>
                  <a:schemeClr val="tx1"/>
                </a:solidFill>
                <a:latin typeface="Times New Roman" pitchFamily="18" charset="0"/>
                <a:cs typeface="Times New Roman" pitchFamily="18" charset="0"/>
              </a:rPr>
              <a:t>  [</a:t>
            </a:r>
            <a:r>
              <a:rPr lang="en-US" b="0" baseline="-25000" dirty="0" smtClean="0">
                <a:solidFill>
                  <a:schemeClr val="tx1"/>
                </a:solidFill>
                <a:latin typeface="Times New Roman" pitchFamily="18" charset="0"/>
                <a:cs typeface="Times New Roman" pitchFamily="18" charset="0"/>
              </a:rPr>
              <a:t>TP</a:t>
            </a:r>
            <a:r>
              <a:rPr lang="en-US" b="0" dirty="0" smtClean="0">
                <a:solidFill>
                  <a:schemeClr val="tx1"/>
                </a:solidFill>
                <a:latin typeface="Times New Roman" pitchFamily="18" charset="0"/>
                <a:cs typeface="Times New Roman" pitchFamily="18" charset="0"/>
              </a:rPr>
              <a:t> … [</a:t>
            </a:r>
            <a:r>
              <a:rPr lang="en-US" b="0" baseline="-25000" dirty="0" err="1" smtClean="0">
                <a:solidFill>
                  <a:schemeClr val="tx1"/>
                </a:solidFill>
                <a:latin typeface="Times New Roman" pitchFamily="18" charset="0"/>
                <a:cs typeface="Times New Roman" pitchFamily="18" charset="0"/>
              </a:rPr>
              <a:t>PrtP</a:t>
            </a:r>
            <a:r>
              <a:rPr lang="en-US" b="0" baseline="-2500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i="1" strike="sngStrike" baseline="-25000" dirty="0" err="1" smtClean="0">
                <a:solidFill>
                  <a:schemeClr val="tx1"/>
                </a:solidFill>
                <a:latin typeface="Times New Roman" pitchFamily="18" charset="0"/>
                <a:cs typeface="Times New Roman" pitchFamily="18" charset="0"/>
              </a:rPr>
              <a:t>u</a:t>
            </a:r>
            <a:r>
              <a:rPr lang="en-US" b="0" baseline="-25000" dirty="0" err="1" smtClean="0">
                <a:solidFill>
                  <a:schemeClr val="tx1"/>
                </a:solidFill>
                <a:latin typeface="Times New Roman" pitchFamily="18" charset="0"/>
                <a:cs typeface="Times New Roman" pitchFamily="18" charset="0"/>
              </a:rPr>
              <a:t>Q</a:t>
            </a:r>
            <a:r>
              <a:rPr lang="en-US" b="0" baseline="-25000" dirty="0" smtClean="0">
                <a:solidFill>
                  <a:schemeClr val="tx1"/>
                </a:solidFill>
                <a:latin typeface="Times New Roman" pitchFamily="18" charset="0"/>
                <a:cs typeface="Times New Roman" pitchFamily="18" charset="0"/>
              </a:rPr>
              <a:t>[1]  </a:t>
            </a:r>
            <a:r>
              <a:rPr lang="en-US" b="0" dirty="0" smtClean="0">
                <a:solidFill>
                  <a:schemeClr val="tx1"/>
                </a:solidFill>
                <a:latin typeface="Times New Roman" pitchFamily="18" charset="0"/>
                <a:cs typeface="Times New Roman" pitchFamily="18" charset="0"/>
              </a:rPr>
              <a:t>[</a:t>
            </a:r>
            <a:r>
              <a:rPr lang="en-US" b="0" i="1" baseline="-25000" dirty="0" err="1" smtClean="0">
                <a:solidFill>
                  <a:schemeClr val="tx1"/>
                </a:solidFill>
                <a:latin typeface="Times New Roman" pitchFamily="18" charset="0"/>
                <a:cs typeface="Times New Roman" pitchFamily="18" charset="0"/>
              </a:rPr>
              <a:t>v</a:t>
            </a:r>
            <a:r>
              <a:rPr lang="en-US" b="0" baseline="-25000" dirty="0" err="1" smtClean="0">
                <a:solidFill>
                  <a:schemeClr val="tx1"/>
                </a:solidFill>
                <a:latin typeface="Times New Roman" pitchFamily="18" charset="0"/>
                <a:cs typeface="Times New Roman" pitchFamily="18" charset="0"/>
              </a:rPr>
              <a:t>P</a:t>
            </a:r>
            <a:r>
              <a:rPr lang="en-US" b="0" baseline="-2500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 </a:t>
            </a:r>
            <a:r>
              <a:rPr lang="en-US" b="0" strike="sngStrike" dirty="0" err="1" smtClean="0">
                <a:solidFill>
                  <a:schemeClr val="tx1"/>
                </a:solidFill>
                <a:latin typeface="Times New Roman" pitchFamily="18" charset="0"/>
                <a:cs typeface="Times New Roman" pitchFamily="18" charset="0"/>
              </a:rPr>
              <a:t>wh</a:t>
            </a:r>
            <a:r>
              <a:rPr lang="en-US" b="0" dirty="0" smtClean="0">
                <a:solidFill>
                  <a:schemeClr val="tx1"/>
                </a:solidFill>
                <a:latin typeface="Times New Roman" pitchFamily="18" charset="0"/>
                <a:cs typeface="Times New Roman" pitchFamily="18" charset="0"/>
              </a:rPr>
              <a:t> …]]]]</a:t>
            </a:r>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11</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08720"/>
            <a:ext cx="8496300" cy="5184105"/>
          </a:xfrm>
        </p:spPr>
        <p:txBody>
          <a:bodyPr/>
          <a:lstStyle/>
          <a:p>
            <a:r>
              <a:rPr lang="en-US" b="0" dirty="0" smtClean="0">
                <a:solidFill>
                  <a:schemeClr val="tx1"/>
                </a:solidFill>
                <a:latin typeface="Times New Roman" pitchFamily="18" charset="0"/>
                <a:cs typeface="Times New Roman" pitchFamily="18" charset="0"/>
              </a:rPr>
              <a:t>2.3 </a:t>
            </a:r>
            <a:r>
              <a:rPr lang="en-US" b="0" u="sng" dirty="0" smtClean="0">
                <a:solidFill>
                  <a:schemeClr val="tx1"/>
                </a:solidFill>
                <a:latin typeface="Times New Roman" pitchFamily="18" charset="0"/>
                <a:cs typeface="Times New Roman" pitchFamily="18" charset="0"/>
              </a:rPr>
              <a:t>The generalizations so far</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seem to be (a) rigidly ordered functional heads in the construction of clause structure. As such they are (b) immobile and appear to (c) take scope exactly where they are merged with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or its extended projection. They (d) depend on force and must be probed by force.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12</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a:r>
            <a:br>
              <a:rPr lang="en-US" dirty="0" smtClean="0"/>
            </a:br>
            <a:r>
              <a:rPr lang="en-US" dirty="0" smtClean="0"/>
              <a:t>3. </a:t>
            </a:r>
            <a:r>
              <a:rPr lang="en-US" dirty="0" err="1" smtClean="0"/>
              <a:t>DiPs</a:t>
            </a:r>
            <a:r>
              <a:rPr lang="en-US" dirty="0" smtClean="0"/>
              <a:t> ex situ</a:t>
            </a:r>
            <a:br>
              <a:rPr lang="en-US" dirty="0" smtClean="0"/>
            </a:br>
            <a:endParaRPr lang="en-US" dirty="0"/>
          </a:p>
        </p:txBody>
      </p:sp>
      <p:sp>
        <p:nvSpPr>
          <p:cNvPr id="3" name="Content Placeholder 2"/>
          <p:cNvSpPr>
            <a:spLocks noGrp="1"/>
          </p:cNvSpPr>
          <p:nvPr>
            <p:ph idx="1"/>
          </p:nvPr>
        </p:nvSpPr>
        <p:spPr>
          <a:xfrm>
            <a:off x="323850" y="1772816"/>
            <a:ext cx="8496300" cy="4320009"/>
          </a:xfrm>
        </p:spPr>
        <p:txBody>
          <a:bodyPr/>
          <a:lstStyle/>
          <a:p>
            <a:r>
              <a:rPr lang="en-US" b="0" dirty="0" smtClean="0">
                <a:solidFill>
                  <a:schemeClr val="tx1"/>
                </a:solidFill>
                <a:latin typeface="Times New Roman" pitchFamily="18" charset="0"/>
                <a:cs typeface="Times New Roman" pitchFamily="18" charset="0"/>
              </a:rPr>
              <a:t>Although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can never move by themselves, generalization (b) seems to be violated by the fact that they can be observed to move together with a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phrase. Consider the marked version of (8a) in (8b).</a:t>
            </a:r>
          </a:p>
          <a:p>
            <a:r>
              <a:rPr lang="en-US" b="0" dirty="0" smtClean="0">
                <a:solidFill>
                  <a:schemeClr val="tx1"/>
                </a:solidFill>
                <a:latin typeface="Times New Roman" pitchFamily="18" charset="0"/>
                <a:cs typeface="Times New Roman" pitchFamily="18" charset="0"/>
              </a:rPr>
              <a:t> </a:t>
            </a:r>
          </a:p>
          <a:p>
            <a:pPr lvl="0" fontAlgn="base"/>
            <a:r>
              <a:rPr lang="de-DE" b="0" dirty="0" smtClean="0">
                <a:solidFill>
                  <a:schemeClr val="tx1"/>
                </a:solidFill>
                <a:latin typeface="Times New Roman" pitchFamily="18" charset="0"/>
                <a:cs typeface="Times New Roman" pitchFamily="18" charset="0"/>
              </a:rPr>
              <a:t>	(8)  a. </a:t>
            </a:r>
            <a:r>
              <a:rPr lang="de-DE" b="0" i="1" dirty="0" smtClean="0">
                <a:solidFill>
                  <a:schemeClr val="tx1"/>
                </a:solidFill>
                <a:latin typeface="Times New Roman" pitchFamily="18" charset="0"/>
                <a:cs typeface="Times New Roman" pitchFamily="18" charset="0"/>
              </a:rPr>
              <a:t>An wen könnte er  sich    denn     gewandt haben?</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who could   he REFL DENN  turned    have 	  </a:t>
            </a:r>
          </a:p>
          <a:p>
            <a:r>
              <a:rPr lang="en-US" b="0" dirty="0" smtClean="0">
                <a:solidFill>
                  <a:schemeClr val="tx1"/>
                </a:solidFill>
                <a:latin typeface="Times New Roman" pitchFamily="18" charset="0"/>
                <a:cs typeface="Times New Roman" pitchFamily="18" charset="0"/>
              </a:rPr>
              <a:t> 	         ‘Who could he have turned to? (I’m wondering)’</a:t>
            </a:r>
          </a:p>
          <a:p>
            <a:r>
              <a:rPr lang="en-US" b="0" dirty="0" smtClean="0">
                <a:solidFill>
                  <a:schemeClr val="tx1"/>
                </a:solidFill>
                <a:latin typeface="Times New Roman" pitchFamily="18" charset="0"/>
                <a:cs typeface="Times New Roman" pitchFamily="18" charset="0"/>
              </a:rPr>
              <a:t>	       </a:t>
            </a:r>
            <a:r>
              <a:rPr lang="de-DE" b="0" dirty="0" smtClean="0">
                <a:solidFill>
                  <a:schemeClr val="tx1"/>
                </a:solidFill>
                <a:latin typeface="Times New Roman" pitchFamily="18" charset="0"/>
                <a:cs typeface="Times New Roman" pitchFamily="18" charset="0"/>
              </a:rPr>
              <a:t>b.  [</a:t>
            </a:r>
            <a:r>
              <a:rPr lang="de-DE" b="0" i="1" dirty="0" smtClean="0">
                <a:solidFill>
                  <a:schemeClr val="tx1"/>
                </a:solidFill>
                <a:latin typeface="Times New Roman" pitchFamily="18" charset="0"/>
                <a:cs typeface="Times New Roman" pitchFamily="18" charset="0"/>
              </a:rPr>
              <a:t>An wen denn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könnte er  sich   gewandt haben?</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at    who DENN could  he REFL turned    have 	  </a:t>
            </a:r>
          </a:p>
          <a:p>
            <a:r>
              <a:rPr lang="en-US" b="0" dirty="0" smtClean="0">
                <a:solidFill>
                  <a:schemeClr val="tx1"/>
                </a:solidFill>
                <a:latin typeface="Times New Roman" pitchFamily="18" charset="0"/>
                <a:cs typeface="Times New Roman" pitchFamily="18" charset="0"/>
              </a:rPr>
              <a:t>  	           ‘Who on earth could he have turned to?’</a:t>
            </a:r>
          </a:p>
          <a:p>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In (8b),</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must form a constituent. Otherwise, the V2-constraint would be violated. Thus,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is in linear terms “ex situ”.</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13</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80728"/>
            <a:ext cx="8496300" cy="5112097"/>
          </a:xfrm>
        </p:spPr>
        <p:txBody>
          <a:bodyPr/>
          <a:lstStyle/>
          <a:p>
            <a:r>
              <a:rPr lang="en-US" b="0" dirty="0" smtClean="0">
                <a:solidFill>
                  <a:schemeClr val="tx1"/>
                </a:solidFill>
                <a:latin typeface="Times New Roman" pitchFamily="18" charset="0"/>
                <a:cs typeface="Times New Roman" pitchFamily="18" charset="0"/>
              </a:rPr>
              <a:t>3.1 </a:t>
            </a:r>
            <a:r>
              <a:rPr lang="en-US" b="0" u="sng" dirty="0" smtClean="0">
                <a:solidFill>
                  <a:schemeClr val="tx1"/>
                </a:solidFill>
                <a:latin typeface="Times New Roman" pitchFamily="18" charset="0"/>
                <a:cs typeface="Times New Roman" pitchFamily="18" charset="0"/>
              </a:rPr>
              <a:t>Wrong order of constituents?</a:t>
            </a:r>
            <a:r>
              <a:rPr lang="en-US" b="0" dirty="0" smtClean="0">
                <a:solidFill>
                  <a:schemeClr val="tx1"/>
                </a:solidFill>
                <a:latin typeface="Times New Roman" pitchFamily="18" charset="0"/>
                <a:cs typeface="Times New Roman" pitchFamily="18" charset="0"/>
              </a:rPr>
              <a:t> Considering multiple occurrences of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a problem with (a) seems to emerge. The rigid order of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wohl</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appears to be disrupted in the well-formed rhetorical question (9).</a:t>
            </a:r>
          </a:p>
          <a:p>
            <a:r>
              <a:rPr lang="en-US" b="0" dirty="0" smtClean="0">
                <a:solidFill>
                  <a:schemeClr val="tx1"/>
                </a:solidFill>
                <a:latin typeface="Times New Roman" pitchFamily="18" charset="0"/>
                <a:cs typeface="Times New Roman" pitchFamily="18" charset="0"/>
              </a:rPr>
              <a:t> </a:t>
            </a:r>
          </a:p>
          <a:p>
            <a:pPr lvl="0" fontAlgn="base"/>
            <a:r>
              <a:rPr lang="de-DE" b="0" dirty="0" smtClean="0">
                <a:solidFill>
                  <a:schemeClr val="tx1"/>
                </a:solidFill>
                <a:latin typeface="Times New Roman" pitchFamily="18" charset="0"/>
                <a:cs typeface="Times New Roman" pitchFamily="18" charset="0"/>
              </a:rPr>
              <a:t>	(9) [</a:t>
            </a:r>
            <a:r>
              <a:rPr lang="de-DE" b="0" i="1" dirty="0" smtClean="0">
                <a:solidFill>
                  <a:schemeClr val="tx1"/>
                </a:solidFill>
                <a:latin typeface="Times New Roman" pitchFamily="18" charset="0"/>
                <a:cs typeface="Times New Roman" pitchFamily="18" charset="0"/>
              </a:rPr>
              <a:t>An wen schon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wird er sich damals denn gewandt haben?</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‘Who after all will he have tuned to in those days?’ (the answer is obvious)</a:t>
            </a:r>
          </a:p>
          <a:p>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If scope would exclusively be read-off from linear order, the account so far would be in trouble.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14</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80728"/>
            <a:ext cx="8496300" cy="5112097"/>
          </a:xfrm>
        </p:spPr>
        <p:txBody>
          <a:bodyPr/>
          <a:lstStyle/>
          <a:p>
            <a:pPr lvl="1"/>
            <a:r>
              <a:rPr lang="en-US" u="sng" dirty="0" smtClean="0">
                <a:latin typeface="Times New Roman" pitchFamily="18" charset="0"/>
                <a:cs typeface="Times New Roman" pitchFamily="18" charset="0"/>
              </a:rPr>
              <a:t>3.2 How is the </a:t>
            </a:r>
            <a:r>
              <a:rPr lang="en-US" u="sng" dirty="0" err="1" smtClean="0">
                <a:latin typeface="Times New Roman" pitchFamily="18" charset="0"/>
                <a:cs typeface="Times New Roman" pitchFamily="18" charset="0"/>
              </a:rPr>
              <a:t>SPrtP</a:t>
            </a:r>
            <a:r>
              <a:rPr lang="en-US" u="sng" dirty="0" smtClean="0">
                <a:latin typeface="Times New Roman" pitchFamily="18" charset="0"/>
                <a:cs typeface="Times New Roman" pitchFamily="18" charset="0"/>
              </a:rPr>
              <a:t> established? </a:t>
            </a:r>
            <a:r>
              <a:rPr lang="en-US" dirty="0" smtClean="0">
                <a:latin typeface="Times New Roman" pitchFamily="18" charset="0"/>
                <a:cs typeface="Times New Roman" pitchFamily="18" charset="0"/>
              </a:rPr>
              <a:t>Attaching </a:t>
            </a:r>
            <a:r>
              <a:rPr lang="en-US" dirty="0" err="1" smtClean="0">
                <a:latin typeface="Times New Roman" pitchFamily="18" charset="0"/>
                <a:cs typeface="Times New Roman" pitchFamily="18" charset="0"/>
              </a:rPr>
              <a:t>wh</a:t>
            </a:r>
            <a:r>
              <a:rPr lang="en-US" dirty="0" smtClean="0">
                <a:latin typeface="Times New Roman" pitchFamily="18" charset="0"/>
                <a:cs typeface="Times New Roman" pitchFamily="18" charset="0"/>
              </a:rPr>
              <a:t> to </a:t>
            </a:r>
            <a:r>
              <a:rPr lang="en-US" dirty="0" err="1" smtClean="0">
                <a:latin typeface="Times New Roman" pitchFamily="18" charset="0"/>
                <a:cs typeface="Times New Roman" pitchFamily="18" charset="0"/>
              </a:rPr>
              <a:t>Prt</a:t>
            </a:r>
            <a:r>
              <a:rPr lang="en-US" dirty="0" smtClean="0">
                <a:latin typeface="Times New Roman" pitchFamily="18" charset="0"/>
                <a:cs typeface="Times New Roman" pitchFamily="18" charset="0"/>
              </a:rPr>
              <a:t> and then moving </a:t>
            </a:r>
            <a:r>
              <a:rPr lang="en-US" i="1" dirty="0" err="1" smtClean="0">
                <a:latin typeface="Times New Roman" pitchFamily="18" charset="0"/>
                <a:cs typeface="Times New Roman" pitchFamily="18" charset="0"/>
              </a:rPr>
              <a:t>wh</a:t>
            </a:r>
            <a:r>
              <a:rPr lang="en-US" dirty="0" err="1" smtClean="0">
                <a:latin typeface="Times New Roman" pitchFamily="18" charset="0"/>
                <a:cs typeface="Times New Roman" pitchFamily="18" charset="0"/>
              </a:rPr>
              <a:t>+Prt</a:t>
            </a:r>
            <a:r>
              <a:rPr lang="en-US" dirty="0" smtClean="0">
                <a:latin typeface="Times New Roman" pitchFamily="18" charset="0"/>
                <a:cs typeface="Times New Roman" pitchFamily="18" charset="0"/>
              </a:rPr>
              <a:t> to SpecCP (“decapitation movement”) would violate the Extension Condition. It would not conform to the requirement that merger can apply only to the root. (Chomsky, 1995: 327f.). Thus, an alternative derivation is needed. </a:t>
            </a: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We propose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is merged in the derivation via two work spaces (WS):</a:t>
            </a:r>
          </a:p>
          <a:p>
            <a:pPr lvl="1"/>
            <a:r>
              <a:rPr lang="en-US" b="0" dirty="0" smtClean="0">
                <a:solidFill>
                  <a:schemeClr val="tx1"/>
                </a:solidFill>
                <a:latin typeface="Times New Roman" pitchFamily="18" charset="0"/>
                <a:cs typeface="Times New Roman" pitchFamily="18" charset="0"/>
              </a:rPr>
              <a:t> </a:t>
            </a: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 WS1: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starts being constructed. </a:t>
            </a: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WS2: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is merged with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The result is the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a:t>
            </a:r>
            <a:r>
              <a:rPr lang="en-US" b="0" baseline="-2500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wh</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a:t>
            </a: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WS1: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is merged in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endParaRPr lang="en-US" b="0" dirty="0" smtClean="0">
              <a:solidFill>
                <a:schemeClr val="tx1"/>
              </a:solidFill>
              <a:latin typeface="Times New Roman" pitchFamily="18" charset="0"/>
              <a:cs typeface="Times New Roman" pitchFamily="18" charset="0"/>
            </a:endParaRP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WS1: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 usually a zero head – is merged with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The result is the “big” </a:t>
            </a:r>
            <a:r>
              <a:rPr lang="en-US" b="0" dirty="0" err="1" smtClean="0">
                <a:solidFill>
                  <a:schemeClr val="tx1"/>
                </a:solidFill>
                <a:latin typeface="Times New Roman" pitchFamily="18" charset="0"/>
                <a:cs typeface="Times New Roman" pitchFamily="18" charset="0"/>
              </a:rPr>
              <a:t>PrtP</a:t>
            </a:r>
            <a:r>
              <a:rPr lang="en-US" b="0" dirty="0" smtClean="0">
                <a:solidFill>
                  <a:schemeClr val="tx1"/>
                </a:solidFill>
                <a:latin typeface="Times New Roman" pitchFamily="18" charset="0"/>
                <a:cs typeface="Times New Roman" pitchFamily="18" charset="0"/>
              </a:rPr>
              <a:t> [</a:t>
            </a:r>
            <a:r>
              <a:rPr lang="en-US" b="0" baseline="-25000" dirty="0" err="1" smtClean="0">
                <a:solidFill>
                  <a:schemeClr val="tx1"/>
                </a:solidFill>
                <a:latin typeface="Times New Roman" pitchFamily="18" charset="0"/>
                <a:cs typeface="Times New Roman" pitchFamily="18" charset="0"/>
              </a:rPr>
              <a:t>PrtP</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a:t>
            </a:r>
            <a:r>
              <a:rPr lang="en-US" b="0" baseline="-25000" dirty="0" err="1" smtClean="0">
                <a:solidFill>
                  <a:schemeClr val="tx1"/>
                </a:solidFill>
                <a:latin typeface="Times New Roman" pitchFamily="18" charset="0"/>
                <a:cs typeface="Times New Roman" pitchFamily="18" charset="0"/>
              </a:rPr>
              <a:t>vP</a:t>
            </a:r>
            <a:r>
              <a:rPr lang="en-US" b="0" dirty="0" smtClean="0">
                <a:solidFill>
                  <a:schemeClr val="tx1"/>
                </a:solidFill>
                <a:latin typeface="Times New Roman" pitchFamily="18" charset="0"/>
                <a:cs typeface="Times New Roman" pitchFamily="18" charset="0"/>
              </a:rPr>
              <a:t> …]]</a:t>
            </a: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moves to </a:t>
            </a:r>
            <a:r>
              <a:rPr lang="en-US" b="0" dirty="0" err="1" smtClean="0">
                <a:solidFill>
                  <a:schemeClr val="tx1"/>
                </a:solidFill>
                <a:latin typeface="Times New Roman" pitchFamily="18" charset="0"/>
                <a:cs typeface="Times New Roman" pitchFamily="18" charset="0"/>
              </a:rPr>
              <a:t>SpecPrtP</a:t>
            </a:r>
            <a:r>
              <a:rPr lang="en-US" b="0" dirty="0" smtClean="0">
                <a:solidFill>
                  <a:schemeClr val="tx1"/>
                </a:solidFill>
                <a:latin typeface="Times New Roman" pitchFamily="18" charset="0"/>
                <a:cs typeface="Times New Roman" pitchFamily="18" charset="0"/>
              </a:rPr>
              <a:t> and undergoes spec-head agreement. The scope of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is frozen. This leaves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inactive.</a:t>
            </a:r>
          </a:p>
          <a:p>
            <a:pPr marL="724050" lvl="2" indent="-400050">
              <a:buClrTx/>
              <a:buFont typeface="+mj-lt"/>
              <a:buAutoNum type="romanLcPeriod"/>
            </a:pPr>
            <a:r>
              <a:rPr lang="en-US" b="0" dirty="0" smtClean="0">
                <a:solidFill>
                  <a:schemeClr val="tx1"/>
                </a:solidFill>
                <a:latin typeface="Times New Roman" pitchFamily="18" charset="0"/>
                <a:cs typeface="Times New Roman" pitchFamily="18" charset="0"/>
              </a:rPr>
              <a:t>Since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is a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phrase with an active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operator, it will move on to SpecCP. </a:t>
            </a:r>
          </a:p>
          <a:p>
            <a:pPr lvl="2"/>
            <a:r>
              <a:rPr lang="en-US" b="0" dirty="0" smtClean="0">
                <a:solidFill>
                  <a:schemeClr val="tx1"/>
                </a:solidFill>
                <a:latin typeface="Times New Roman" pitchFamily="18" charset="0"/>
                <a:cs typeface="Times New Roman" pitchFamily="18" charset="0"/>
              </a:rPr>
              <a:t>        The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of the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follows for the sole reason of pied-piping.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15</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548680"/>
            <a:ext cx="8496300" cy="5544145"/>
          </a:xfrm>
        </p:spPr>
        <p:txBody>
          <a:bodyPr/>
          <a:lstStyle/>
          <a:p>
            <a:r>
              <a:rPr lang="en-US" b="0" dirty="0" smtClean="0">
                <a:solidFill>
                  <a:schemeClr val="tx1"/>
                </a:solidFill>
              </a:rPr>
              <a:t>Graphically, this works as follows (</a:t>
            </a:r>
            <a:r>
              <a:rPr lang="en-US" b="0" dirty="0" smtClean="0">
                <a:solidFill>
                  <a:schemeClr val="tx1"/>
                </a:solidFill>
                <a:sym typeface="Wingdings 2"/>
              </a:rPr>
              <a:t></a:t>
            </a:r>
            <a:r>
              <a:rPr lang="en-US" b="0" dirty="0" smtClean="0">
                <a:solidFill>
                  <a:schemeClr val="tx1"/>
                </a:solidFill>
              </a:rPr>
              <a:t> signals scope freezing):</a:t>
            </a:r>
            <a:endParaRPr lang="en-US" b="0" dirty="0">
              <a:solidFill>
                <a:schemeClr val="tx1"/>
              </a:solidFill>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16</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pic>
        <p:nvPicPr>
          <p:cNvPr id="34850" name="Picture 34"/>
          <p:cNvPicPr>
            <a:picLocks noChangeAspect="1" noChangeArrowheads="1"/>
          </p:cNvPicPr>
          <p:nvPr/>
        </p:nvPicPr>
        <p:blipFill>
          <a:blip r:embed="rId2" cstate="print"/>
          <a:srcRect/>
          <a:stretch>
            <a:fillRect/>
          </a:stretch>
        </p:blipFill>
        <p:spPr bwMode="auto">
          <a:xfrm>
            <a:off x="0" y="1124744"/>
            <a:ext cx="8998028" cy="4447011"/>
          </a:xfrm>
          <a:prstGeom prst="rect">
            <a:avLst/>
          </a:prstGeom>
          <a:noFill/>
          <a:ln w="9525">
            <a:noFill/>
            <a:miter lim="800000"/>
            <a:headEnd/>
            <a:tailEnd/>
          </a:ln>
        </p:spPr>
      </p:pic>
      <p:sp>
        <p:nvSpPr>
          <p:cNvPr id="42" name="TextBox 41"/>
          <p:cNvSpPr txBox="1"/>
          <p:nvPr/>
        </p:nvSpPr>
        <p:spPr>
          <a:xfrm>
            <a:off x="179512" y="5445224"/>
            <a:ext cx="8784976" cy="830997"/>
          </a:xfrm>
          <a:prstGeom prst="rect">
            <a:avLst/>
          </a:prstGeom>
          <a:noFill/>
        </p:spPr>
        <p:txBody>
          <a:bodyPr wrap="square" rtlCol="0">
            <a:spAutoFit/>
          </a:bodyPr>
          <a:lstStyle/>
          <a:p>
            <a:r>
              <a:rPr lang="de-DE" sz="1600" i="1" dirty="0" smtClean="0">
                <a:latin typeface="Times New Roman" pitchFamily="18" charset="0"/>
                <a:cs typeface="Times New Roman" pitchFamily="18" charset="0"/>
              </a:rPr>
              <a:t>An wen denn      könnte er  sich      </a:t>
            </a:r>
            <a:r>
              <a:rPr lang="de-DE" sz="1600" i="1" strike="sngStrike" dirty="0" smtClean="0">
                <a:latin typeface="Times New Roman" pitchFamily="18" charset="0"/>
                <a:cs typeface="Times New Roman" pitchFamily="18" charset="0"/>
              </a:rPr>
              <a:t>an wen denn  </a:t>
            </a:r>
            <a:r>
              <a:rPr lang="de-DE" sz="1600" i="1" dirty="0" smtClean="0">
                <a:latin typeface="Times New Roman" pitchFamily="18" charset="0"/>
                <a:cs typeface="Times New Roman" pitchFamily="18" charset="0"/>
              </a:rPr>
              <a:t>  (denn)        </a:t>
            </a:r>
            <a:r>
              <a:rPr lang="de-DE" sz="1600" i="1" strike="sngStrike" dirty="0" smtClean="0">
                <a:latin typeface="Times New Roman" pitchFamily="18" charset="0"/>
                <a:cs typeface="Times New Roman" pitchFamily="18" charset="0"/>
              </a:rPr>
              <a:t>er</a:t>
            </a:r>
            <a:r>
              <a:rPr lang="de-DE" sz="1600" i="1" dirty="0" smtClean="0">
                <a:latin typeface="Times New Roman" pitchFamily="18" charset="0"/>
                <a:cs typeface="Times New Roman" pitchFamily="18" charset="0"/>
              </a:rPr>
              <a:t> </a:t>
            </a:r>
            <a:r>
              <a:rPr lang="de-DE" sz="1600" i="1" strike="sngStrike" dirty="0" smtClean="0">
                <a:latin typeface="Times New Roman" pitchFamily="18" charset="0"/>
                <a:cs typeface="Times New Roman" pitchFamily="18" charset="0"/>
              </a:rPr>
              <a:t>sich</a:t>
            </a:r>
            <a:r>
              <a:rPr lang="de-DE" sz="1600" i="1" dirty="0" smtClean="0">
                <a:latin typeface="Times New Roman" pitchFamily="18" charset="0"/>
                <a:cs typeface="Times New Roman" pitchFamily="18" charset="0"/>
              </a:rPr>
              <a:t>  </a:t>
            </a:r>
            <a:r>
              <a:rPr lang="de-DE" sz="1600" i="1" strike="sngStrike" dirty="0" smtClean="0">
                <a:latin typeface="Times New Roman" pitchFamily="18" charset="0"/>
                <a:cs typeface="Times New Roman" pitchFamily="18" charset="0"/>
              </a:rPr>
              <a:t>an wen denn</a:t>
            </a:r>
            <a:r>
              <a:rPr lang="de-DE" sz="1600" i="1" dirty="0" smtClean="0">
                <a:latin typeface="Times New Roman" pitchFamily="18" charset="0"/>
                <a:cs typeface="Times New Roman" pitchFamily="18" charset="0"/>
              </a:rPr>
              <a:t> gewandt haben </a:t>
            </a:r>
            <a:r>
              <a:rPr lang="de-DE" sz="1600" i="1" strike="sngStrike" dirty="0" smtClean="0">
                <a:latin typeface="Times New Roman" pitchFamily="18" charset="0"/>
                <a:cs typeface="Times New Roman" pitchFamily="18" charset="0"/>
              </a:rPr>
              <a:t>könnte</a:t>
            </a:r>
            <a:r>
              <a:rPr lang="de-DE" sz="1600" dirty="0" smtClean="0">
                <a:latin typeface="Times New Roman" pitchFamily="18" charset="0"/>
                <a:cs typeface="Times New Roman" pitchFamily="18" charset="0"/>
              </a:rPr>
              <a:t>  </a:t>
            </a:r>
          </a:p>
          <a:p>
            <a:r>
              <a:rPr lang="de-DE" sz="1600" dirty="0" smtClean="0">
                <a:latin typeface="Times New Roman" pitchFamily="18" charset="0"/>
                <a:cs typeface="Times New Roman" pitchFamily="18" charset="0"/>
              </a:rPr>
              <a:t>at   who DENN could    he REF	                          DENN		       turned    have	</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424614" cy="5184105"/>
          </a:xfrm>
        </p:spPr>
        <p:txBody>
          <a:bodyPr/>
          <a:lstStyle/>
          <a:p>
            <a:r>
              <a:rPr lang="en-US" b="0" dirty="0" smtClean="0">
                <a:solidFill>
                  <a:schemeClr val="tx1"/>
                </a:solidFill>
                <a:latin typeface="Times New Roman" pitchFamily="18" charset="0"/>
                <a:cs typeface="Times New Roman" pitchFamily="18" charset="0"/>
              </a:rPr>
              <a:t>3.3 </a:t>
            </a:r>
            <a:r>
              <a:rPr lang="en-US" b="0" u="sng" dirty="0" smtClean="0">
                <a:solidFill>
                  <a:schemeClr val="tx1"/>
                </a:solidFill>
                <a:latin typeface="Times New Roman" pitchFamily="18" charset="0"/>
                <a:cs typeface="Times New Roman" pitchFamily="18" charset="0"/>
              </a:rPr>
              <a:t>Familiar architecture</a:t>
            </a:r>
            <a:r>
              <a:rPr lang="en-US" b="0" dirty="0" smtClean="0">
                <a:solidFill>
                  <a:schemeClr val="tx1"/>
                </a:solidFill>
                <a:latin typeface="Times New Roman" pitchFamily="18" charset="0"/>
                <a:cs typeface="Times New Roman" pitchFamily="18" charset="0"/>
              </a:rPr>
              <a:t>. The parallel with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movement cannot be overlooked: </a:t>
            </a:r>
          </a:p>
          <a:p>
            <a:r>
              <a:rPr lang="en-US" b="0" dirty="0" smtClean="0">
                <a:solidFill>
                  <a:schemeClr val="tx1"/>
                </a:solidFill>
                <a:latin typeface="Times New Roman" pitchFamily="18" charset="0"/>
                <a:cs typeface="Times New Roman" pitchFamily="18" charset="0"/>
              </a:rPr>
              <a:t> </a:t>
            </a:r>
          </a:p>
          <a:p>
            <a:pPr lvl="0">
              <a:buFont typeface="Wingdings" pitchFamily="2" charset="2"/>
              <a:buChar char="Ø"/>
            </a:pP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corresponds to a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phrase. </a:t>
            </a:r>
          </a:p>
          <a:p>
            <a:pPr lvl="0">
              <a:buFont typeface="Wingdings" pitchFamily="2" charset="2"/>
              <a:buChar char="Ø"/>
            </a:pPr>
            <a:r>
              <a:rPr lang="en-US" b="0" dirty="0" smtClean="0">
                <a:solidFill>
                  <a:schemeClr val="tx1"/>
                </a:solidFill>
                <a:latin typeface="Times New Roman" pitchFamily="18" charset="0"/>
                <a:cs typeface="Times New Roman" pitchFamily="18" charset="0"/>
              </a:rPr>
              <a:t>The landing site, </a:t>
            </a:r>
            <a:r>
              <a:rPr lang="en-US" b="0" dirty="0" err="1" smtClean="0">
                <a:solidFill>
                  <a:schemeClr val="tx1"/>
                </a:solidFill>
                <a:latin typeface="Times New Roman" pitchFamily="18" charset="0"/>
                <a:cs typeface="Times New Roman" pitchFamily="18" charset="0"/>
              </a:rPr>
              <a:t>SpecPrtP</a:t>
            </a:r>
            <a:r>
              <a:rPr lang="en-US" b="0" dirty="0" smtClean="0">
                <a:solidFill>
                  <a:schemeClr val="tx1"/>
                </a:solidFill>
                <a:latin typeface="Times New Roman" pitchFamily="18" charset="0"/>
                <a:cs typeface="Times New Roman" pitchFamily="18" charset="0"/>
              </a:rPr>
              <a:t>, corresponds to SpecCP. </a:t>
            </a:r>
          </a:p>
          <a:p>
            <a:pPr lvl="0">
              <a:buFont typeface="Wingdings" pitchFamily="2" charset="2"/>
              <a:buChar char="Ø"/>
            </a:pPr>
            <a:r>
              <a:rPr lang="en-US" b="0" dirty="0" smtClean="0">
                <a:solidFill>
                  <a:schemeClr val="tx1"/>
                </a:solidFill>
                <a:latin typeface="Times New Roman" pitchFamily="18" charset="0"/>
                <a:cs typeface="Times New Roman" pitchFamily="18" charset="0"/>
              </a:rPr>
              <a:t>Scope freezing/deactivation obtains in both cases alike. </a:t>
            </a:r>
          </a:p>
          <a:p>
            <a:pPr lvl="0">
              <a:buFont typeface="Wingdings" pitchFamily="2" charset="2"/>
              <a:buChar char="Ø"/>
            </a:pPr>
            <a:r>
              <a:rPr lang="en-US" b="0" dirty="0" smtClean="0">
                <a:solidFill>
                  <a:schemeClr val="tx1"/>
                </a:solidFill>
                <a:latin typeface="Times New Roman" pitchFamily="18" charset="0"/>
                <a:cs typeface="Times New Roman" pitchFamily="18" charset="0"/>
              </a:rPr>
              <a:t>The architecture is familiar. No extra assumptions or stipulations.</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17</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332656"/>
            <a:ext cx="8496300" cy="5760169"/>
          </a:xfrm>
        </p:spPr>
        <p:txBody>
          <a:bodyPr/>
          <a:lstStyle/>
          <a:p>
            <a:r>
              <a:rPr lang="en-US" b="0" dirty="0" smtClean="0">
                <a:solidFill>
                  <a:schemeClr val="tx1"/>
                </a:solidFill>
                <a:latin typeface="Times New Roman" pitchFamily="18" charset="0"/>
                <a:cs typeface="Times New Roman" pitchFamily="18" charset="0"/>
              </a:rPr>
              <a:t>3.4 </a:t>
            </a:r>
            <a:r>
              <a:rPr lang="en-US" b="0" u="sng" dirty="0" smtClean="0">
                <a:solidFill>
                  <a:schemeClr val="tx1"/>
                </a:solidFill>
                <a:latin typeface="Times New Roman" pitchFamily="18" charset="0"/>
                <a:cs typeface="Times New Roman" pitchFamily="18" charset="0"/>
              </a:rPr>
              <a:t>The ordering problem resolved</a:t>
            </a:r>
            <a:r>
              <a:rPr lang="en-US" b="0" dirty="0" smtClean="0">
                <a:solidFill>
                  <a:schemeClr val="tx1"/>
                </a:solidFill>
                <a:latin typeface="Times New Roman" pitchFamily="18" charset="0"/>
                <a:cs typeface="Times New Roman" pitchFamily="18" charset="0"/>
              </a:rPr>
              <a:t>. As (11) shows,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takes scope below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dirty="0" smtClean="0">
                <a:solidFill>
                  <a:schemeClr val="tx1"/>
                </a:solidFill>
                <a:latin typeface="Times New Roman" pitchFamily="18" charset="0"/>
                <a:cs typeface="Times New Roman" pitchFamily="18" charset="0"/>
              </a:rPr>
              <a:t>. Thus, the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a:t>
            </a:r>
            <a:r>
              <a:rPr lang="en-US" b="0" baseline="-2500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an </a:t>
            </a:r>
            <a:r>
              <a:rPr lang="en-US" b="0" i="1" dirty="0" err="1" smtClean="0">
                <a:solidFill>
                  <a:schemeClr val="tx1"/>
                </a:solidFill>
                <a:latin typeface="Times New Roman" pitchFamily="18" charset="0"/>
                <a:cs typeface="Times New Roman" pitchFamily="18" charset="0"/>
              </a:rPr>
              <a:t>wen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moves first into the </a:t>
            </a:r>
            <a:r>
              <a:rPr lang="en-US" b="0" dirty="0" err="1" smtClean="0">
                <a:solidFill>
                  <a:schemeClr val="tx1"/>
                </a:solidFill>
                <a:latin typeface="Times New Roman" pitchFamily="18" charset="0"/>
                <a:cs typeface="Times New Roman" pitchFamily="18" charset="0"/>
              </a:rPr>
              <a:t>specifier</a:t>
            </a:r>
            <a:r>
              <a:rPr lang="en-US" b="0" dirty="0" smtClean="0">
                <a:solidFill>
                  <a:schemeClr val="tx1"/>
                </a:solidFill>
                <a:latin typeface="Times New Roman" pitchFamily="18" charset="0"/>
                <a:cs typeface="Times New Roman" pitchFamily="18" charset="0"/>
              </a:rPr>
              <a:t> of Prt</a:t>
            </a:r>
            <a:r>
              <a:rPr lang="en-US" b="0" baseline="-25000" dirty="0" smtClean="0">
                <a:solidFill>
                  <a:schemeClr val="tx1"/>
                </a:solidFill>
                <a:latin typeface="Times New Roman" pitchFamily="18" charset="0"/>
                <a:cs typeface="Times New Roman" pitchFamily="18" charset="0"/>
              </a:rPr>
              <a:t>2</a:t>
            </a:r>
            <a:r>
              <a:rPr lang="en-US" b="0" dirty="0" smtClean="0">
                <a:solidFill>
                  <a:schemeClr val="tx1"/>
                </a:solidFill>
                <a:latin typeface="Times New Roman" pitchFamily="18" charset="0"/>
                <a:cs typeface="Times New Roman" pitchFamily="18" charset="0"/>
              </a:rPr>
              <a:t>. From there, it moves to SpecCP. The occurrence of Prt</a:t>
            </a:r>
            <a:r>
              <a:rPr lang="en-US" b="0" baseline="-25000" dirty="0" smtClean="0">
                <a:solidFill>
                  <a:schemeClr val="tx1"/>
                </a:solidFill>
                <a:latin typeface="Times New Roman" pitchFamily="18" charset="0"/>
                <a:cs typeface="Times New Roman" pitchFamily="18" charset="0"/>
              </a:rPr>
              <a:t>1</a:t>
            </a:r>
            <a:r>
              <a:rPr lang="en-US" b="0" dirty="0" smtClean="0">
                <a:solidFill>
                  <a:schemeClr val="tx1"/>
                </a:solidFill>
                <a:latin typeface="Times New Roman" pitchFamily="18" charset="0"/>
                <a:cs typeface="Times New Roman" pitchFamily="18" charset="0"/>
              </a:rPr>
              <a:t> which hosts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dirty="0" smtClean="0">
                <a:solidFill>
                  <a:schemeClr val="tx1"/>
                </a:solidFill>
                <a:latin typeface="Times New Roman" pitchFamily="18" charset="0"/>
                <a:cs typeface="Times New Roman" pitchFamily="18" charset="0"/>
              </a:rPr>
              <a:t> does not interfere because Prt</a:t>
            </a:r>
            <a:r>
              <a:rPr lang="en-US" b="0" baseline="-25000" dirty="0" smtClean="0">
                <a:solidFill>
                  <a:schemeClr val="tx1"/>
                </a:solidFill>
                <a:latin typeface="Times New Roman" pitchFamily="18" charset="0"/>
                <a:cs typeface="Times New Roman" pitchFamily="18" charset="0"/>
              </a:rPr>
              <a:t>1</a:t>
            </a:r>
            <a:r>
              <a:rPr lang="en-US" b="0" dirty="0" smtClean="0">
                <a:solidFill>
                  <a:schemeClr val="tx1"/>
                </a:solidFill>
                <a:latin typeface="Times New Roman" pitchFamily="18" charset="0"/>
                <a:cs typeface="Times New Roman" pitchFamily="18" charset="0"/>
              </a:rPr>
              <a:t> and Prt</a:t>
            </a:r>
            <a:r>
              <a:rPr lang="en-US" b="0" baseline="-25000" dirty="0" smtClean="0">
                <a:solidFill>
                  <a:schemeClr val="tx1"/>
                </a:solidFill>
                <a:latin typeface="Times New Roman" pitchFamily="18" charset="0"/>
                <a:cs typeface="Times New Roman" pitchFamily="18" charset="0"/>
              </a:rPr>
              <a:t>2</a:t>
            </a:r>
            <a:r>
              <a:rPr lang="en-US" b="0" dirty="0" smtClean="0">
                <a:solidFill>
                  <a:schemeClr val="tx1"/>
                </a:solidFill>
                <a:latin typeface="Times New Roman" pitchFamily="18" charset="0"/>
                <a:cs typeface="Times New Roman" pitchFamily="18" charset="0"/>
              </a:rPr>
              <a:t> are </a:t>
            </a:r>
            <a:r>
              <a:rPr lang="en-US" b="0" dirty="0" err="1" smtClean="0">
                <a:solidFill>
                  <a:schemeClr val="tx1"/>
                </a:solidFill>
                <a:latin typeface="Times New Roman" pitchFamily="18" charset="0"/>
                <a:cs typeface="Times New Roman" pitchFamily="18" charset="0"/>
              </a:rPr>
              <a:t>featurally</a:t>
            </a:r>
            <a:r>
              <a:rPr lang="en-US" b="0" dirty="0" smtClean="0">
                <a:solidFill>
                  <a:schemeClr val="tx1"/>
                </a:solidFill>
                <a:latin typeface="Times New Roman" pitchFamily="18" charset="0"/>
                <a:cs typeface="Times New Roman" pitchFamily="18" charset="0"/>
              </a:rPr>
              <a:t> distinct.</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18</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437112"/>
            <a:ext cx="8964488" cy="1655713"/>
          </a:xfrm>
        </p:spPr>
        <p:txBody>
          <a:bodyPr/>
          <a:lstStyle/>
          <a:p>
            <a:r>
              <a:rPr lang="de-DE" b="0" i="1" dirty="0" smtClean="0">
                <a:solidFill>
                  <a:schemeClr val="tx1"/>
                </a:solidFill>
                <a:latin typeface="Times New Roman" pitchFamily="18" charset="0"/>
                <a:cs typeface="Times New Roman" pitchFamily="18" charset="0"/>
              </a:rPr>
              <a:t> An wen schon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wird er sich …           denn   </a:t>
            </a:r>
            <a:r>
              <a:rPr lang="de-DE" b="0" i="1" strike="sngStrike" dirty="0" smtClean="0">
                <a:solidFill>
                  <a:schemeClr val="tx1"/>
                </a:solidFill>
                <a:latin typeface="Times New Roman" pitchFamily="18" charset="0"/>
                <a:cs typeface="Times New Roman" pitchFamily="18" charset="0"/>
              </a:rPr>
              <a:t>an wen schon</a:t>
            </a:r>
            <a:r>
              <a:rPr lang="de-DE" b="0" dirty="0" smtClean="0">
                <a:solidFill>
                  <a:schemeClr val="tx1"/>
                </a:solidFill>
                <a:latin typeface="Times New Roman" pitchFamily="18" charset="0"/>
                <a:cs typeface="Times New Roman" pitchFamily="18" charset="0"/>
              </a:rPr>
              <a:t>   (schon) </a:t>
            </a:r>
            <a:r>
              <a:rPr lang="de-DE" b="0" strike="sngStrike" dirty="0" smtClean="0">
                <a:solidFill>
                  <a:schemeClr val="tx1"/>
                </a:solidFill>
                <a:latin typeface="Times New Roman" pitchFamily="18" charset="0"/>
                <a:cs typeface="Times New Roman" pitchFamily="18" charset="0"/>
              </a:rPr>
              <a:t>er</a:t>
            </a:r>
            <a:r>
              <a:rPr lang="de-DE" b="0" dirty="0" smtClean="0">
                <a:solidFill>
                  <a:schemeClr val="tx1"/>
                </a:solidFill>
                <a:latin typeface="Times New Roman" pitchFamily="18" charset="0"/>
                <a:cs typeface="Times New Roman" pitchFamily="18" charset="0"/>
              </a:rPr>
              <a:t> </a:t>
            </a:r>
            <a:r>
              <a:rPr lang="de-DE" b="0" strike="sngStrike" dirty="0" smtClean="0">
                <a:solidFill>
                  <a:schemeClr val="tx1"/>
                </a:solidFill>
                <a:latin typeface="Times New Roman" pitchFamily="18" charset="0"/>
                <a:cs typeface="Times New Roman" pitchFamily="18" charset="0"/>
              </a:rPr>
              <a:t>sich</a:t>
            </a:r>
            <a:r>
              <a:rPr lang="de-DE" b="0" dirty="0" smtClean="0">
                <a:solidFill>
                  <a:schemeClr val="tx1"/>
                </a:solidFill>
                <a:latin typeface="Times New Roman" pitchFamily="18" charset="0"/>
                <a:cs typeface="Times New Roman" pitchFamily="18" charset="0"/>
              </a:rPr>
              <a:t> </a:t>
            </a:r>
            <a:r>
              <a:rPr lang="de-DE" b="0" strike="sngStrike" dirty="0" smtClean="0">
                <a:solidFill>
                  <a:schemeClr val="tx1"/>
                </a:solidFill>
                <a:latin typeface="Times New Roman" pitchFamily="18" charset="0"/>
                <a:cs typeface="Times New Roman" pitchFamily="18" charset="0"/>
              </a:rPr>
              <a:t>an wen schon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gewandt haben </a:t>
            </a:r>
            <a:r>
              <a:rPr lang="de-DE" b="0" i="1" strike="sngStrike" dirty="0" smtClean="0">
                <a:solidFill>
                  <a:schemeClr val="tx1"/>
                </a:solidFill>
                <a:latin typeface="Times New Roman" pitchFamily="18" charset="0"/>
                <a:cs typeface="Times New Roman" pitchFamily="18" charset="0"/>
              </a:rPr>
              <a:t>wird</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at who SCHON will he REF              DENN			                                   turned   have</a:t>
            </a: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The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an </a:t>
            </a:r>
            <a:r>
              <a:rPr lang="en-US" b="0" i="1" dirty="0" err="1" smtClean="0">
                <a:solidFill>
                  <a:schemeClr val="tx1"/>
                </a:solidFill>
                <a:latin typeface="Times New Roman" pitchFamily="18" charset="0"/>
                <a:cs typeface="Times New Roman" pitchFamily="18" charset="0"/>
              </a:rPr>
              <a:t>wen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is “reconstructed”.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is interpreted where its scope freezes, i.e. below </a:t>
            </a:r>
            <a:r>
              <a:rPr lang="en-US" b="0" i="1" dirty="0" err="1" smtClean="0">
                <a:solidFill>
                  <a:schemeClr val="tx1"/>
                </a:solidFill>
                <a:latin typeface="Times New Roman" pitchFamily="18" charset="0"/>
                <a:cs typeface="Times New Roman" pitchFamily="18" charset="0"/>
              </a:rPr>
              <a:t>denn</a:t>
            </a:r>
            <a:r>
              <a:rPr lang="en-US" b="0" dirty="0" smtClean="0">
                <a:solidFill>
                  <a:schemeClr val="tx1"/>
                </a:solidFill>
                <a:latin typeface="Times New Roman" pitchFamily="18" charset="0"/>
                <a:cs typeface="Times New Roman" pitchFamily="18" charset="0"/>
              </a:rPr>
              <a:t>. The order/scope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&gt; </a:t>
            </a:r>
            <a:r>
              <a:rPr lang="en-US" b="0" i="1" dirty="0" err="1" smtClean="0">
                <a:solidFill>
                  <a:schemeClr val="tx1"/>
                </a:solidFill>
                <a:latin typeface="Times New Roman" pitchFamily="18" charset="0"/>
                <a:cs typeface="Times New Roman" pitchFamily="18" charset="0"/>
              </a:rPr>
              <a:t>schon</a:t>
            </a:r>
            <a:r>
              <a:rPr lang="en-US" b="0" i="1"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is respected. Linear order is irrelevant.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19</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pic>
        <p:nvPicPr>
          <p:cNvPr id="7" name="Picture 2"/>
          <p:cNvPicPr>
            <a:picLocks noChangeAspect="1" noChangeArrowheads="1"/>
          </p:cNvPicPr>
          <p:nvPr/>
        </p:nvPicPr>
        <p:blipFill>
          <a:blip r:embed="rId2" cstate="print"/>
          <a:srcRect/>
          <a:stretch>
            <a:fillRect/>
          </a:stretch>
        </p:blipFill>
        <p:spPr bwMode="auto">
          <a:xfrm>
            <a:off x="0" y="404664"/>
            <a:ext cx="9144000" cy="41044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6335713" cy="792088"/>
          </a:xfrm>
        </p:spPr>
        <p:txBody>
          <a:bodyPr/>
          <a:lstStyle/>
          <a:p>
            <a:pPr>
              <a:spcAft>
                <a:spcPts val="1263"/>
              </a:spcAft>
            </a:pPr>
            <a:r>
              <a:rPr lang="en-US" dirty="0" smtClean="0"/>
              <a:t>0</a:t>
            </a:r>
            <a:r>
              <a:rPr lang="en-US" dirty="0" smtClean="0">
                <a:latin typeface="Times New Roman" pitchFamily="18" charset="0"/>
              </a:rPr>
              <a:t>. </a:t>
            </a:r>
            <a:r>
              <a:rPr lang="en-US" dirty="0" smtClean="0"/>
              <a:t>Background</a:t>
            </a:r>
            <a:endParaRPr lang="en-US" dirty="0">
              <a:latin typeface="Times New Roman" pitchFamily="18" charset="0"/>
            </a:endParaRPr>
          </a:p>
        </p:txBody>
      </p:sp>
      <p:sp>
        <p:nvSpPr>
          <p:cNvPr id="3" name="Content Placeholder 2"/>
          <p:cNvSpPr>
            <a:spLocks noGrp="1"/>
          </p:cNvSpPr>
          <p:nvPr>
            <p:ph idx="1"/>
          </p:nvPr>
        </p:nvSpPr>
        <p:spPr>
          <a:xfrm>
            <a:off x="323528" y="1556792"/>
            <a:ext cx="8496300" cy="4103985"/>
          </a:xfrm>
        </p:spPr>
        <p:txBody>
          <a:bodyPr/>
          <a:lstStyle/>
          <a:p>
            <a:pPr algn="just"/>
            <a:r>
              <a:rPr lang="en-US" sz="1800" b="0" dirty="0" smtClean="0">
                <a:solidFill>
                  <a:schemeClr val="tx1"/>
                </a:solidFill>
                <a:latin typeface="Times New Roman" pitchFamily="18" charset="0"/>
                <a:cs typeface="Times New Roman" pitchFamily="18" charset="0"/>
              </a:rPr>
              <a:t>Sentence particles, discourse (</a:t>
            </a:r>
            <a:r>
              <a:rPr lang="en-US" sz="1800" b="0" dirty="0" err="1" smtClean="0">
                <a:solidFill>
                  <a:schemeClr val="tx1"/>
                </a:solidFill>
                <a:latin typeface="Times New Roman" pitchFamily="18" charset="0"/>
                <a:cs typeface="Times New Roman" pitchFamily="18" charset="0"/>
              </a:rPr>
              <a:t>DiP</a:t>
            </a:r>
            <a:r>
              <a:rPr lang="en-US" sz="1800" b="0" dirty="0" smtClean="0">
                <a:solidFill>
                  <a:schemeClr val="tx1"/>
                </a:solidFill>
                <a:latin typeface="Times New Roman" pitchFamily="18" charset="0"/>
                <a:cs typeface="Times New Roman" pitchFamily="18" charset="0"/>
              </a:rPr>
              <a:t>) as well as focus (FP) particles are functional heads which occur in pre-</a:t>
            </a:r>
            <a:r>
              <a:rPr lang="en-US" sz="1800" b="0" i="1" dirty="0" err="1" smtClean="0">
                <a:solidFill>
                  <a:schemeClr val="tx1"/>
                </a:solidFill>
                <a:latin typeface="Times New Roman" pitchFamily="18" charset="0"/>
                <a:cs typeface="Times New Roman" pitchFamily="18" charset="0"/>
              </a:rPr>
              <a:t>v</a:t>
            </a:r>
            <a:r>
              <a:rPr lang="en-US" sz="1800" b="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position. Often they are </a:t>
            </a:r>
            <a:r>
              <a:rPr lang="en-US" sz="1800" b="0" dirty="0" err="1" smtClean="0">
                <a:solidFill>
                  <a:schemeClr val="tx1"/>
                </a:solidFill>
                <a:latin typeface="Times New Roman" pitchFamily="18" charset="0"/>
                <a:cs typeface="Times New Roman" pitchFamily="18" charset="0"/>
              </a:rPr>
              <a:t>grammaticalized</a:t>
            </a:r>
            <a:r>
              <a:rPr lang="en-US" sz="1800" b="0" dirty="0" smtClean="0">
                <a:solidFill>
                  <a:schemeClr val="tx1"/>
                </a:solidFill>
                <a:latin typeface="Times New Roman" pitchFamily="18" charset="0"/>
                <a:cs typeface="Times New Roman" pitchFamily="18" charset="0"/>
              </a:rPr>
              <a:t> adverbs and may co-exist with their ancestors. As functional heads, they are immobile and usually take scope right where they occur. For FPs it is established that their scope is fixed when they are in pre-</a:t>
            </a:r>
            <a:r>
              <a:rPr lang="en-US" sz="1800" b="0" i="1" dirty="0" err="1" smtClean="0">
                <a:solidFill>
                  <a:schemeClr val="tx1"/>
                </a:solidFill>
                <a:latin typeface="Times New Roman" pitchFamily="18" charset="0"/>
                <a:cs typeface="Times New Roman" pitchFamily="18" charset="0"/>
              </a:rPr>
              <a:t>v</a:t>
            </a:r>
            <a:r>
              <a:rPr lang="en-US" sz="1800" b="0" dirty="0" err="1" smtClean="0">
                <a:solidFill>
                  <a:schemeClr val="tx1"/>
                </a:solidFill>
                <a:latin typeface="Times New Roman" pitchFamily="18" charset="0"/>
                <a:cs typeface="Times New Roman" pitchFamily="18" charset="0"/>
              </a:rPr>
              <a:t>P</a:t>
            </a:r>
            <a:r>
              <a:rPr lang="en-US" sz="1800" b="0" dirty="0" smtClean="0">
                <a:solidFill>
                  <a:schemeClr val="tx1"/>
                </a:solidFill>
                <a:latin typeface="Times New Roman" pitchFamily="18" charset="0"/>
                <a:cs typeface="Times New Roman" pitchFamily="18" charset="0"/>
              </a:rPr>
              <a:t> position (propositional scope).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depend on illocutionary force. We argue they are in a probe/goal agreement relation with force. No movement (LF or other) is involved.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can be stacked. Their order is usually fixed.</a:t>
            </a: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pPr>
              <a:spcAft>
                <a:spcPts val="1675"/>
              </a:spcAft>
            </a:pPr>
            <a:r>
              <a:rPr lang="en-US" sz="800" dirty="0" smtClean="0">
                <a:latin typeface="Times New Roman" pitchFamily="18" charset="0"/>
              </a:rPr>
              <a:t>Particles as functional heads</a:t>
            </a:r>
            <a:endParaRPr lang="en-US" sz="800" dirty="0">
              <a:latin typeface="Times New Roman" pitchFamily="18" charset="0"/>
            </a:endParaRPr>
          </a:p>
        </p:txBody>
      </p:sp>
      <p:sp>
        <p:nvSpPr>
          <p:cNvPr id="5" name="Slide Number Placeholder 4"/>
          <p:cNvSpPr>
            <a:spLocks noGrp="1"/>
          </p:cNvSpPr>
          <p:nvPr>
            <p:ph type="sldNum" sz="quarter" idx="4"/>
          </p:nvPr>
        </p:nvSpPr>
        <p:spPr/>
        <p:txBody>
          <a:bodyPr/>
          <a:lstStyle/>
          <a:p>
            <a:fld id="{C05EE493-AD2E-4872-B2F6-8F12A747F0A5}" type="slidenum">
              <a:rPr lang="de-DE" smtClean="0"/>
              <a:pPr/>
              <a:t>2</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92696"/>
            <a:ext cx="8496300" cy="5400129"/>
          </a:xfrm>
        </p:spPr>
        <p:txBody>
          <a:bodyPr/>
          <a:lstStyle/>
          <a:p>
            <a:r>
              <a:rPr lang="en-US" b="0" u="sng" dirty="0" smtClean="0">
                <a:solidFill>
                  <a:schemeClr val="tx1"/>
                </a:solidFill>
                <a:latin typeface="Times New Roman" pitchFamily="18" charset="0"/>
                <a:cs typeface="Times New Roman" pitchFamily="18" charset="0"/>
              </a:rPr>
              <a:t>3.5 Why </a:t>
            </a:r>
            <a:r>
              <a:rPr lang="en-US" b="0" u="sng" dirty="0" err="1" smtClean="0">
                <a:solidFill>
                  <a:schemeClr val="tx1"/>
                </a:solidFill>
                <a:latin typeface="Times New Roman" pitchFamily="18" charset="0"/>
                <a:cs typeface="Times New Roman" pitchFamily="18" charset="0"/>
              </a:rPr>
              <a:t>SPrtP</a:t>
            </a:r>
            <a:r>
              <a:rPr lang="en-US" b="0" u="sng"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 Why should </a:t>
            </a: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 exist next to “big” </a:t>
            </a:r>
            <a:r>
              <a:rPr lang="en-US" b="0" dirty="0" err="1" smtClean="0">
                <a:solidFill>
                  <a:schemeClr val="tx1"/>
                </a:solidFill>
                <a:latin typeface="Times New Roman" pitchFamily="18" charset="0"/>
                <a:cs typeface="Times New Roman" pitchFamily="18" charset="0"/>
              </a:rPr>
              <a:t>PrtPs</a:t>
            </a:r>
            <a:r>
              <a:rPr lang="en-US" b="0" dirty="0" smtClean="0">
                <a:solidFill>
                  <a:schemeClr val="tx1"/>
                </a:solidFill>
                <a:latin typeface="Times New Roman" pitchFamily="18" charset="0"/>
                <a:cs typeface="Times New Roman" pitchFamily="18" charset="0"/>
              </a:rPr>
              <a:t>? (12a,b) differ systematically.</a:t>
            </a:r>
          </a:p>
          <a:p>
            <a:r>
              <a:rPr lang="en-US" b="0" dirty="0" smtClean="0">
                <a:solidFill>
                  <a:schemeClr val="tx1"/>
                </a:solidFill>
                <a:latin typeface="Times New Roman" pitchFamily="18" charset="0"/>
                <a:cs typeface="Times New Roman" pitchFamily="18" charset="0"/>
              </a:rPr>
              <a:t> </a:t>
            </a:r>
          </a:p>
          <a:p>
            <a:pPr lvl="1" fontAlgn="base"/>
            <a:r>
              <a:rPr lang="en-US" b="0" dirty="0" smtClean="0">
                <a:solidFill>
                  <a:schemeClr val="tx1"/>
                </a:solidFill>
                <a:latin typeface="Times New Roman" pitchFamily="18" charset="0"/>
                <a:cs typeface="Times New Roman" pitchFamily="18" charset="0"/>
              </a:rPr>
              <a:t>	(12)  a. </a:t>
            </a:r>
            <a:r>
              <a:rPr lang="en-US" b="0" i="1" dirty="0" smtClean="0">
                <a:solidFill>
                  <a:schemeClr val="tx1"/>
                </a:solidFill>
                <a:latin typeface="Times New Roman" pitchFamily="18" charset="0"/>
                <a:cs typeface="Times New Roman" pitchFamily="18" charset="0"/>
              </a:rPr>
              <a:t>An </a:t>
            </a:r>
            <a:r>
              <a:rPr lang="en-US" b="0" i="1" dirty="0" err="1" smtClean="0">
                <a:solidFill>
                  <a:schemeClr val="tx1"/>
                </a:solidFill>
                <a:latin typeface="Times New Roman" pitchFamily="18" charset="0"/>
                <a:cs typeface="Times New Roman" pitchFamily="18" charset="0"/>
              </a:rPr>
              <a:t>wen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könnte</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er</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sich</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gewandt</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haben</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	 </a:t>
            </a:r>
          </a:p>
          <a:p>
            <a:pPr lvl="1"/>
            <a:r>
              <a:rPr lang="en-US" dirty="0" smtClean="0">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at  who could   he REFL DENN  turned    have 	  </a:t>
            </a:r>
          </a:p>
          <a:p>
            <a:pPr lvl="1"/>
            <a:r>
              <a:rPr lang="en-US" b="0" dirty="0" smtClean="0">
                <a:solidFill>
                  <a:schemeClr val="tx1"/>
                </a:solidFill>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 ‘Who could he have turned to? </a:t>
            </a:r>
            <a:r>
              <a:rPr lang="de-DE" b="0" dirty="0" smtClean="0">
                <a:solidFill>
                  <a:schemeClr val="tx1"/>
                </a:solidFill>
                <a:latin typeface="Times New Roman" pitchFamily="18" charset="0"/>
                <a:cs typeface="Times New Roman" pitchFamily="18" charset="0"/>
              </a:rPr>
              <a:t>(I’m wondering)’</a:t>
            </a:r>
          </a:p>
          <a:p>
            <a:pPr lvl="1"/>
            <a:endParaRPr lang="en-US" b="0" dirty="0" smtClean="0">
              <a:solidFill>
                <a:schemeClr val="tx1"/>
              </a:solidFill>
              <a:latin typeface="Times New Roman" pitchFamily="18" charset="0"/>
              <a:cs typeface="Times New Roman" pitchFamily="18" charset="0"/>
            </a:endParaRPr>
          </a:p>
          <a:p>
            <a:pPr lvl="1"/>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An wen denn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könnte er  sich   gewandt haben?</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pPr lvl="1"/>
            <a:r>
              <a:rPr lang="en-US" b="0" dirty="0" smtClean="0">
                <a:solidFill>
                  <a:schemeClr val="tx1"/>
                </a:solidFill>
                <a:latin typeface="Times New Roman" pitchFamily="18" charset="0"/>
                <a:cs typeface="Times New Roman" pitchFamily="18" charset="0"/>
              </a:rPr>
              <a:t>                                 at  who DENN could   he REFL turned    have 	  </a:t>
            </a:r>
          </a:p>
          <a:p>
            <a:pPr lvl="1"/>
            <a:r>
              <a:rPr lang="en-US" b="0" dirty="0" smtClean="0">
                <a:solidFill>
                  <a:schemeClr val="tx1"/>
                </a:solidFill>
                <a:latin typeface="Times New Roman" pitchFamily="18" charset="0"/>
                <a:cs typeface="Times New Roman" pitchFamily="18" charset="0"/>
              </a:rPr>
              <a:t>     	              ‘Who on earth could he have turned to?’</a:t>
            </a:r>
          </a:p>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In (12b) the QUD has already been in the discourse.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bears extra stress. The speaker signals emotions such as impatience, excitement, irritation etc. by using a </a:t>
            </a:r>
            <a:r>
              <a:rPr lang="en-US" b="0" dirty="0" err="1" smtClean="0">
                <a:solidFill>
                  <a:schemeClr val="tx1"/>
                </a:solidFill>
                <a:latin typeface="Times New Roman" pitchFamily="18" charset="0"/>
                <a:cs typeface="Times New Roman" pitchFamily="18" charset="0"/>
              </a:rPr>
              <a:t>grammaticalized</a:t>
            </a:r>
            <a:r>
              <a:rPr lang="en-US" b="0" dirty="0" smtClean="0">
                <a:solidFill>
                  <a:schemeClr val="tx1"/>
                </a:solidFill>
                <a:latin typeface="Times New Roman" pitchFamily="18" charset="0"/>
                <a:cs typeface="Times New Roman" pitchFamily="18" charset="0"/>
              </a:rPr>
              <a:t> form of emphasis. (12b) is on the crossroad to an </a:t>
            </a:r>
            <a:r>
              <a:rPr lang="en-US" b="0" dirty="0" err="1" smtClean="0">
                <a:solidFill>
                  <a:schemeClr val="tx1"/>
                </a:solidFill>
                <a:latin typeface="Times New Roman" pitchFamily="18" charset="0"/>
                <a:cs typeface="Times New Roman" pitchFamily="18" charset="0"/>
              </a:rPr>
              <a:t>exclamative</a:t>
            </a:r>
            <a:r>
              <a:rPr lang="en-US" b="0" dirty="0" smtClean="0">
                <a:solidFill>
                  <a:schemeClr val="tx1"/>
                </a:solidFill>
                <a:latin typeface="Times New Roman" pitchFamily="18" charset="0"/>
                <a:cs typeface="Times New Roman" pitchFamily="18" charset="0"/>
              </a:rPr>
              <a:t>.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20</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r>
              <a:rPr lang="de-DE" b="0" dirty="0" smtClean="0">
                <a:solidFill>
                  <a:schemeClr val="tx1"/>
                </a:solidFill>
                <a:latin typeface="Times New Roman" pitchFamily="18" charset="0"/>
                <a:cs typeface="Times New Roman" pitchFamily="18" charset="0"/>
              </a:rPr>
              <a:t>A typical example </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de-DE" b="0" i="1" dirty="0" smtClean="0">
                <a:solidFill>
                  <a:schemeClr val="tx1"/>
                </a:solidFill>
                <a:latin typeface="Times New Roman" pitchFamily="18" charset="0"/>
                <a:cs typeface="Times New Roman" pitchFamily="18" charset="0"/>
              </a:rPr>
              <a:t>Sezession ist gerade en vogue, in Katalonien wie in Kurdistan. Doch </a:t>
            </a:r>
            <a:r>
              <a:rPr lang="de-DE" b="0" i="1" u="sng" dirty="0" smtClean="0">
                <a:solidFill>
                  <a:schemeClr val="tx1"/>
                </a:solidFill>
                <a:latin typeface="Times New Roman" pitchFamily="18" charset="0"/>
                <a:cs typeface="Times New Roman" pitchFamily="18" charset="0"/>
              </a:rPr>
              <a:t>wann hat ein Volk ein Recht auf einen eigenen Staat?</a:t>
            </a:r>
            <a:r>
              <a:rPr lang="de-DE" b="0" i="1" dirty="0" smtClean="0">
                <a:solidFill>
                  <a:schemeClr val="tx1"/>
                </a:solidFill>
                <a:latin typeface="Times New Roman" pitchFamily="18" charset="0"/>
                <a:cs typeface="Times New Roman" pitchFamily="18" charset="0"/>
              </a:rPr>
              <a:t> Das Kosovo darf, aber Katalonien nicht, Kroatien geht klar, Kurdistan hingegen auf keinen Fall. </a:t>
            </a:r>
            <a:r>
              <a:rPr lang="de-DE" b="0" i="1" u="sng" dirty="0" smtClean="0">
                <a:solidFill>
                  <a:schemeClr val="tx1"/>
                </a:solidFill>
                <a:latin typeface="Times New Roman" pitchFamily="18" charset="0"/>
                <a:cs typeface="Times New Roman" pitchFamily="18" charset="0"/>
              </a:rPr>
              <a:t>Wann denn nun hat ein Volk das Recht auf einen eigenen Staat?</a:t>
            </a:r>
            <a:r>
              <a:rPr lang="de-DE" b="0" dirty="0" smtClean="0">
                <a:solidFill>
                  <a:schemeClr val="tx1"/>
                </a:solidFill>
                <a:latin typeface="Times New Roman" pitchFamily="18" charset="0"/>
                <a:cs typeface="Times New Roman" pitchFamily="18" charset="0"/>
              </a:rPr>
              <a:t> </a:t>
            </a:r>
            <a:r>
              <a:rPr lang="en-US" b="0" u="sng" dirty="0" smtClean="0">
                <a:solidFill>
                  <a:schemeClr val="tx1"/>
                </a:solidFill>
                <a:latin typeface="Times New Roman" pitchFamily="18" charset="0"/>
                <a:cs typeface="Times New Roman" pitchFamily="18" charset="0"/>
                <a:hlinkClick r:id="rId2"/>
              </a:rPr>
              <a:t>http://www.zeit.de/2017/40/sezession-voelkerrecht-katalonien-kurdistan</a:t>
            </a:r>
            <a:r>
              <a:rPr lang="en-US" b="0" dirty="0" smtClean="0">
                <a:solidFill>
                  <a:schemeClr val="tx1"/>
                </a:solidFill>
                <a:latin typeface="Times New Roman" pitchFamily="18" charset="0"/>
                <a:cs typeface="Times New Roman" pitchFamily="18" charset="0"/>
              </a:rPr>
              <a:t>, 06.04.2018 </a:t>
            </a:r>
          </a:p>
          <a:p>
            <a:r>
              <a:rPr lang="en-US" b="0" dirty="0" smtClean="0">
                <a:solidFill>
                  <a:schemeClr val="tx1"/>
                </a:solidFill>
                <a:latin typeface="Times New Roman" pitchFamily="18" charset="0"/>
                <a:cs typeface="Times New Roman" pitchFamily="18" charset="0"/>
              </a:rPr>
              <a:t>“… But when does a people have the right of its own state? The </a:t>
            </a:r>
            <a:r>
              <a:rPr lang="en-US" b="0" dirty="0" err="1" smtClean="0">
                <a:solidFill>
                  <a:schemeClr val="tx1"/>
                </a:solidFill>
                <a:latin typeface="Times New Roman" pitchFamily="18" charset="0"/>
                <a:cs typeface="Times New Roman" pitchFamily="18" charset="0"/>
              </a:rPr>
              <a:t>Cosovo</a:t>
            </a:r>
            <a:r>
              <a:rPr lang="en-US" b="0" dirty="0" smtClean="0">
                <a:solidFill>
                  <a:schemeClr val="tx1"/>
                </a:solidFill>
                <a:latin typeface="Times New Roman" pitchFamily="18" charset="0"/>
                <a:cs typeface="Times New Roman" pitchFamily="18" charset="0"/>
              </a:rPr>
              <a:t> does but Catalonia doesn’t, Croatia clearly does but Kurdistan under no circumstances. Now, WHEN after all does a people have the right of its own state?”</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21</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124744"/>
            <a:ext cx="8496300" cy="4968081"/>
          </a:xfrm>
        </p:spPr>
        <p:txBody>
          <a:bodyPr/>
          <a:lstStyle/>
          <a:p>
            <a:r>
              <a:rPr lang="en-US" b="0" dirty="0" smtClean="0">
                <a:solidFill>
                  <a:schemeClr val="tx1"/>
                </a:solidFill>
                <a:latin typeface="Times New Roman" pitchFamily="18" charset="0"/>
                <a:cs typeface="Times New Roman" pitchFamily="18" charset="0"/>
              </a:rPr>
              <a:t>Emphasis is achieved by fronting. The emphasized constituent must be able to bear phonological prominence. A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phrase is “intrinsically focused”. In the emphatic construction, however, this prominence is enhanced by extra stress and lengthening: </a:t>
            </a:r>
            <a:r>
              <a:rPr lang="en-US" b="0" i="1" dirty="0" smtClean="0">
                <a:solidFill>
                  <a:schemeClr val="tx1"/>
                </a:solidFill>
                <a:latin typeface="Times New Roman" pitchFamily="18" charset="0"/>
                <a:cs typeface="Times New Roman" pitchFamily="18" charset="0"/>
              </a:rPr>
              <a:t>an </a:t>
            </a:r>
            <a:r>
              <a:rPr lang="en-US" b="0" i="1" dirty="0" err="1" smtClean="0">
                <a:solidFill>
                  <a:schemeClr val="tx1"/>
                </a:solidFill>
                <a:latin typeface="Times New Roman" pitchFamily="18" charset="0"/>
                <a:cs typeface="Times New Roman" pitchFamily="18" charset="0"/>
              </a:rPr>
              <a:t>WEEEEn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 WANNNN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nun </a:t>
            </a:r>
            <a:r>
              <a:rPr lang="en-US" b="0" dirty="0" smtClean="0">
                <a:solidFill>
                  <a:schemeClr val="tx1"/>
                </a:solidFill>
                <a:latin typeface="Times New Roman" pitchFamily="18" charset="0"/>
                <a:cs typeface="Times New Roman" pitchFamily="18" charset="0"/>
              </a:rPr>
              <a:t>…</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22</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80728"/>
            <a:ext cx="8496300" cy="5112097"/>
          </a:xfrm>
        </p:spPr>
        <p:txBody>
          <a:bodyPr/>
          <a:lstStyle/>
          <a:p>
            <a:r>
              <a:rPr lang="en-US" b="0" dirty="0" smtClean="0">
                <a:solidFill>
                  <a:schemeClr val="tx1"/>
                </a:solidFill>
                <a:latin typeface="Times New Roman" pitchFamily="18" charset="0"/>
                <a:cs typeface="Times New Roman" pitchFamily="18" charset="0"/>
              </a:rPr>
              <a:t>3.6 </a:t>
            </a:r>
            <a:r>
              <a:rPr lang="en-US" b="0" u="sng" dirty="0" smtClean="0">
                <a:solidFill>
                  <a:schemeClr val="tx1"/>
                </a:solidFill>
                <a:latin typeface="Times New Roman" pitchFamily="18" charset="0"/>
                <a:cs typeface="Times New Roman" pitchFamily="18" charset="0"/>
              </a:rPr>
              <a:t>Constructing </a:t>
            </a:r>
            <a:r>
              <a:rPr lang="en-US" b="0" u="sng" dirty="0" err="1" smtClean="0">
                <a:solidFill>
                  <a:schemeClr val="tx1"/>
                </a:solidFill>
                <a:latin typeface="Times New Roman" pitchFamily="18" charset="0"/>
                <a:cs typeface="Times New Roman" pitchFamily="18" charset="0"/>
              </a:rPr>
              <a:t>SPrtP</a:t>
            </a:r>
            <a:r>
              <a:rPr lang="en-US" b="0" u="sng"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undergoes merger with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Prt</a:t>
            </a:r>
            <a:r>
              <a:rPr lang="en-US" b="0" dirty="0" smtClean="0">
                <a:solidFill>
                  <a:schemeClr val="tx1"/>
                </a:solidFill>
                <a:latin typeface="Times New Roman" pitchFamily="18" charset="0"/>
                <a:cs typeface="Times New Roman" pitchFamily="18" charset="0"/>
              </a:rPr>
              <a:t> has an </a:t>
            </a:r>
            <a:r>
              <a:rPr lang="en-US" b="0" dirty="0" err="1" smtClean="0">
                <a:solidFill>
                  <a:schemeClr val="tx1"/>
                </a:solidFill>
                <a:latin typeface="Times New Roman" pitchFamily="18" charset="0"/>
                <a:cs typeface="Times New Roman" pitchFamily="18" charset="0"/>
              </a:rPr>
              <a:t>uninterpretable</a:t>
            </a:r>
            <a:r>
              <a:rPr lang="en-US" b="0" dirty="0" smtClean="0">
                <a:solidFill>
                  <a:schemeClr val="tx1"/>
                </a:solidFill>
                <a:latin typeface="Times New Roman" pitchFamily="18" charset="0"/>
                <a:cs typeface="Times New Roman" pitchFamily="18" charset="0"/>
              </a:rPr>
              <a:t> feature for emphasis   which gets valued by attracting the </a:t>
            </a:r>
            <a:r>
              <a:rPr lang="en-US" b="0" dirty="0" err="1" smtClean="0">
                <a:solidFill>
                  <a:schemeClr val="tx1"/>
                </a:solidFill>
                <a:latin typeface="Times New Roman" pitchFamily="18" charset="0"/>
                <a:cs typeface="Times New Roman" pitchFamily="18" charset="0"/>
              </a:rPr>
              <a:t>emp</a:t>
            </a:r>
            <a:r>
              <a:rPr lang="en-US" b="0" dirty="0" smtClean="0">
                <a:solidFill>
                  <a:schemeClr val="tx1"/>
                </a:solidFill>
                <a:latin typeface="Times New Roman" pitchFamily="18" charset="0"/>
                <a:cs typeface="Times New Roman" pitchFamily="18" charset="0"/>
              </a:rPr>
              <a:t>-marked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a:t>
            </a: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(13) a. </a:t>
            </a:r>
            <a:r>
              <a:rPr lang="en-US" b="0" dirty="0" err="1" smtClean="0">
                <a:solidFill>
                  <a:schemeClr val="tx1"/>
                </a:solidFill>
                <a:latin typeface="Times New Roman" pitchFamily="18" charset="0"/>
                <a:cs typeface="Times New Roman" pitchFamily="18" charset="0"/>
              </a:rPr>
              <a:t>Prt</a:t>
            </a:r>
            <a:r>
              <a:rPr lang="en-US" b="0" i="1" baseline="-25000" dirty="0" err="1" smtClean="0">
                <a:solidFill>
                  <a:schemeClr val="tx1"/>
                </a:solidFill>
                <a:latin typeface="Times New Roman" pitchFamily="18" charset="0"/>
                <a:cs typeface="Times New Roman" pitchFamily="18" charset="0"/>
              </a:rPr>
              <a:t>u</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 ]</a:t>
            </a:r>
            <a:r>
              <a:rPr lang="en-US" b="0"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 ]</a:t>
            </a:r>
            <a:r>
              <a:rPr lang="en-US"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sym typeface="Wingdings"/>
              </a:rPr>
              <a:t></a:t>
            </a:r>
            <a:r>
              <a:rPr lang="en-US" b="0" dirty="0" smtClean="0">
                <a:solidFill>
                  <a:schemeClr val="tx1"/>
                </a:solidFill>
                <a:latin typeface="Times New Roman" pitchFamily="18" charset="0"/>
                <a:cs typeface="Times New Roman" pitchFamily="18" charset="0"/>
              </a:rPr>
              <a:t> MOVE </a:t>
            </a:r>
            <a:r>
              <a:rPr lang="en-US" b="0" dirty="0" smtClean="0">
                <a:solidFill>
                  <a:schemeClr val="tx1"/>
                </a:solidFill>
                <a:latin typeface="Times New Roman" pitchFamily="18" charset="0"/>
                <a:cs typeface="Times New Roman" pitchFamily="18" charset="0"/>
                <a:sym typeface="Wingdings"/>
              </a:rPr>
              <a:t></a:t>
            </a:r>
            <a:r>
              <a:rPr lang="en-US" b="0" dirty="0" smtClean="0">
                <a:solidFill>
                  <a:schemeClr val="tx1"/>
                </a:solidFill>
                <a:latin typeface="Times New Roman" pitchFamily="18" charset="0"/>
                <a:cs typeface="Times New Roman" pitchFamily="18" charset="0"/>
              </a:rPr>
              <a:t>  </a:t>
            </a:r>
          </a:p>
          <a:p>
            <a:pPr lvl="0"/>
            <a:r>
              <a:rPr lang="en-US" b="0" dirty="0" smtClean="0">
                <a:solidFill>
                  <a:schemeClr val="tx1"/>
                </a:solidFill>
                <a:latin typeface="Times New Roman" pitchFamily="18" charset="0"/>
                <a:cs typeface="Times New Roman" pitchFamily="18" charset="0"/>
              </a:rPr>
              <a:t>	        b.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 ]  </a:t>
            </a:r>
            <a:r>
              <a:rPr lang="en-US" b="0" dirty="0" smtClean="0">
                <a:solidFill>
                  <a:schemeClr val="tx1"/>
                </a:solidFill>
                <a:latin typeface="Times New Roman" pitchFamily="18" charset="0"/>
                <a:cs typeface="Times New Roman" pitchFamily="18" charset="0"/>
              </a:rPr>
              <a:t>[</a:t>
            </a:r>
            <a:r>
              <a:rPr lang="en-US" b="0" dirty="0" err="1" smtClean="0">
                <a:solidFill>
                  <a:schemeClr val="tx1"/>
                </a:solidFill>
                <a:latin typeface="Times New Roman" pitchFamily="18" charset="0"/>
                <a:cs typeface="Times New Roman" pitchFamily="18" charset="0"/>
              </a:rPr>
              <a:t>Prt</a:t>
            </a:r>
            <a:r>
              <a:rPr lang="en-US" b="0" i="1" baseline="-25000" dirty="0" err="1" smtClean="0">
                <a:solidFill>
                  <a:schemeClr val="tx1"/>
                </a:solidFill>
                <a:latin typeface="Times New Roman" pitchFamily="18" charset="0"/>
                <a:cs typeface="Times New Roman" pitchFamily="18" charset="0"/>
              </a:rPr>
              <a:t>u</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 ] </a:t>
            </a:r>
            <a:r>
              <a:rPr lang="en-US" b="0" dirty="0" smtClean="0">
                <a:solidFill>
                  <a:schemeClr val="tx1"/>
                </a:solidFill>
                <a:latin typeface="Times New Roman" pitchFamily="18" charset="0"/>
                <a:cs typeface="Times New Roman" pitchFamily="18" charset="0"/>
              </a:rPr>
              <a:t> </a:t>
            </a:r>
            <a:r>
              <a:rPr lang="en-US" b="0" i="1" strike="sngStrike" dirty="0" err="1" smtClean="0">
                <a:solidFill>
                  <a:schemeClr val="tx1"/>
                </a:solidFill>
                <a:latin typeface="Times New Roman" pitchFamily="18" charset="0"/>
                <a:cs typeface="Times New Roman" pitchFamily="18" charset="0"/>
              </a:rPr>
              <a:t>wh</a:t>
            </a:r>
            <a:r>
              <a:rPr lang="en-US" b="0" strike="sngStrike" dirty="0" err="1" smtClean="0">
                <a:solidFill>
                  <a:schemeClr val="tx1"/>
                </a:solidFill>
                <a:latin typeface="Times New Roman" pitchFamily="18" charset="0"/>
                <a:cs typeface="Times New Roman" pitchFamily="18" charset="0"/>
              </a:rPr>
              <a:t>P</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 ]  </a:t>
            </a:r>
            <a:r>
              <a:rPr lang="en-US"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sym typeface="Wingdings"/>
              </a:rPr>
              <a:t></a:t>
            </a:r>
            <a:r>
              <a:rPr lang="en-US" b="0" dirty="0" smtClean="0">
                <a:solidFill>
                  <a:schemeClr val="tx1"/>
                </a:solidFill>
                <a:latin typeface="Times New Roman" pitchFamily="18" charset="0"/>
                <a:cs typeface="Times New Roman" pitchFamily="18" charset="0"/>
              </a:rPr>
              <a:t> AGREE </a:t>
            </a:r>
            <a:r>
              <a:rPr lang="en-US" b="0" dirty="0" smtClean="0">
                <a:solidFill>
                  <a:schemeClr val="tx1"/>
                </a:solidFill>
                <a:latin typeface="Times New Roman" pitchFamily="18" charset="0"/>
                <a:cs typeface="Times New Roman" pitchFamily="18" charset="0"/>
                <a:sym typeface="Wingdings"/>
              </a:rPr>
              <a:t></a:t>
            </a:r>
            <a:r>
              <a:rPr lang="en-US" b="0" dirty="0" smtClean="0">
                <a:solidFill>
                  <a:schemeClr val="tx1"/>
                </a:solidFill>
                <a:latin typeface="Times New Roman" pitchFamily="18" charset="0"/>
                <a:cs typeface="Times New Roman" pitchFamily="18" charset="0"/>
              </a:rPr>
              <a:t>  </a:t>
            </a:r>
          </a:p>
          <a:p>
            <a:pPr lvl="0"/>
            <a:r>
              <a:rPr lang="en-US" b="0" dirty="0" smtClean="0">
                <a:solidFill>
                  <a:schemeClr val="tx1"/>
                </a:solidFill>
                <a:latin typeface="Times New Roman" pitchFamily="18" charset="0"/>
                <a:cs typeface="Times New Roman" pitchFamily="18" charset="0"/>
              </a:rPr>
              <a:t>	        c.[</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[7]  </a:t>
            </a:r>
            <a:r>
              <a:rPr lang="en-US" b="0" dirty="0" smtClean="0">
                <a:solidFill>
                  <a:schemeClr val="tx1"/>
                </a:solidFill>
                <a:latin typeface="Times New Roman" pitchFamily="18" charset="0"/>
                <a:cs typeface="Times New Roman" pitchFamily="18" charset="0"/>
              </a:rPr>
              <a:t>[</a:t>
            </a:r>
            <a:r>
              <a:rPr lang="en-US" b="0" dirty="0" err="1" smtClean="0">
                <a:solidFill>
                  <a:schemeClr val="tx1"/>
                </a:solidFill>
                <a:latin typeface="Times New Roman" pitchFamily="18" charset="0"/>
                <a:cs typeface="Times New Roman" pitchFamily="18" charset="0"/>
              </a:rPr>
              <a:t>Prt</a:t>
            </a:r>
            <a:r>
              <a:rPr lang="en-US" b="0" i="1" strike="sngStrike" baseline="-25000" dirty="0" err="1" smtClean="0">
                <a:solidFill>
                  <a:schemeClr val="tx1"/>
                </a:solidFill>
                <a:latin typeface="Times New Roman" pitchFamily="18" charset="0"/>
                <a:cs typeface="Times New Roman" pitchFamily="18" charset="0"/>
              </a:rPr>
              <a:t>u</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[7] </a:t>
            </a:r>
            <a:r>
              <a:rPr lang="en-US" b="0" dirty="0" smtClean="0">
                <a:solidFill>
                  <a:schemeClr val="tx1"/>
                </a:solidFill>
                <a:latin typeface="Times New Roman" pitchFamily="18" charset="0"/>
                <a:cs typeface="Times New Roman" pitchFamily="18" charset="0"/>
              </a:rPr>
              <a:t> </a:t>
            </a:r>
            <a:r>
              <a:rPr lang="en-US" b="0" i="1" strike="sngStrike" dirty="0" err="1" smtClean="0">
                <a:solidFill>
                  <a:schemeClr val="tx1"/>
                </a:solidFill>
                <a:latin typeface="Times New Roman" pitchFamily="18" charset="0"/>
                <a:cs typeface="Times New Roman" pitchFamily="18" charset="0"/>
              </a:rPr>
              <a:t>wh</a:t>
            </a:r>
            <a:r>
              <a:rPr lang="en-US" b="0" strike="sngStrike" dirty="0" err="1" smtClean="0">
                <a:solidFill>
                  <a:schemeClr val="tx1"/>
                </a:solidFill>
                <a:latin typeface="Times New Roman" pitchFamily="18" charset="0"/>
                <a:cs typeface="Times New Roman" pitchFamily="18" charset="0"/>
              </a:rPr>
              <a:t>P</a:t>
            </a:r>
            <a:r>
              <a:rPr lang="en-US" b="0" i="1" baseline="-25000" dirty="0" err="1" smtClean="0">
                <a:solidFill>
                  <a:schemeClr val="tx1"/>
                </a:solidFill>
                <a:latin typeface="Times New Roman" pitchFamily="18" charset="0"/>
                <a:cs typeface="Times New Roman" pitchFamily="18" charset="0"/>
              </a:rPr>
              <a:t>i</a:t>
            </a:r>
            <a:r>
              <a:rPr lang="en-US" b="0" baseline="-25000" dirty="0" err="1" smtClean="0">
                <a:solidFill>
                  <a:schemeClr val="tx1"/>
                </a:solidFill>
                <a:latin typeface="Times New Roman" pitchFamily="18" charset="0"/>
                <a:cs typeface="Times New Roman" pitchFamily="18" charset="0"/>
              </a:rPr>
              <a:t>Emp</a:t>
            </a:r>
            <a:r>
              <a:rPr lang="en-US" b="0" baseline="-25000" dirty="0" smtClean="0">
                <a:solidFill>
                  <a:schemeClr val="tx1"/>
                </a:solidFill>
                <a:latin typeface="Times New Roman" pitchFamily="18" charset="0"/>
                <a:cs typeface="Times New Roman" pitchFamily="18" charset="0"/>
              </a:rPr>
              <a:t> [7]  </a:t>
            </a:r>
            <a:r>
              <a:rPr lang="en-US" b="0" dirty="0" smtClean="0">
                <a:solidFill>
                  <a:schemeClr val="tx1"/>
                </a:solidFill>
                <a:latin typeface="Times New Roman" pitchFamily="18" charset="0"/>
                <a:cs typeface="Times New Roman" pitchFamily="18" charset="0"/>
              </a:rPr>
              <a:t>]]</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23</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08720"/>
            <a:ext cx="8496300" cy="5184105"/>
          </a:xfrm>
        </p:spPr>
        <p:txBody>
          <a:bodyPr/>
          <a:lstStyle/>
          <a:p>
            <a:pPr marL="342900" indent="-342900"/>
            <a:r>
              <a:rPr lang="en-US" b="0" dirty="0" smtClean="0">
                <a:solidFill>
                  <a:schemeClr val="tx1"/>
                </a:solidFill>
                <a:latin typeface="Times New Roman" pitchFamily="18" charset="0"/>
                <a:cs typeface="Times New Roman" pitchFamily="18" charset="0"/>
              </a:rPr>
              <a:t>3.7 </a:t>
            </a:r>
            <a:r>
              <a:rPr lang="en-US" b="0" u="sng" dirty="0" smtClean="0">
                <a:solidFill>
                  <a:schemeClr val="tx1"/>
                </a:solidFill>
                <a:latin typeface="Times New Roman" pitchFamily="18" charset="0"/>
                <a:cs typeface="Times New Roman" pitchFamily="18" charset="0"/>
              </a:rPr>
              <a:t>Fronting</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Grammaticalized</a:t>
            </a:r>
            <a:r>
              <a:rPr lang="en-US" b="0" dirty="0" smtClean="0">
                <a:solidFill>
                  <a:schemeClr val="tx1"/>
                </a:solidFill>
                <a:latin typeface="Times New Roman" pitchFamily="18" charset="0"/>
                <a:cs typeface="Times New Roman" pitchFamily="18" charset="0"/>
              </a:rPr>
              <a:t> emphasis is a root phenomenon. For full interpretation,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moves to the top of the left periphery.</a:t>
            </a:r>
          </a:p>
          <a:p>
            <a:pPr marL="342900" indent="-342900"/>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24</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r>
              <a:rPr lang="en-US" b="0" dirty="0" smtClean="0">
                <a:solidFill>
                  <a:schemeClr val="tx1"/>
                </a:solidFill>
                <a:latin typeface="Times New Roman" pitchFamily="18" charset="0"/>
                <a:cs typeface="Times New Roman" pitchFamily="18" charset="0"/>
              </a:rPr>
              <a:t>3.8 </a:t>
            </a:r>
            <a:r>
              <a:rPr lang="en-US" b="0" u="sng" dirty="0" smtClean="0">
                <a:solidFill>
                  <a:schemeClr val="tx1"/>
                </a:solidFill>
                <a:latin typeface="Times New Roman" pitchFamily="18" charset="0"/>
                <a:cs typeface="Times New Roman" pitchFamily="18" charset="0"/>
              </a:rPr>
              <a:t>For comparison</a:t>
            </a:r>
            <a:r>
              <a:rPr lang="en-US" b="0" dirty="0" smtClean="0">
                <a:solidFill>
                  <a:schemeClr val="tx1"/>
                </a:solidFill>
                <a:latin typeface="Times New Roman" pitchFamily="18" charset="0"/>
                <a:cs typeface="Times New Roman" pitchFamily="18" charset="0"/>
              </a:rPr>
              <a:t>. Aggressive D-linking, multiple questions,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in-situ, PP-fronting </a:t>
            </a:r>
          </a:p>
          <a:p>
            <a:r>
              <a:rPr lang="en-US" b="0" dirty="0" smtClean="0">
                <a:solidFill>
                  <a:schemeClr val="tx1"/>
                </a:solidFill>
                <a:latin typeface="Times New Roman" pitchFamily="18" charset="0"/>
                <a:cs typeface="Times New Roman" pitchFamily="18" charset="0"/>
              </a:rPr>
              <a:t>“Aggressively non-D-linked”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phrases are “</a:t>
            </a:r>
            <a:r>
              <a:rPr lang="en-US" b="0" dirty="0" err="1" smtClean="0">
                <a:solidFill>
                  <a:schemeClr val="tx1"/>
                </a:solidFill>
                <a:latin typeface="Times New Roman" pitchFamily="18" charset="0"/>
                <a:cs typeface="Times New Roman" pitchFamily="18" charset="0"/>
              </a:rPr>
              <a:t>exclamative</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Pesetsky</a:t>
            </a:r>
            <a:r>
              <a:rPr lang="en-US" b="0" dirty="0" smtClean="0">
                <a:solidFill>
                  <a:schemeClr val="tx1"/>
                </a:solidFill>
                <a:latin typeface="Times New Roman" pitchFamily="18" charset="0"/>
                <a:cs typeface="Times New Roman" pitchFamily="18" charset="0"/>
              </a:rPr>
              <a:t>, 1987: 111, 124); they indicative of the speaker’s surprise, disapproval etc. (</a:t>
            </a:r>
            <a:r>
              <a:rPr lang="en-US" b="0" dirty="0" err="1" smtClean="0">
                <a:solidFill>
                  <a:schemeClr val="tx1"/>
                </a:solidFill>
                <a:latin typeface="Times New Roman" pitchFamily="18" charset="0"/>
                <a:cs typeface="Times New Roman" pitchFamily="18" charset="0"/>
              </a:rPr>
              <a:t>Obenauer</a:t>
            </a:r>
            <a:r>
              <a:rPr lang="en-US" b="0" dirty="0" smtClean="0">
                <a:solidFill>
                  <a:schemeClr val="tx1"/>
                </a:solidFill>
                <a:latin typeface="Times New Roman" pitchFamily="18" charset="0"/>
                <a:cs typeface="Times New Roman" pitchFamily="18" charset="0"/>
              </a:rPr>
              <a:t> (2006: 376)). </a:t>
            </a: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(14)  a. </a:t>
            </a:r>
            <a:r>
              <a:rPr lang="en-US" b="0" i="1" dirty="0" smtClean="0">
                <a:solidFill>
                  <a:schemeClr val="tx1"/>
                </a:solidFill>
                <a:latin typeface="Times New Roman" pitchFamily="18" charset="0"/>
                <a:cs typeface="Times New Roman" pitchFamily="18" charset="0"/>
              </a:rPr>
              <a:t>Who </a:t>
            </a:r>
            <a:r>
              <a:rPr lang="en-US" i="1" dirty="0" smtClean="0">
                <a:solidFill>
                  <a:schemeClr val="tx1"/>
                </a:solidFill>
                <a:latin typeface="Times New Roman" pitchFamily="18" charset="0"/>
                <a:cs typeface="Times New Roman" pitchFamily="18" charset="0"/>
              </a:rPr>
              <a:t>the</a:t>
            </a:r>
            <a:r>
              <a:rPr lang="en-US" b="0" i="1"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hell</a:t>
            </a:r>
            <a:r>
              <a:rPr lang="en-US" b="0" i="1" dirty="0" smtClean="0">
                <a:solidFill>
                  <a:schemeClr val="tx1"/>
                </a:solidFill>
                <a:latin typeface="Times New Roman" pitchFamily="18" charset="0"/>
                <a:cs typeface="Times New Roman" pitchFamily="18" charset="0"/>
              </a:rPr>
              <a:t> caught what?</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Pesetsky</a:t>
            </a:r>
            <a:r>
              <a:rPr lang="en-US" b="0" dirty="0" smtClean="0">
                <a:solidFill>
                  <a:schemeClr val="tx1"/>
                </a:solidFill>
                <a:latin typeface="Times New Roman" pitchFamily="18" charset="0"/>
                <a:cs typeface="Times New Roman" pitchFamily="18" charset="0"/>
              </a:rPr>
              <a:t> (1987: 124f.)</a:t>
            </a:r>
          </a:p>
          <a:p>
            <a:r>
              <a:rPr lang="en-US" b="0" dirty="0" smtClean="0">
                <a:solidFill>
                  <a:schemeClr val="tx1"/>
                </a:solidFill>
                <a:latin typeface="Times New Roman" pitchFamily="18" charset="0"/>
                <a:cs typeface="Times New Roman" pitchFamily="18" charset="0"/>
              </a:rPr>
              <a:t>	         b.*</a:t>
            </a:r>
            <a:r>
              <a:rPr lang="en-US" b="0" i="1" dirty="0" smtClean="0">
                <a:solidFill>
                  <a:schemeClr val="tx1"/>
                </a:solidFill>
                <a:latin typeface="Times New Roman" pitchFamily="18" charset="0"/>
                <a:cs typeface="Times New Roman" pitchFamily="18" charset="0"/>
              </a:rPr>
              <a:t>Who caught what </a:t>
            </a:r>
            <a:r>
              <a:rPr lang="en-US" i="1" dirty="0" smtClean="0">
                <a:solidFill>
                  <a:schemeClr val="tx1"/>
                </a:solidFill>
                <a:latin typeface="Times New Roman" pitchFamily="18" charset="0"/>
                <a:cs typeface="Times New Roman" pitchFamily="18" charset="0"/>
              </a:rPr>
              <a:t>the</a:t>
            </a:r>
            <a:r>
              <a:rPr lang="en-US" b="0" i="1"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hell</a:t>
            </a:r>
            <a:r>
              <a:rPr lang="en-US" b="0" i="1"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(15)  a. </a:t>
            </a:r>
            <a:r>
              <a:rPr lang="en-US" b="0" i="1" dirty="0" err="1" smtClean="0">
                <a:solidFill>
                  <a:schemeClr val="tx1"/>
                </a:solidFill>
                <a:latin typeface="Times New Roman" pitchFamily="18" charset="0"/>
                <a:cs typeface="Times New Roman" pitchFamily="18" charset="0"/>
              </a:rPr>
              <a:t>Où</a:t>
            </a:r>
            <a:r>
              <a:rPr lang="en-US" b="0"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diable</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est-il</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allé</a:t>
            </a:r>
            <a:r>
              <a:rPr lang="en-US" b="0" i="1"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Obenauer</a:t>
            </a:r>
            <a:r>
              <a:rPr lang="en-US" b="0" dirty="0" smtClean="0">
                <a:solidFill>
                  <a:schemeClr val="tx1"/>
                </a:solidFill>
                <a:latin typeface="Times New Roman" pitchFamily="18" charset="0"/>
                <a:cs typeface="Times New Roman" pitchFamily="18" charset="0"/>
              </a:rPr>
              <a:t> (2006: 376) </a:t>
            </a:r>
          </a:p>
          <a:p>
            <a:r>
              <a:rPr lang="en-US" b="0" dirty="0" smtClean="0">
                <a:solidFill>
                  <a:schemeClr val="tx1"/>
                </a:solidFill>
                <a:latin typeface="Times New Roman" pitchFamily="18" charset="0"/>
                <a:cs typeface="Times New Roman" pitchFamily="18" charset="0"/>
              </a:rPr>
              <a:t>	            ‘Where the hell did he go?’</a:t>
            </a:r>
          </a:p>
          <a:p>
            <a:r>
              <a:rPr lang="en-US" b="0" dirty="0" smtClean="0">
                <a:solidFill>
                  <a:schemeClr val="tx1"/>
                </a:solidFill>
                <a:latin typeface="Times New Roman" pitchFamily="18" charset="0"/>
                <a:cs typeface="Times New Roman" pitchFamily="18" charset="0"/>
              </a:rPr>
              <a:t>	         b. *</a:t>
            </a:r>
            <a:r>
              <a:rPr lang="en-US" b="0" i="1" dirty="0" smtClean="0">
                <a:solidFill>
                  <a:schemeClr val="tx1"/>
                </a:solidFill>
                <a:latin typeface="Times New Roman" pitchFamily="18" charset="0"/>
                <a:cs typeface="Times New Roman" pitchFamily="18" charset="0"/>
              </a:rPr>
              <a:t>Il </a:t>
            </a:r>
            <a:r>
              <a:rPr lang="en-US" b="0" i="1" dirty="0" err="1" smtClean="0">
                <a:solidFill>
                  <a:schemeClr val="tx1"/>
                </a:solidFill>
                <a:latin typeface="Times New Roman" pitchFamily="18" charset="0"/>
                <a:cs typeface="Times New Roman" pitchFamily="18" charset="0"/>
              </a:rPr>
              <a:t>est</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allé</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où</a:t>
            </a:r>
            <a:r>
              <a:rPr lang="en-US" b="0"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diable</a:t>
            </a:r>
            <a:r>
              <a:rPr lang="en-US" b="0" i="1"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(16)  </a:t>
            </a:r>
            <a:r>
              <a:rPr lang="de-DE" b="0" dirty="0" smtClean="0">
                <a:solidFill>
                  <a:schemeClr val="tx1"/>
                </a:solidFill>
                <a:latin typeface="Times New Roman" pitchFamily="18" charset="0"/>
                <a:cs typeface="Times New Roman" pitchFamily="18" charset="0"/>
              </a:rPr>
              <a:t>a. </a:t>
            </a:r>
            <a:r>
              <a:rPr lang="de-DE" b="0" i="1" dirty="0" smtClean="0">
                <a:solidFill>
                  <a:schemeClr val="tx1"/>
                </a:solidFill>
                <a:latin typeface="Times New Roman" pitchFamily="18" charset="0"/>
                <a:cs typeface="Times New Roman" pitchFamily="18" charset="0"/>
              </a:rPr>
              <a:t>Wer </a:t>
            </a:r>
            <a:r>
              <a:rPr lang="de-DE" i="1" dirty="0" smtClean="0">
                <a:solidFill>
                  <a:schemeClr val="tx1"/>
                </a:solidFill>
                <a:latin typeface="Times New Roman" pitchFamily="18" charset="0"/>
                <a:cs typeface="Times New Roman" pitchFamily="18" charset="0"/>
              </a:rPr>
              <a:t>denn</a:t>
            </a:r>
            <a:r>
              <a:rPr lang="de-DE" b="0" i="1" dirty="0" smtClean="0">
                <a:solidFill>
                  <a:schemeClr val="tx1"/>
                </a:solidFill>
                <a:latin typeface="Times New Roman" pitchFamily="18" charset="0"/>
                <a:cs typeface="Times New Roman" pitchFamily="18" charset="0"/>
              </a:rPr>
              <a:t>    hat dort   wen    getroffen?				</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who DENN has there whom met</a:t>
            </a:r>
          </a:p>
          <a:p>
            <a:r>
              <a:rPr lang="en-US" b="0" dirty="0" smtClean="0">
                <a:solidFill>
                  <a:schemeClr val="tx1"/>
                </a:solidFill>
                <a:latin typeface="Times New Roman" pitchFamily="18" charset="0"/>
                <a:cs typeface="Times New Roman" pitchFamily="18" charset="0"/>
              </a:rPr>
              <a:t>	         b. *</a:t>
            </a:r>
            <a:r>
              <a:rPr lang="en-US" b="0" i="1" dirty="0" err="1" smtClean="0">
                <a:solidFill>
                  <a:schemeClr val="tx1"/>
                </a:solidFill>
                <a:latin typeface="Times New Roman" pitchFamily="18" charset="0"/>
                <a:cs typeface="Times New Roman" pitchFamily="18" charset="0"/>
              </a:rPr>
              <a:t>Wer</a:t>
            </a:r>
            <a:r>
              <a:rPr lang="en-US" b="0" i="1" dirty="0" smtClean="0">
                <a:solidFill>
                  <a:schemeClr val="tx1"/>
                </a:solidFill>
                <a:latin typeface="Times New Roman" pitchFamily="18" charset="0"/>
                <a:cs typeface="Times New Roman" pitchFamily="18" charset="0"/>
              </a:rPr>
              <a:t> hat </a:t>
            </a:r>
            <a:r>
              <a:rPr lang="en-US" b="0" i="1" dirty="0" err="1" smtClean="0">
                <a:solidFill>
                  <a:schemeClr val="tx1"/>
                </a:solidFill>
                <a:latin typeface="Times New Roman" pitchFamily="18" charset="0"/>
                <a:cs typeface="Times New Roman" pitchFamily="18" charset="0"/>
              </a:rPr>
              <a:t>dort</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wen</a:t>
            </a:r>
            <a:r>
              <a:rPr lang="en-US" b="0" i="1" dirty="0" smtClean="0">
                <a:solidFill>
                  <a:schemeClr val="tx1"/>
                </a:solidFill>
                <a:latin typeface="Times New Roman" pitchFamily="18" charset="0"/>
                <a:cs typeface="Times New Roman" pitchFamily="18" charset="0"/>
              </a:rPr>
              <a:t> </a:t>
            </a:r>
            <a:r>
              <a:rPr lang="en-US"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getroffen</a:t>
            </a:r>
            <a:r>
              <a:rPr lang="en-US" b="0" i="1"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c. *</a:t>
            </a:r>
            <a:r>
              <a:rPr lang="de-DE" b="0" i="1" dirty="0" smtClean="0">
                <a:solidFill>
                  <a:schemeClr val="tx1"/>
                </a:solidFill>
                <a:latin typeface="Times New Roman" pitchFamily="18" charset="0"/>
                <a:cs typeface="Times New Roman" pitchFamily="18" charset="0"/>
              </a:rPr>
              <a:t>Du hast  dort  wen     </a:t>
            </a:r>
            <a:r>
              <a:rPr lang="de-DE" i="1" dirty="0" smtClean="0">
                <a:solidFill>
                  <a:schemeClr val="tx1"/>
                </a:solidFill>
                <a:latin typeface="Times New Roman" pitchFamily="18" charset="0"/>
                <a:cs typeface="Times New Roman" pitchFamily="18" charset="0"/>
              </a:rPr>
              <a:t>denn</a:t>
            </a:r>
            <a:r>
              <a:rPr lang="de-DE" b="0" i="1" dirty="0" smtClean="0">
                <a:solidFill>
                  <a:schemeClr val="tx1"/>
                </a:solidFill>
                <a:latin typeface="Times New Roman" pitchFamily="18" charset="0"/>
                <a:cs typeface="Times New Roman" pitchFamily="18" charset="0"/>
              </a:rPr>
              <a:t>    getroffen?</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you have there whom DENN met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25</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836712"/>
            <a:ext cx="8496300" cy="5256113"/>
          </a:xfrm>
        </p:spPr>
        <p:txBody>
          <a:bodyPr/>
          <a:lstStyle/>
          <a:p>
            <a:pPr lvl="0" fontAlgn="base"/>
            <a:r>
              <a:rPr lang="de-DE" b="0" dirty="0" smtClean="0">
                <a:solidFill>
                  <a:schemeClr val="tx1"/>
                </a:solidFill>
                <a:latin typeface="Times New Roman" pitchFamily="18" charset="0"/>
                <a:cs typeface="Times New Roman" pitchFamily="18" charset="0"/>
              </a:rPr>
              <a:t>	(17)  a. </a:t>
            </a:r>
            <a:r>
              <a:rPr lang="de-DE" b="0" i="1" dirty="0" smtClean="0">
                <a:solidFill>
                  <a:schemeClr val="tx1"/>
                </a:solidFill>
                <a:latin typeface="Times New Roman" pitchFamily="18" charset="0"/>
                <a:cs typeface="Times New Roman" pitchFamily="18" charset="0"/>
              </a:rPr>
              <a:t>Otto wird wahrscheinlich   </a:t>
            </a:r>
            <a:r>
              <a:rPr lang="de-DE" b="0" dirty="0" smtClean="0">
                <a:solidFill>
                  <a:schemeClr val="tx1"/>
                </a:solidFill>
                <a:latin typeface="Times New Roman" pitchFamily="18" charset="0"/>
                <a:cs typeface="Times New Roman" pitchFamily="18" charset="0"/>
              </a:rPr>
              <a:t>[</a:t>
            </a:r>
            <a:r>
              <a:rPr lang="de-DE" b="0" i="1" dirty="0" smtClean="0">
                <a:solidFill>
                  <a:schemeClr val="tx1"/>
                </a:solidFill>
                <a:latin typeface="Times New Roman" pitchFamily="18" charset="0"/>
                <a:cs typeface="Times New Roman" pitchFamily="18" charset="0"/>
              </a:rPr>
              <a:t>den Zug </a:t>
            </a:r>
            <a:r>
              <a:rPr lang="de-DE" b="0" dirty="0" smtClean="0">
                <a:solidFill>
                  <a:schemeClr val="tx1"/>
                </a:solidFill>
                <a:latin typeface="Times New Roman" pitchFamily="18" charset="0"/>
                <a:cs typeface="Times New Roman" pitchFamily="18" charset="0"/>
              </a:rPr>
              <a:t>[</a:t>
            </a:r>
            <a:r>
              <a:rPr lang="de-DE" b="0" i="1" dirty="0" smtClean="0">
                <a:solidFill>
                  <a:schemeClr val="tx1"/>
                </a:solidFill>
                <a:latin typeface="Times New Roman" pitchFamily="18" charset="0"/>
                <a:cs typeface="Times New Roman" pitchFamily="18" charset="0"/>
              </a:rPr>
              <a:t>nach Bremen</a:t>
            </a:r>
            <a:r>
              <a:rPr lang="de-DE" b="0" dirty="0" smtClean="0">
                <a:solidFill>
                  <a:schemeClr val="tx1"/>
                </a:solidFill>
                <a:latin typeface="Times New Roman" pitchFamily="18" charset="0"/>
                <a:cs typeface="Times New Roman" pitchFamily="18" charset="0"/>
              </a:rPr>
              <a:t>]]</a:t>
            </a:r>
            <a:r>
              <a:rPr lang="de-DE" b="0" i="1" dirty="0" smtClean="0">
                <a:solidFill>
                  <a:schemeClr val="tx1"/>
                </a:solidFill>
                <a:latin typeface="Times New Roman" pitchFamily="18" charset="0"/>
                <a:cs typeface="Times New Roman" pitchFamily="18" charset="0"/>
              </a:rPr>
              <a:t> nicht mehr erwischen.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Otto will  likely 	   the  train  to     Bremen    not    more reach</a:t>
            </a:r>
          </a:p>
          <a:p>
            <a:r>
              <a:rPr lang="en-US" b="0" dirty="0" smtClean="0">
                <a:solidFill>
                  <a:schemeClr val="tx1"/>
                </a:solidFill>
                <a:latin typeface="Times New Roman" pitchFamily="18" charset="0"/>
                <a:cs typeface="Times New Roman" pitchFamily="18" charset="0"/>
              </a:rPr>
              <a:t>	           ‘In all likelihood, Otto will not reach the train to Bremen.’</a:t>
            </a:r>
          </a:p>
          <a:p>
            <a:pPr lvl="0"/>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Otto wird</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wahrscheinlich</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nach Bremen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den Zug</a:t>
            </a:r>
            <a:r>
              <a:rPr lang="de-DE" b="0"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nach Bremen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nicht mehr 		             erwischen</a:t>
            </a:r>
            <a:r>
              <a:rPr lang="de-DE" b="0"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c. [[</a:t>
            </a:r>
            <a:r>
              <a:rPr lang="de-DE" b="0" i="1" dirty="0" smtClean="0">
                <a:solidFill>
                  <a:schemeClr val="tx1"/>
                </a:solidFill>
                <a:latin typeface="Times New Roman" pitchFamily="18" charset="0"/>
                <a:cs typeface="Times New Roman" pitchFamily="18" charset="0"/>
              </a:rPr>
              <a:t>Nach Bremen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den Zug</a:t>
            </a:r>
            <a:r>
              <a:rPr lang="de-DE" b="0"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nach Bremen</a:t>
            </a:r>
            <a:r>
              <a:rPr lang="de-DE" b="0" dirty="0" smtClean="0">
                <a:solidFill>
                  <a:schemeClr val="tx1"/>
                </a:solidFill>
                <a:latin typeface="Times New Roman" pitchFamily="18" charset="0"/>
                <a:cs typeface="Times New Roman" pitchFamily="18" charset="0"/>
              </a:rPr>
              <a:t>]] </a:t>
            </a:r>
            <a:r>
              <a:rPr lang="de-DE" b="0" i="1" dirty="0" smtClean="0">
                <a:solidFill>
                  <a:schemeClr val="tx1"/>
                </a:solidFill>
                <a:latin typeface="Times New Roman" pitchFamily="18" charset="0"/>
                <a:cs typeface="Times New Roman" pitchFamily="18" charset="0"/>
              </a:rPr>
              <a:t>wird Otto wahrscheinlich nicht mehr 		             erwischen</a:t>
            </a:r>
            <a:r>
              <a:rPr lang="de-DE" b="0" dirty="0" smtClean="0">
                <a:solidFill>
                  <a:schemeClr val="tx1"/>
                </a:solidFill>
                <a:latin typeface="Times New Roman" pitchFamily="18" charset="0"/>
                <a:cs typeface="Times New Roman" pitchFamily="18" charset="0"/>
              </a:rPr>
              <a:t>.</a:t>
            </a:r>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26</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4. Conclusions</a:t>
            </a:r>
            <a:endParaRPr lang="en-US" dirty="0"/>
          </a:p>
        </p:txBody>
      </p:sp>
      <p:sp>
        <p:nvSpPr>
          <p:cNvPr id="3" name="Content Placeholder 2"/>
          <p:cNvSpPr>
            <a:spLocks noGrp="1"/>
          </p:cNvSpPr>
          <p:nvPr>
            <p:ph idx="1"/>
          </p:nvPr>
        </p:nvSpPr>
        <p:spPr>
          <a:xfrm>
            <a:off x="323850" y="1196752"/>
            <a:ext cx="8496300" cy="4896073"/>
          </a:xfrm>
        </p:spPr>
        <p:txBody>
          <a:bodyPr/>
          <a:lstStyle/>
          <a:p>
            <a:pPr marL="400050" lvl="0" indent="-400050">
              <a:buFont typeface="+mj-lt"/>
              <a:buAutoNum type="romanLcPeriod"/>
            </a:pPr>
            <a:r>
              <a:rPr lang="en-US" b="0" dirty="0" smtClean="0">
                <a:solidFill>
                  <a:schemeClr val="tx1"/>
                </a:solidFill>
                <a:latin typeface="Times New Roman" pitchFamily="18" charset="0"/>
                <a:cs typeface="Times New Roman" pitchFamily="18" charset="0"/>
              </a:rPr>
              <a:t>The proposed clausal architecture is familiar from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movement but also from negative concord.</a:t>
            </a:r>
          </a:p>
          <a:p>
            <a:pPr marL="400050" indent="-400050">
              <a:buFont typeface="+mj-lt"/>
              <a:buAutoNum type="romanLcPeriod"/>
            </a:pPr>
            <a:endParaRPr lang="en-US" b="0" dirty="0" smtClean="0">
              <a:solidFill>
                <a:schemeClr val="tx1"/>
              </a:solidFill>
              <a:latin typeface="Times New Roman" pitchFamily="18" charset="0"/>
              <a:cs typeface="Times New Roman" pitchFamily="18" charset="0"/>
            </a:endParaRPr>
          </a:p>
          <a:p>
            <a:pPr marL="400050" lvl="0" indent="-400050">
              <a:buFont typeface="+mj-lt"/>
              <a:buAutoNum type="romanLcPeriod"/>
            </a:pPr>
            <a:r>
              <a:rPr lang="en-US" b="0" dirty="0" smtClean="0">
                <a:solidFill>
                  <a:schemeClr val="tx1"/>
                </a:solidFill>
                <a:latin typeface="Times New Roman" pitchFamily="18" charset="0"/>
                <a:cs typeface="Times New Roman" pitchFamily="18" charset="0"/>
              </a:rPr>
              <a:t>It stands and falls with the assumption that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are functional heads (and not adverbs as mainstream syntax and semantics tries to maintain).</a:t>
            </a:r>
          </a:p>
          <a:p>
            <a:pPr marL="724050" lvl="2" indent="-400050">
              <a:buClrTx/>
              <a:buFont typeface="Wingdings" pitchFamily="2" charset="2"/>
              <a:buChar char="Ø"/>
            </a:pPr>
            <a:r>
              <a:rPr lang="en-US" b="0" dirty="0" smtClean="0">
                <a:solidFill>
                  <a:schemeClr val="tx1"/>
                </a:solidFill>
                <a:latin typeface="Times New Roman" pitchFamily="18" charset="0"/>
                <a:cs typeface="Times New Roman" pitchFamily="18" charset="0"/>
              </a:rPr>
              <a:t>Functional heads establish </a:t>
            </a:r>
            <a:r>
              <a:rPr lang="en-US" b="0" dirty="0" err="1" smtClean="0">
                <a:solidFill>
                  <a:schemeClr val="tx1"/>
                </a:solidFill>
                <a:latin typeface="Times New Roman" pitchFamily="18" charset="0"/>
                <a:cs typeface="Times New Roman" pitchFamily="18" charset="0"/>
              </a:rPr>
              <a:t>scopal</a:t>
            </a:r>
            <a:r>
              <a:rPr lang="en-US" b="0" dirty="0" smtClean="0">
                <a:solidFill>
                  <a:schemeClr val="tx1"/>
                </a:solidFill>
                <a:latin typeface="Times New Roman" pitchFamily="18" charset="0"/>
                <a:cs typeface="Times New Roman" pitchFamily="18" charset="0"/>
              </a:rPr>
              <a:t> projections and Spec-head configurations.</a:t>
            </a:r>
          </a:p>
          <a:p>
            <a:pPr marL="724050" lvl="2" indent="-400050">
              <a:buClrTx/>
              <a:buFont typeface="Wingdings" pitchFamily="2" charset="2"/>
              <a:buChar char="Ø"/>
            </a:pPr>
            <a:r>
              <a:rPr lang="en-US" b="0" dirty="0" smtClean="0">
                <a:solidFill>
                  <a:schemeClr val="tx1"/>
                </a:solidFill>
                <a:latin typeface="Times New Roman" pitchFamily="18" charset="0"/>
                <a:cs typeface="Times New Roman" pitchFamily="18" charset="0"/>
              </a:rPr>
              <a:t>Functional heads establish the formation of </a:t>
            </a: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a:t>
            </a:r>
          </a:p>
          <a:p>
            <a:pPr marL="400050" indent="-400050"/>
            <a:r>
              <a:rPr lang="en-US" b="0" dirty="0" smtClean="0">
                <a:solidFill>
                  <a:schemeClr val="tx1"/>
                </a:solidFill>
                <a:latin typeface="Times New Roman" pitchFamily="18" charset="0"/>
                <a:cs typeface="Times New Roman" pitchFamily="18" charset="0"/>
              </a:rPr>
              <a:t> </a:t>
            </a:r>
          </a:p>
          <a:p>
            <a:pPr marL="400050" lvl="0" indent="-400050">
              <a:buFont typeface="+mj-lt"/>
              <a:buAutoNum type="romanLcPeriod"/>
            </a:pPr>
            <a:r>
              <a:rPr lang="en-US" b="0" dirty="0" smtClean="0">
                <a:solidFill>
                  <a:schemeClr val="tx1"/>
                </a:solidFill>
                <a:latin typeface="Times New Roman" pitchFamily="18" charset="0"/>
                <a:cs typeface="Times New Roman" pitchFamily="18" charset="0"/>
              </a:rPr>
              <a:t>The account extends naturally to the grammar of focus particles.</a:t>
            </a:r>
          </a:p>
          <a:p>
            <a:pPr marL="724050" lvl="2" indent="-400050">
              <a:buClrTx/>
              <a:buFont typeface="Wingdings" pitchFamily="2" charset="2"/>
              <a:buChar char="Ø"/>
            </a:pPr>
            <a:r>
              <a:rPr lang="en-US" b="0" dirty="0" smtClean="0">
                <a:solidFill>
                  <a:schemeClr val="tx1"/>
                </a:solidFill>
                <a:latin typeface="Times New Roman" pitchFamily="18" charset="0"/>
                <a:cs typeface="Times New Roman" pitchFamily="18" charset="0"/>
              </a:rPr>
              <a:t>FPs are in pre-</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scope positions but can freely form </a:t>
            </a:r>
            <a:r>
              <a:rPr lang="en-US" b="0" dirty="0" err="1" smtClean="0">
                <a:solidFill>
                  <a:schemeClr val="tx1"/>
                </a:solidFill>
                <a:latin typeface="Times New Roman" pitchFamily="18" charset="0"/>
                <a:cs typeface="Times New Roman" pitchFamily="18" charset="0"/>
              </a:rPr>
              <a:t>SPrtPs</a:t>
            </a:r>
            <a:endParaRPr lang="en-US" b="0" dirty="0" smtClean="0">
              <a:solidFill>
                <a:schemeClr val="tx1"/>
              </a:solidFill>
              <a:latin typeface="Times New Roman" pitchFamily="18" charset="0"/>
              <a:cs typeface="Times New Roman" pitchFamily="18" charset="0"/>
            </a:endParaRPr>
          </a:p>
          <a:p>
            <a:pPr marL="400050" indent="-400050"/>
            <a:r>
              <a:rPr lang="en-US" b="0" dirty="0" smtClean="0">
                <a:solidFill>
                  <a:schemeClr val="tx1"/>
                </a:solidFill>
                <a:latin typeface="Times New Roman" pitchFamily="18" charset="0"/>
                <a:cs typeface="Times New Roman" pitchFamily="18" charset="0"/>
              </a:rPr>
              <a:t> </a:t>
            </a:r>
          </a:p>
          <a:p>
            <a:pPr marL="400050" lvl="0" indent="-400050">
              <a:buFont typeface="+mj-lt"/>
              <a:buAutoNum type="romanLcPeriod"/>
            </a:pPr>
            <a:r>
              <a:rPr lang="en-US" b="0" dirty="0" smtClean="0">
                <a:solidFill>
                  <a:schemeClr val="tx1"/>
                </a:solidFill>
                <a:latin typeface="Times New Roman" pitchFamily="18" charset="0"/>
                <a:cs typeface="Times New Roman" pitchFamily="18" charset="0"/>
              </a:rPr>
              <a:t>With the formation of </a:t>
            </a:r>
            <a:r>
              <a:rPr lang="en-US" b="0" dirty="0" err="1" smtClean="0">
                <a:solidFill>
                  <a:schemeClr val="tx1"/>
                </a:solidFill>
                <a:latin typeface="Times New Roman" pitchFamily="18" charset="0"/>
                <a:cs typeface="Times New Roman" pitchFamily="18" charset="0"/>
              </a:rPr>
              <a:t>SPrtP</a:t>
            </a:r>
            <a:r>
              <a:rPr lang="en-US" b="0" dirty="0" smtClean="0">
                <a:solidFill>
                  <a:schemeClr val="tx1"/>
                </a:solidFill>
                <a:latin typeface="Times New Roman" pitchFamily="18" charset="0"/>
                <a:cs typeface="Times New Roman" pitchFamily="18" charset="0"/>
              </a:rPr>
              <a:t>, natural constituency is respected. Notorious discussions about exceptional V3 order in German become obsolete (cf. the discussions about the syntax of focus particles). </a:t>
            </a:r>
          </a:p>
          <a:p>
            <a:pPr marL="400050" indent="-400050">
              <a:buFont typeface="+mj-lt"/>
              <a:buAutoNum type="romanLcPeriod"/>
            </a:pPr>
            <a:endParaRPr lang="en-US" b="0" dirty="0" smtClean="0">
              <a:solidFill>
                <a:schemeClr val="tx1"/>
              </a:solidFill>
              <a:latin typeface="Times New Roman" pitchFamily="18" charset="0"/>
              <a:cs typeface="Times New Roman" pitchFamily="18" charset="0"/>
            </a:endParaRPr>
          </a:p>
          <a:p>
            <a:pPr marL="400050" lvl="0" indent="-400050">
              <a:buFont typeface="+mj-lt"/>
              <a:buAutoNum type="romanLcPeriod"/>
            </a:pP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 with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an </a:t>
            </a:r>
            <a:r>
              <a:rPr lang="en-US" b="0" i="1" dirty="0" err="1" smtClean="0">
                <a:solidFill>
                  <a:schemeClr val="tx1"/>
                </a:solidFill>
                <a:latin typeface="Times New Roman" pitchFamily="18" charset="0"/>
                <a:cs typeface="Times New Roman" pitchFamily="18" charset="0"/>
              </a:rPr>
              <a:t>wen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dirty="0" smtClean="0">
                <a:solidFill>
                  <a:schemeClr val="tx1"/>
                </a:solidFill>
                <a:latin typeface="Times New Roman" pitchFamily="18" charset="0"/>
                <a:cs typeface="Times New Roman" pitchFamily="18" charset="0"/>
              </a:rPr>
              <a:t>) and </a:t>
            </a: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 with FPs (</a:t>
            </a:r>
            <a:r>
              <a:rPr lang="en-US" b="0" i="1" dirty="0" smtClean="0">
                <a:solidFill>
                  <a:schemeClr val="tx1"/>
                </a:solidFill>
                <a:latin typeface="Times New Roman" pitchFamily="18" charset="0"/>
                <a:cs typeface="Times New Roman" pitchFamily="18" charset="0"/>
              </a:rPr>
              <a:t>only John, even John, JOHN even</a:t>
            </a:r>
            <a:r>
              <a:rPr lang="en-US" b="0" dirty="0" smtClean="0">
                <a:solidFill>
                  <a:schemeClr val="tx1"/>
                </a:solidFill>
                <a:latin typeface="Times New Roman" pitchFamily="18" charset="0"/>
                <a:cs typeface="Times New Roman" pitchFamily="18" charset="0"/>
              </a:rPr>
              <a:t>) resemble familiar operators such as </a:t>
            </a:r>
            <a:r>
              <a:rPr lang="en-US" b="0" i="1" dirty="0" err="1" smtClean="0">
                <a:solidFill>
                  <a:schemeClr val="tx1"/>
                </a:solidFill>
                <a:latin typeface="Times New Roman" pitchFamily="18" charset="0"/>
                <a:cs typeface="Times New Roman" pitchFamily="18" charset="0"/>
              </a:rPr>
              <a:t>wh</a:t>
            </a:r>
            <a:r>
              <a:rPr lang="en-US" b="0" dirty="0" err="1" smtClean="0">
                <a:solidFill>
                  <a:schemeClr val="tx1"/>
                </a:solidFill>
                <a:latin typeface="Times New Roman" pitchFamily="18" charset="0"/>
                <a:cs typeface="Times New Roman" pitchFamily="18" charset="0"/>
              </a:rPr>
              <a:t>Ps</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which books</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NegPs</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no books</a:t>
            </a:r>
            <a:r>
              <a:rPr lang="en-US" b="0" dirty="0" smtClean="0">
                <a:solidFill>
                  <a:schemeClr val="tx1"/>
                </a:solidFill>
                <a:latin typeface="Times New Roman" pitchFamily="18" charset="0"/>
                <a:cs typeface="Times New Roman" pitchFamily="18" charset="0"/>
              </a:rPr>
              <a:t>), QPs (</a:t>
            </a:r>
            <a:r>
              <a:rPr lang="en-US" b="0" i="1" dirty="0" smtClean="0">
                <a:solidFill>
                  <a:schemeClr val="tx1"/>
                </a:solidFill>
                <a:latin typeface="Times New Roman" pitchFamily="18" charset="0"/>
                <a:cs typeface="Times New Roman" pitchFamily="18" charset="0"/>
              </a:rPr>
              <a:t>some books</a:t>
            </a:r>
            <a:r>
              <a:rPr lang="en-US" b="0" dirty="0" smtClean="0">
                <a:solidFill>
                  <a:schemeClr val="tx1"/>
                </a:solidFill>
                <a:latin typeface="Times New Roman" pitchFamily="18" charset="0"/>
                <a:cs typeface="Times New Roman" pitchFamily="18" charset="0"/>
              </a:rPr>
              <a:t>)</a:t>
            </a:r>
          </a:p>
          <a:p>
            <a:pPr marL="400050" indent="-400050">
              <a:buFont typeface="+mj-lt"/>
              <a:buAutoNum type="romanLcPeriod"/>
            </a:pPr>
            <a:endParaRPr lang="en-US" b="0" dirty="0" smtClean="0">
              <a:solidFill>
                <a:schemeClr val="tx1"/>
              </a:solidFill>
              <a:latin typeface="Times New Roman" pitchFamily="18" charset="0"/>
              <a:cs typeface="Times New Roman" pitchFamily="18" charset="0"/>
            </a:endParaRPr>
          </a:p>
          <a:p>
            <a:pPr marL="400050" lvl="0" indent="-400050">
              <a:buFont typeface="+mj-lt"/>
              <a:buAutoNum type="romanLcPeriod"/>
            </a:pPr>
            <a:r>
              <a:rPr lang="en-US" b="0" dirty="0" smtClean="0">
                <a:solidFill>
                  <a:schemeClr val="tx1"/>
                </a:solidFill>
                <a:latin typeface="Times New Roman" pitchFamily="18" charset="0"/>
                <a:cs typeface="Times New Roman" pitchFamily="18" charset="0"/>
              </a:rPr>
              <a:t>The architecture points to the pervasiveness of a dual structure in which operator and scope position are linked by a shared feature. </a:t>
            </a:r>
          </a:p>
          <a:p>
            <a:pPr marL="400050" indent="-400050">
              <a:buFont typeface="+mj-lt"/>
              <a:buAutoNum type="romanLcPeriod"/>
            </a:pPr>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27</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6021288"/>
            <a:ext cx="8496300" cy="71537"/>
          </a:xfrm>
        </p:spPr>
        <p:txBody>
          <a:bodyPr/>
          <a:lstStyle/>
          <a:p>
            <a:r>
              <a:rPr lang="en-US" b="0" dirty="0" smtClean="0">
                <a:solidFill>
                  <a:schemeClr val="tx1"/>
                </a:solidFill>
                <a:latin typeface="Times New Roman" pitchFamily="18" charset="0"/>
                <a:cs typeface="Times New Roman" pitchFamily="18" charset="0"/>
              </a:rPr>
              <a:t>[C, C’, CP for convenience. A better term could be Force.]</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28</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pic>
        <p:nvPicPr>
          <p:cNvPr id="36867" name="Picture 3"/>
          <p:cNvPicPr>
            <a:picLocks noChangeAspect="1" noChangeArrowheads="1"/>
          </p:cNvPicPr>
          <p:nvPr/>
        </p:nvPicPr>
        <p:blipFill>
          <a:blip r:embed="rId2" cstate="print"/>
          <a:srcRect/>
          <a:stretch>
            <a:fillRect/>
          </a:stretch>
        </p:blipFill>
        <p:spPr bwMode="auto">
          <a:xfrm>
            <a:off x="899592" y="332656"/>
            <a:ext cx="7416823" cy="53960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404664"/>
            <a:ext cx="8496300" cy="5688161"/>
          </a:xfrm>
        </p:spPr>
        <p:txBody>
          <a:bodyPr/>
          <a:lstStyle/>
          <a:p>
            <a:r>
              <a:rPr lang="en-US" b="0" u="sng" dirty="0" smtClean="0">
                <a:solidFill>
                  <a:schemeClr val="tx1"/>
                </a:solidFill>
                <a:latin typeface="Times New Roman" pitchFamily="18" charset="0"/>
                <a:cs typeface="Times New Roman" pitchFamily="18" charset="0"/>
              </a:rPr>
              <a:t>Selected references</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r>
              <a:rPr lang="en-US" b="0" dirty="0" err="1" smtClean="0">
                <a:solidFill>
                  <a:schemeClr val="tx1"/>
                </a:solidFill>
                <a:latin typeface="Times New Roman" pitchFamily="18" charset="0"/>
                <a:cs typeface="Times New Roman" pitchFamily="18" charset="0"/>
              </a:rPr>
              <a:t>Authier</a:t>
            </a:r>
            <a:r>
              <a:rPr lang="en-US" b="0" dirty="0" smtClean="0">
                <a:solidFill>
                  <a:schemeClr val="tx1"/>
                </a:solidFill>
                <a:latin typeface="Times New Roman" pitchFamily="18" charset="0"/>
                <a:cs typeface="Times New Roman" pitchFamily="18" charset="0"/>
              </a:rPr>
              <a:t>, J.-Marc &amp; L. </a:t>
            </a:r>
            <a:r>
              <a:rPr lang="en-US" b="0" dirty="0" err="1" smtClean="0">
                <a:solidFill>
                  <a:schemeClr val="tx1"/>
                </a:solidFill>
                <a:latin typeface="Times New Roman" pitchFamily="18" charset="0"/>
                <a:cs typeface="Times New Roman" pitchFamily="18" charset="0"/>
              </a:rPr>
              <a:t>Haegeman</a:t>
            </a:r>
            <a:r>
              <a:rPr lang="en-US" b="0" dirty="0" smtClean="0">
                <a:solidFill>
                  <a:schemeClr val="tx1"/>
                </a:solidFill>
                <a:latin typeface="Times New Roman" pitchFamily="18" charset="0"/>
                <a:cs typeface="Times New Roman" pitchFamily="18" charset="0"/>
              </a:rPr>
              <a:t>. 2019. The syntax of </a:t>
            </a:r>
            <a:r>
              <a:rPr lang="en-US" b="0" dirty="0" err="1" smtClean="0">
                <a:solidFill>
                  <a:schemeClr val="tx1"/>
                </a:solidFill>
                <a:latin typeface="Times New Roman" pitchFamily="18" charset="0"/>
                <a:cs typeface="Times New Roman" pitchFamily="18" charset="0"/>
              </a:rPr>
              <a:t>mirative</a:t>
            </a:r>
            <a:r>
              <a:rPr lang="en-US" b="0" dirty="0" smtClean="0">
                <a:solidFill>
                  <a:schemeClr val="tx1"/>
                </a:solidFill>
                <a:latin typeface="Times New Roman" pitchFamily="18" charset="0"/>
                <a:cs typeface="Times New Roman" pitchFamily="18" charset="0"/>
              </a:rPr>
              <a:t> focus fronting: Evidence from French. In Deborah L. </a:t>
            </a:r>
            <a:r>
              <a:rPr lang="en-US" b="0" dirty="0" err="1" smtClean="0">
                <a:solidFill>
                  <a:schemeClr val="tx1"/>
                </a:solidFill>
                <a:latin typeface="Times New Roman" pitchFamily="18" charset="0"/>
                <a:cs typeface="Times New Roman" pitchFamily="18" charset="0"/>
              </a:rPr>
              <a:t>Artega</a:t>
            </a:r>
            <a:r>
              <a:rPr lang="en-US" b="0" dirty="0" smtClean="0">
                <a:solidFill>
                  <a:schemeClr val="tx1"/>
                </a:solidFill>
                <a:latin typeface="Times New Roman" pitchFamily="18" charset="0"/>
                <a:cs typeface="Times New Roman" pitchFamily="18" charset="0"/>
              </a:rPr>
              <a:t> ed. </a:t>
            </a:r>
            <a:r>
              <a:rPr lang="en-US" b="0" i="1" dirty="0" smtClean="0">
                <a:solidFill>
                  <a:schemeClr val="tx1"/>
                </a:solidFill>
                <a:latin typeface="Times New Roman" pitchFamily="18" charset="0"/>
                <a:cs typeface="Times New Roman" pitchFamily="18" charset="0"/>
              </a:rPr>
              <a:t>Contributions of Romances Languages to Current Linguistic Theory</a:t>
            </a:r>
            <a:r>
              <a:rPr lang="en-US" b="0" dirty="0" smtClean="0">
                <a:solidFill>
                  <a:schemeClr val="tx1"/>
                </a:solidFill>
                <a:latin typeface="Times New Roman" pitchFamily="18" charset="0"/>
                <a:cs typeface="Times New Roman" pitchFamily="18" charset="0"/>
              </a:rPr>
              <a:t>. Springer.</a:t>
            </a:r>
          </a:p>
          <a:p>
            <a:r>
              <a:rPr lang="en-US" b="0" dirty="0" smtClean="0">
                <a:solidFill>
                  <a:schemeClr val="tx1"/>
                </a:solidFill>
                <a:latin typeface="Times New Roman" pitchFamily="18" charset="0"/>
                <a:cs typeface="Times New Roman" pitchFamily="18" charset="0"/>
              </a:rPr>
              <a:t>Bayer, J. 2018. </a:t>
            </a:r>
            <a:r>
              <a:rPr lang="en-US" b="0" dirty="0" err="1" smtClean="0">
                <a:solidFill>
                  <a:schemeClr val="tx1"/>
                </a:solidFill>
                <a:latin typeface="Times New Roman" pitchFamily="18" charset="0"/>
                <a:cs typeface="Times New Roman" pitchFamily="18" charset="0"/>
              </a:rPr>
              <a:t>Criterial</a:t>
            </a:r>
            <a:r>
              <a:rPr lang="en-US" b="0" dirty="0" smtClean="0">
                <a:solidFill>
                  <a:schemeClr val="tx1"/>
                </a:solidFill>
                <a:latin typeface="Times New Roman" pitchFamily="18" charset="0"/>
                <a:cs typeface="Times New Roman" pitchFamily="18" charset="0"/>
              </a:rPr>
              <a:t> freezing in the syntax of particles. In J. Hartmann, M. </a:t>
            </a:r>
            <a:r>
              <a:rPr lang="en-US" b="0" dirty="0" err="1" smtClean="0">
                <a:solidFill>
                  <a:schemeClr val="tx1"/>
                </a:solidFill>
                <a:latin typeface="Times New Roman" pitchFamily="18" charset="0"/>
                <a:cs typeface="Times New Roman" pitchFamily="18" charset="0"/>
              </a:rPr>
              <a:t>Jäger</a:t>
            </a:r>
            <a:r>
              <a:rPr lang="en-US" b="0" dirty="0" smtClean="0">
                <a:solidFill>
                  <a:schemeClr val="tx1"/>
                </a:solidFill>
                <a:latin typeface="Times New Roman" pitchFamily="18" charset="0"/>
                <a:cs typeface="Times New Roman" pitchFamily="18" charset="0"/>
              </a:rPr>
              <a:t>, A. </a:t>
            </a:r>
            <a:r>
              <a:rPr lang="en-US" b="0" dirty="0" err="1" smtClean="0">
                <a:solidFill>
                  <a:schemeClr val="tx1"/>
                </a:solidFill>
                <a:latin typeface="Times New Roman" pitchFamily="18" charset="0"/>
                <a:cs typeface="Times New Roman" pitchFamily="18" charset="0"/>
              </a:rPr>
              <a:t>Kehl</a:t>
            </a:r>
            <a:r>
              <a:rPr lang="en-US" b="0" dirty="0" smtClean="0">
                <a:solidFill>
                  <a:schemeClr val="tx1"/>
                </a:solidFill>
                <a:latin typeface="Times New Roman" pitchFamily="18" charset="0"/>
                <a:cs typeface="Times New Roman" pitchFamily="18" charset="0"/>
              </a:rPr>
              <a:t>, A. </a:t>
            </a:r>
            <a:r>
              <a:rPr lang="en-US" b="0" dirty="0" err="1" smtClean="0">
                <a:solidFill>
                  <a:schemeClr val="tx1"/>
                </a:solidFill>
                <a:latin typeface="Times New Roman" pitchFamily="18" charset="0"/>
                <a:cs typeface="Times New Roman" pitchFamily="18" charset="0"/>
              </a:rPr>
              <a:t>Konietzko</a:t>
            </a:r>
            <a:r>
              <a:rPr lang="en-US" b="0" dirty="0" smtClean="0">
                <a:solidFill>
                  <a:schemeClr val="tx1"/>
                </a:solidFill>
                <a:latin typeface="Times New Roman" pitchFamily="18" charset="0"/>
                <a:cs typeface="Times New Roman" pitchFamily="18" charset="0"/>
              </a:rPr>
              <a:t> &amp; S. Winkler (eds.),</a:t>
            </a:r>
            <a:r>
              <a:rPr lang="en-US" b="0" i="1" dirty="0" smtClean="0">
                <a:solidFill>
                  <a:schemeClr val="tx1"/>
                </a:solidFill>
                <a:latin typeface="Times New Roman" pitchFamily="18" charset="0"/>
                <a:cs typeface="Times New Roman" pitchFamily="18" charset="0"/>
              </a:rPr>
              <a:t> Freezing: Theoretical Approaches and Empirical Domains.</a:t>
            </a:r>
            <a:r>
              <a:rPr lang="en-US" b="0" dirty="0" smtClean="0">
                <a:solidFill>
                  <a:schemeClr val="tx1"/>
                </a:solidFill>
                <a:latin typeface="Times New Roman" pitchFamily="18" charset="0"/>
                <a:cs typeface="Times New Roman" pitchFamily="18" charset="0"/>
              </a:rPr>
              <a:t> Berlin. de </a:t>
            </a:r>
            <a:r>
              <a:rPr lang="en-US" b="0" dirty="0" err="1" smtClean="0">
                <a:solidFill>
                  <a:schemeClr val="tx1"/>
                </a:solidFill>
                <a:latin typeface="Times New Roman" pitchFamily="18" charset="0"/>
                <a:cs typeface="Times New Roman" pitchFamily="18" charset="0"/>
              </a:rPr>
              <a:t>Gruyter</a:t>
            </a:r>
            <a:r>
              <a:rPr lang="en-US"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hlinkClick r:id="rId2"/>
              </a:rPr>
              <a:t>https://doi.org/10.1515/9781501504266-007</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Bayer J. &amp; H.-G. Obenauer. 2011. </a:t>
            </a:r>
            <a:r>
              <a:rPr lang="en-GB" b="0" dirty="0" smtClean="0">
                <a:solidFill>
                  <a:schemeClr val="tx1"/>
                </a:solidFill>
                <a:latin typeface="Times New Roman" pitchFamily="18" charset="0"/>
                <a:cs typeface="Times New Roman" pitchFamily="18" charset="0"/>
              </a:rPr>
              <a:t>Discourse particles, clause structure, and question types. </a:t>
            </a:r>
            <a:r>
              <a:rPr lang="en-GB" b="0" i="1" dirty="0" smtClean="0">
                <a:solidFill>
                  <a:schemeClr val="tx1"/>
                </a:solidFill>
                <a:latin typeface="Times New Roman" pitchFamily="18" charset="0"/>
                <a:cs typeface="Times New Roman" pitchFamily="18" charset="0"/>
              </a:rPr>
              <a:t>The Linguistic Review</a:t>
            </a:r>
            <a:r>
              <a:rPr lang="en-GB" b="0" dirty="0" smtClean="0">
                <a:solidFill>
                  <a:schemeClr val="tx1"/>
                </a:solidFill>
                <a:latin typeface="Times New Roman" pitchFamily="18" charset="0"/>
                <a:cs typeface="Times New Roman" pitchFamily="18" charset="0"/>
              </a:rPr>
              <a:t> 28. 449-491.</a:t>
            </a:r>
            <a:endParaRPr lang="en-US" b="0" dirty="0" smtClean="0">
              <a:solidFill>
                <a:schemeClr val="tx1"/>
              </a:solidFill>
              <a:latin typeface="Times New Roman" pitchFamily="18" charset="0"/>
              <a:cs typeface="Times New Roman" pitchFamily="18" charset="0"/>
            </a:endParaRPr>
          </a:p>
          <a:p>
            <a:r>
              <a:rPr lang="en-US" b="0" dirty="0" err="1" smtClean="0">
                <a:solidFill>
                  <a:schemeClr val="tx1"/>
                </a:solidFill>
                <a:latin typeface="Times New Roman" pitchFamily="18" charset="0"/>
                <a:cs typeface="Times New Roman" pitchFamily="18" charset="0"/>
              </a:rPr>
              <a:t>Cruschina</a:t>
            </a:r>
            <a:r>
              <a:rPr lang="en-US" b="0" dirty="0" smtClean="0">
                <a:solidFill>
                  <a:schemeClr val="tx1"/>
                </a:solidFill>
                <a:latin typeface="Times New Roman" pitchFamily="18" charset="0"/>
                <a:cs typeface="Times New Roman" pitchFamily="18" charset="0"/>
              </a:rPr>
              <a:t>, S. 2012. </a:t>
            </a:r>
            <a:r>
              <a:rPr lang="en-US" b="0" i="1" dirty="0" smtClean="0">
                <a:solidFill>
                  <a:schemeClr val="tx1"/>
                </a:solidFill>
                <a:latin typeface="Times New Roman" pitchFamily="18" charset="0"/>
                <a:cs typeface="Times New Roman" pitchFamily="18" charset="0"/>
              </a:rPr>
              <a:t>Discourse-related Features and Functional Projections</a:t>
            </a:r>
            <a:r>
              <a:rPr lang="en-US" b="0" dirty="0" smtClean="0">
                <a:solidFill>
                  <a:schemeClr val="tx1"/>
                </a:solidFill>
                <a:latin typeface="Times New Roman" pitchFamily="18" charset="0"/>
                <a:cs typeface="Times New Roman" pitchFamily="18" charset="0"/>
              </a:rPr>
              <a:t> Oxford UP. </a:t>
            </a:r>
          </a:p>
          <a:p>
            <a:r>
              <a:rPr lang="de-DE" b="0" dirty="0" smtClean="0">
                <a:solidFill>
                  <a:schemeClr val="tx1"/>
                </a:solidFill>
                <a:latin typeface="Times New Roman" pitchFamily="18" charset="0"/>
                <a:cs typeface="Times New Roman" pitchFamily="18" charset="0"/>
              </a:rPr>
              <a:t>Krivonosov, A. 1963. Die modalen Partikeln in der deutschen Gegenwartssprache. Berlin (masch. diss.).</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Obenauer, H.-G.. </a:t>
            </a:r>
            <a:r>
              <a:rPr lang="en-US" b="0" dirty="0" smtClean="0">
                <a:solidFill>
                  <a:schemeClr val="tx1"/>
                </a:solidFill>
                <a:latin typeface="Times New Roman" pitchFamily="18" charset="0"/>
                <a:cs typeface="Times New Roman" pitchFamily="18" charset="0"/>
              </a:rPr>
              <a:t>2006. Special interrogatives – left periphery,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doubling, and (apparently optional elements. In Jenny </a:t>
            </a:r>
            <a:r>
              <a:rPr lang="en-US" b="0" dirty="0" err="1" smtClean="0">
                <a:solidFill>
                  <a:schemeClr val="tx1"/>
                </a:solidFill>
                <a:latin typeface="Times New Roman" pitchFamily="18" charset="0"/>
                <a:cs typeface="Times New Roman" pitchFamily="18" charset="0"/>
              </a:rPr>
              <a:t>Doetjes</a:t>
            </a:r>
            <a:r>
              <a:rPr lang="en-US" b="0" dirty="0" smtClean="0">
                <a:solidFill>
                  <a:schemeClr val="tx1"/>
                </a:solidFill>
                <a:latin typeface="Times New Roman" pitchFamily="18" charset="0"/>
                <a:cs typeface="Times New Roman" pitchFamily="18" charset="0"/>
              </a:rPr>
              <a:t> &amp; Paz </a:t>
            </a:r>
            <a:r>
              <a:rPr lang="en-US" b="0" dirty="0" err="1" smtClean="0">
                <a:solidFill>
                  <a:schemeClr val="tx1"/>
                </a:solidFill>
                <a:latin typeface="Times New Roman" pitchFamily="18" charset="0"/>
                <a:cs typeface="Times New Roman" pitchFamily="18" charset="0"/>
              </a:rPr>
              <a:t>Gonzalves</a:t>
            </a:r>
            <a:r>
              <a:rPr lang="en-US" b="0" dirty="0" smtClean="0">
                <a:solidFill>
                  <a:schemeClr val="tx1"/>
                </a:solidFill>
                <a:latin typeface="Times New Roman" pitchFamily="18" charset="0"/>
                <a:cs typeface="Times New Roman" pitchFamily="18" charset="0"/>
              </a:rPr>
              <a:t> (eds.), </a:t>
            </a:r>
            <a:r>
              <a:rPr lang="en-US" b="0" i="1" dirty="0" smtClean="0">
                <a:solidFill>
                  <a:schemeClr val="tx1"/>
                </a:solidFill>
                <a:latin typeface="Times New Roman" pitchFamily="18" charset="0"/>
                <a:cs typeface="Times New Roman" pitchFamily="18" charset="0"/>
              </a:rPr>
              <a:t>Romance Languages and</a:t>
            </a:r>
            <a:r>
              <a:rPr lang="en-US" b="0" dirty="0" smtClean="0">
                <a:solidFill>
                  <a:schemeClr val="tx1"/>
                </a:solidFill>
                <a:latin typeface="Times New Roman" pitchFamily="18" charset="0"/>
                <a:cs typeface="Times New Roman" pitchFamily="18" charset="0"/>
              </a:rPr>
              <a:t> </a:t>
            </a:r>
            <a:r>
              <a:rPr lang="en-US" b="0" i="1" dirty="0" smtClean="0">
                <a:solidFill>
                  <a:schemeClr val="tx1"/>
                </a:solidFill>
                <a:latin typeface="Times New Roman" pitchFamily="18" charset="0"/>
                <a:cs typeface="Times New Roman" pitchFamily="18" charset="0"/>
              </a:rPr>
              <a:t>Linguistic Theory 2004 – Selected Papers from ‘Going Romance 2004’</a:t>
            </a:r>
            <a:r>
              <a:rPr lang="en-US" b="0" dirty="0" smtClean="0">
                <a:solidFill>
                  <a:schemeClr val="tx1"/>
                </a:solidFill>
                <a:latin typeface="Times New Roman" pitchFamily="18" charset="0"/>
                <a:cs typeface="Times New Roman" pitchFamily="18" charset="0"/>
              </a:rPr>
              <a:t>, 247–273. Amsterdam. </a:t>
            </a:r>
            <a:r>
              <a:rPr lang="en-US" b="0" dirty="0" err="1" smtClean="0">
                <a:solidFill>
                  <a:schemeClr val="tx1"/>
                </a:solidFill>
                <a:latin typeface="Times New Roman" pitchFamily="18" charset="0"/>
                <a:cs typeface="Times New Roman" pitchFamily="18" charset="0"/>
              </a:rPr>
              <a:t>Benjamins</a:t>
            </a:r>
            <a:r>
              <a:rPr lang="en-US" b="0" dirty="0" smtClean="0">
                <a:solidFill>
                  <a:schemeClr val="tx1"/>
                </a:solidFill>
                <a:latin typeface="Times New Roman" pitchFamily="18" charset="0"/>
                <a:cs typeface="Times New Roman" pitchFamily="18" charset="0"/>
              </a:rPr>
              <a:t>.</a:t>
            </a:r>
          </a:p>
          <a:p>
            <a:r>
              <a:rPr lang="en-US" b="0" dirty="0" smtClean="0">
                <a:solidFill>
                  <a:schemeClr val="tx1"/>
                </a:solidFill>
                <a:latin typeface="Times New Roman" pitchFamily="18" charset="0"/>
                <a:cs typeface="Times New Roman" pitchFamily="18" charset="0"/>
              </a:rPr>
              <a:t> </a:t>
            </a:r>
          </a:p>
          <a:p>
            <a:r>
              <a:rPr lang="en-US" b="0" dirty="0" err="1" smtClean="0">
                <a:solidFill>
                  <a:schemeClr val="tx1"/>
                </a:solidFill>
                <a:latin typeface="Times New Roman" pitchFamily="18" charset="0"/>
                <a:cs typeface="Times New Roman" pitchFamily="18" charset="0"/>
              </a:rPr>
              <a:t>Pesetsky</a:t>
            </a:r>
            <a:r>
              <a:rPr lang="en-US" b="0" dirty="0" smtClean="0">
                <a:solidFill>
                  <a:schemeClr val="tx1"/>
                </a:solidFill>
                <a:latin typeface="Times New Roman" pitchFamily="18" charset="0"/>
                <a:cs typeface="Times New Roman" pitchFamily="18" charset="0"/>
              </a:rPr>
              <a:t>, D. 1987. </a:t>
            </a:r>
            <a:r>
              <a:rPr lang="en-US" b="0" dirty="0" err="1" smtClean="0">
                <a:solidFill>
                  <a:schemeClr val="tx1"/>
                </a:solidFill>
                <a:latin typeface="Times New Roman" pitchFamily="18" charset="0"/>
                <a:cs typeface="Times New Roman" pitchFamily="18" charset="0"/>
              </a:rPr>
              <a:t>Wh‑in‑situ</a:t>
            </a:r>
            <a:r>
              <a:rPr lang="en-US" b="0" dirty="0" smtClean="0">
                <a:solidFill>
                  <a:schemeClr val="tx1"/>
                </a:solidFill>
                <a:latin typeface="Times New Roman" pitchFamily="18" charset="0"/>
                <a:cs typeface="Times New Roman" pitchFamily="18" charset="0"/>
              </a:rPr>
              <a:t>: movement and unselective binding. In Eric </a:t>
            </a:r>
            <a:r>
              <a:rPr lang="en-US" b="0" dirty="0" err="1" smtClean="0">
                <a:solidFill>
                  <a:schemeClr val="tx1"/>
                </a:solidFill>
                <a:latin typeface="Times New Roman" pitchFamily="18" charset="0"/>
                <a:cs typeface="Times New Roman" pitchFamily="18" charset="0"/>
              </a:rPr>
              <a:t>Reuland</a:t>
            </a:r>
            <a:r>
              <a:rPr lang="en-US" b="0" dirty="0" smtClean="0">
                <a:solidFill>
                  <a:schemeClr val="tx1"/>
                </a:solidFill>
                <a:latin typeface="Times New Roman" pitchFamily="18" charset="0"/>
                <a:cs typeface="Times New Roman" pitchFamily="18" charset="0"/>
              </a:rPr>
              <a:t> &amp; Alice </a:t>
            </a:r>
            <a:r>
              <a:rPr lang="en-US" b="0" dirty="0" err="1" smtClean="0">
                <a:solidFill>
                  <a:schemeClr val="tx1"/>
                </a:solidFill>
                <a:latin typeface="Times New Roman" pitchFamily="18" charset="0"/>
                <a:cs typeface="Times New Roman" pitchFamily="18" charset="0"/>
              </a:rPr>
              <a:t>ter</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Meulen</a:t>
            </a:r>
            <a:r>
              <a:rPr lang="en-US" b="0" dirty="0" smtClean="0">
                <a:solidFill>
                  <a:schemeClr val="tx1"/>
                </a:solidFill>
                <a:latin typeface="Times New Roman" pitchFamily="18" charset="0"/>
                <a:cs typeface="Times New Roman" pitchFamily="18" charset="0"/>
              </a:rPr>
              <a:t> (eds.), </a:t>
            </a:r>
            <a:r>
              <a:rPr lang="en-US" b="0" i="1" dirty="0" smtClean="0">
                <a:solidFill>
                  <a:schemeClr val="tx1"/>
                </a:solidFill>
                <a:latin typeface="Times New Roman" pitchFamily="18" charset="0"/>
                <a:cs typeface="Times New Roman" pitchFamily="18" charset="0"/>
              </a:rPr>
              <a:t>The Representation of (In)definiteness</a:t>
            </a:r>
            <a:r>
              <a:rPr lang="en-US" b="0" dirty="0" smtClean="0">
                <a:solidFill>
                  <a:schemeClr val="tx1"/>
                </a:solidFill>
                <a:latin typeface="Times New Roman" pitchFamily="18" charset="0"/>
                <a:cs typeface="Times New Roman" pitchFamily="18" charset="0"/>
              </a:rPr>
              <a:t>, 98–129. MIT Press.</a:t>
            </a:r>
          </a:p>
          <a:p>
            <a:r>
              <a:rPr lang="en-US" b="0" dirty="0" smtClean="0">
                <a:solidFill>
                  <a:schemeClr val="tx1"/>
                </a:solidFill>
                <a:latin typeface="Times New Roman" pitchFamily="18" charset="0"/>
                <a:cs typeface="Times New Roman" pitchFamily="18" charset="0"/>
              </a:rPr>
              <a:t> </a:t>
            </a:r>
          </a:p>
          <a:p>
            <a:r>
              <a:rPr lang="en-US" b="0" dirty="0" err="1" smtClean="0">
                <a:solidFill>
                  <a:schemeClr val="tx1"/>
                </a:solidFill>
                <a:latin typeface="Times New Roman" pitchFamily="18" charset="0"/>
                <a:cs typeface="Times New Roman" pitchFamily="18" charset="0"/>
              </a:rPr>
              <a:t>Trotzke</a:t>
            </a:r>
            <a:r>
              <a:rPr lang="en-US" b="0" dirty="0" smtClean="0">
                <a:solidFill>
                  <a:schemeClr val="tx1"/>
                </a:solidFill>
                <a:latin typeface="Times New Roman" pitchFamily="18" charset="0"/>
                <a:cs typeface="Times New Roman" pitchFamily="18" charset="0"/>
              </a:rPr>
              <a:t>, A. 2017. </a:t>
            </a:r>
            <a:r>
              <a:rPr lang="en-US" b="0" i="1" dirty="0" smtClean="0">
                <a:solidFill>
                  <a:schemeClr val="tx1"/>
                </a:solidFill>
                <a:latin typeface="Times New Roman" pitchFamily="18" charset="0"/>
                <a:cs typeface="Times New Roman" pitchFamily="18" charset="0"/>
              </a:rPr>
              <a:t>The Grammar of Emphasis: From Information Structure to the Expressive Dimension</a:t>
            </a:r>
            <a:r>
              <a:rPr lang="en-US" b="0" dirty="0" smtClean="0">
                <a:solidFill>
                  <a:schemeClr val="tx1"/>
                </a:solidFill>
                <a:latin typeface="Times New Roman" pitchFamily="18" charset="0"/>
                <a:cs typeface="Times New Roman" pitchFamily="18" charset="0"/>
              </a:rPr>
              <a:t>. Studies in Generative Grammar 131. Berlin. d</a:t>
            </a:r>
            <a:r>
              <a:rPr lang="de-DE" b="0" dirty="0" smtClean="0">
                <a:solidFill>
                  <a:schemeClr val="tx1"/>
                </a:solidFill>
                <a:latin typeface="Times New Roman" pitchFamily="18" charset="0"/>
                <a:cs typeface="Times New Roman" pitchFamily="18" charset="0"/>
              </a:rPr>
              <a:t>e Gruyter.</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29</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496300" cy="4103985"/>
          </a:xfrm>
        </p:spPr>
        <p:txBody>
          <a:bodyPr/>
          <a:lstStyle/>
          <a:p>
            <a:r>
              <a:rPr lang="en-US" sz="1800" b="0" dirty="0" smtClean="0">
                <a:solidFill>
                  <a:schemeClr val="tx1"/>
                </a:solidFill>
                <a:latin typeface="Times New Roman" pitchFamily="18" charset="0"/>
                <a:cs typeface="Times New Roman" pitchFamily="18" charset="0"/>
              </a:rPr>
              <a:t>German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like </a:t>
            </a:r>
            <a:r>
              <a:rPr lang="en-US" sz="1800" b="0" i="1" dirty="0" err="1" smtClean="0">
                <a:solidFill>
                  <a:schemeClr val="tx1"/>
                </a:solidFill>
                <a:latin typeface="Times New Roman" pitchFamily="18" charset="0"/>
                <a:cs typeface="Times New Roman" pitchFamily="18" charset="0"/>
              </a:rPr>
              <a:t>aber</a:t>
            </a:r>
            <a:r>
              <a:rPr lang="en-US" sz="1800" b="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bloß</a:t>
            </a:r>
            <a:r>
              <a:rPr lang="en-US" sz="1800" b="0"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denn</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doch</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eben</a:t>
            </a:r>
            <a:r>
              <a:rPr lang="en-US" sz="1800" b="0" i="1" dirty="0" smtClean="0">
                <a:solidFill>
                  <a:schemeClr val="tx1"/>
                </a:solidFill>
                <a:latin typeface="Times New Roman" pitchFamily="18" charset="0"/>
                <a:cs typeface="Times New Roman" pitchFamily="18" charset="0"/>
              </a:rPr>
              <a:t>, halt, </a:t>
            </a:r>
            <a:r>
              <a:rPr lang="en-US" sz="1800" b="0" i="1" dirty="0" err="1" smtClean="0">
                <a:solidFill>
                  <a:schemeClr val="tx1"/>
                </a:solidFill>
                <a:latin typeface="Times New Roman" pitchFamily="18" charset="0"/>
                <a:cs typeface="Times New Roman" pitchFamily="18" charset="0"/>
              </a:rPr>
              <a:t>ja</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nur</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schon</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vielleicht</a:t>
            </a:r>
            <a:r>
              <a:rPr lang="en-US" sz="1800" b="0" i="1" dirty="0" smtClean="0">
                <a:solidFill>
                  <a:schemeClr val="tx1"/>
                </a:solidFill>
                <a:latin typeface="Times New Roman" pitchFamily="18" charset="0"/>
                <a:cs typeface="Times New Roman" pitchFamily="18" charset="0"/>
              </a:rPr>
              <a:t>, </a:t>
            </a:r>
            <a:r>
              <a:rPr lang="en-US" sz="1800" b="0" i="1" dirty="0" err="1" smtClean="0">
                <a:solidFill>
                  <a:schemeClr val="tx1"/>
                </a:solidFill>
                <a:latin typeface="Times New Roman" pitchFamily="18" charset="0"/>
                <a:cs typeface="Times New Roman" pitchFamily="18" charset="0"/>
              </a:rPr>
              <a:t>wohl</a:t>
            </a:r>
            <a:r>
              <a:rPr lang="en-US" sz="1800" b="0" dirty="0" smtClean="0">
                <a:solidFill>
                  <a:schemeClr val="tx1"/>
                </a:solidFill>
                <a:latin typeface="Times New Roman" pitchFamily="18" charset="0"/>
                <a:cs typeface="Times New Roman" pitchFamily="18" charset="0"/>
              </a:rPr>
              <a:t> are parts of speech whose syntactic and semantic status is under debate. They usually “convey information concerning the epistemic states of discourse participants” (M. Zimmermann, 2011) rather than at-issue meaning. </a:t>
            </a:r>
            <a:r>
              <a:rPr lang="en-US" sz="1800" b="0" dirty="0" err="1" smtClean="0">
                <a:solidFill>
                  <a:schemeClr val="tx1"/>
                </a:solidFill>
                <a:latin typeface="Times New Roman" pitchFamily="18" charset="0"/>
                <a:cs typeface="Times New Roman" pitchFamily="18" charset="0"/>
              </a:rPr>
              <a:t>DiPs</a:t>
            </a:r>
            <a:r>
              <a:rPr lang="en-US" sz="1800" b="0" dirty="0" smtClean="0">
                <a:solidFill>
                  <a:schemeClr val="tx1"/>
                </a:solidFill>
                <a:latin typeface="Times New Roman" pitchFamily="18" charset="0"/>
                <a:cs typeface="Times New Roman" pitchFamily="18" charset="0"/>
              </a:rPr>
              <a:t> are typical root-phenomena and as such show sensitivity to sentence mood and illocutionary force. </a:t>
            </a:r>
          </a:p>
          <a:p>
            <a:r>
              <a:rPr lang="en-US" sz="1800" b="0" dirty="0" smtClean="0">
                <a:solidFill>
                  <a:schemeClr val="tx1"/>
                </a:solidFill>
                <a:latin typeface="Times New Roman" pitchFamily="18" charset="0"/>
                <a:cs typeface="Times New Roman" pitchFamily="18" charset="0"/>
              </a:rPr>
              <a:t> </a:t>
            </a:r>
          </a:p>
          <a:p>
            <a:r>
              <a:rPr lang="en-US" sz="1800" b="0" dirty="0" smtClean="0">
                <a:solidFill>
                  <a:schemeClr val="tx1"/>
                </a:solidFill>
                <a:latin typeface="Times New Roman" pitchFamily="18" charset="0"/>
                <a:cs typeface="Times New Roman" pitchFamily="18" charset="0"/>
              </a:rPr>
              <a:t>As a functional head, a particle (</a:t>
            </a:r>
            <a:r>
              <a:rPr lang="en-US" sz="1800" b="0" dirty="0" err="1" smtClean="0">
                <a:solidFill>
                  <a:schemeClr val="tx1"/>
                </a:solidFill>
                <a:latin typeface="Times New Roman" pitchFamily="18" charset="0"/>
                <a:cs typeface="Times New Roman" pitchFamily="18" charset="0"/>
              </a:rPr>
              <a:t>Prt</a:t>
            </a:r>
            <a:r>
              <a:rPr lang="en-US" sz="1800" b="0" dirty="0" smtClean="0">
                <a:solidFill>
                  <a:schemeClr val="tx1"/>
                </a:solidFill>
                <a:latin typeface="Times New Roman" pitchFamily="18" charset="0"/>
                <a:cs typeface="Times New Roman" pitchFamily="18" charset="0"/>
              </a:rPr>
              <a:t>) projects a “particle phrase” (</a:t>
            </a:r>
            <a:r>
              <a:rPr lang="en-US" sz="1800" b="0" dirty="0" err="1" smtClean="0">
                <a:solidFill>
                  <a:schemeClr val="tx1"/>
                </a:solidFill>
                <a:latin typeface="Times New Roman" pitchFamily="18" charset="0"/>
                <a:cs typeface="Times New Roman" pitchFamily="18" charset="0"/>
              </a:rPr>
              <a:t>PrtP</a:t>
            </a:r>
            <a:r>
              <a:rPr lang="en-US" sz="1800" b="0" dirty="0" smtClean="0">
                <a:solidFill>
                  <a:schemeClr val="tx1"/>
                </a:solidFill>
                <a:latin typeface="Times New Roman" pitchFamily="18" charset="0"/>
                <a:cs typeface="Times New Roman" pitchFamily="18" charset="0"/>
              </a:rPr>
              <a:t>). </a:t>
            </a:r>
            <a:endParaRPr lang="en-US" sz="1800"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700808"/>
            <a:ext cx="6335713" cy="792088"/>
          </a:xfrm>
        </p:spPr>
        <p:txBody>
          <a:bodyPr/>
          <a:lstStyle/>
          <a:p>
            <a:pPr algn="ctr"/>
            <a:r>
              <a:rPr lang="en-US" sz="4000" dirty="0" smtClean="0"/>
              <a:t>THANK YOU </a:t>
            </a:r>
            <a:endParaRPr lang="en-US" sz="4000" dirty="0"/>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30</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
        <p:nvSpPr>
          <p:cNvPr id="8" name="TextBox 7"/>
          <p:cNvSpPr txBox="1"/>
          <p:nvPr/>
        </p:nvSpPr>
        <p:spPr>
          <a:xfrm>
            <a:off x="2915816" y="3212976"/>
            <a:ext cx="2880320" cy="707886"/>
          </a:xfrm>
          <a:prstGeom prst="rect">
            <a:avLst/>
          </a:prstGeom>
          <a:noFill/>
        </p:spPr>
        <p:txBody>
          <a:bodyPr wrap="square" rtlCol="0">
            <a:spAutoFit/>
          </a:bodyPr>
          <a:lstStyle/>
          <a:p>
            <a:pPr algn="ctr"/>
            <a:r>
              <a:rPr lang="en-US" sz="4000" dirty="0" smtClean="0">
                <a:solidFill>
                  <a:schemeClr val="accent1"/>
                </a:solidFill>
                <a:latin typeface="Times New Roman" pitchFamily="18" charset="0"/>
                <a:cs typeface="Times New Roman" pitchFamily="18" charset="0"/>
              </a:rPr>
              <a:t>Questions ?</a:t>
            </a:r>
            <a:endParaRPr lang="en-US" sz="4000" dirty="0">
              <a:solidFill>
                <a:schemeClr val="accent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a:r>
            <a:br>
              <a:rPr lang="en-US" dirty="0" smtClean="0"/>
            </a:br>
            <a:r>
              <a:rPr lang="en-US" dirty="0" smtClean="0"/>
              <a:t>1. </a:t>
            </a:r>
            <a:r>
              <a:rPr lang="en-US" dirty="0" err="1" smtClean="0"/>
              <a:t>DiPs</a:t>
            </a:r>
            <a:r>
              <a:rPr lang="en-US" dirty="0" smtClean="0"/>
              <a:t> in </a:t>
            </a:r>
            <a:r>
              <a:rPr lang="en-US" i="1" dirty="0" err="1" smtClean="0"/>
              <a:t>wh</a:t>
            </a:r>
            <a:r>
              <a:rPr lang="en-US" i="1" dirty="0" smtClean="0"/>
              <a:t>-</a:t>
            </a:r>
            <a:r>
              <a:rPr lang="en-US" dirty="0" smtClean="0"/>
              <a:t>questions</a:t>
            </a:r>
            <a:br>
              <a:rPr lang="en-US" dirty="0" smtClean="0"/>
            </a:br>
            <a:endParaRPr lang="en-US" dirty="0"/>
          </a:p>
        </p:txBody>
      </p:sp>
      <p:sp>
        <p:nvSpPr>
          <p:cNvPr id="3" name="Content Placeholder 2"/>
          <p:cNvSpPr>
            <a:spLocks noGrp="1"/>
          </p:cNvSpPr>
          <p:nvPr>
            <p:ph idx="1"/>
          </p:nvPr>
        </p:nvSpPr>
        <p:spPr>
          <a:xfrm>
            <a:off x="323850" y="1556792"/>
            <a:ext cx="8496300" cy="4536033"/>
          </a:xfrm>
        </p:spPr>
        <p:txBody>
          <a:bodyPr/>
          <a:lstStyle/>
          <a:p>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in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questions are mainly</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denn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nur</a:t>
            </a:r>
            <a:r>
              <a:rPr lang="en-US" b="0" i="1" dirty="0" smtClean="0">
                <a:solidFill>
                  <a:schemeClr val="tx1"/>
                </a:solidFill>
                <a:latin typeface="Times New Roman" pitchFamily="18" charset="0"/>
                <a:cs typeface="Times New Roman" pitchFamily="18" charset="0"/>
              </a:rPr>
              <a:t>/</a:t>
            </a:r>
            <a:r>
              <a:rPr lang="en-US" b="0" i="1" dirty="0" err="1" smtClean="0">
                <a:solidFill>
                  <a:schemeClr val="tx1"/>
                </a:solidFill>
                <a:latin typeface="Times New Roman" pitchFamily="18" charset="0"/>
                <a:cs typeface="Times New Roman" pitchFamily="18" charset="0"/>
              </a:rPr>
              <a:t>bloß</a:t>
            </a:r>
            <a:r>
              <a:rPr lang="en-US" b="0" dirty="0" smtClean="0">
                <a:solidFill>
                  <a:schemeClr val="tx1"/>
                </a:solidFill>
                <a:latin typeface="Times New Roman" pitchFamily="18" charset="0"/>
                <a:cs typeface="Times New Roman" pitchFamily="18" charset="0"/>
              </a:rPr>
              <a:t>,</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schon</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wohl</a:t>
            </a:r>
            <a:r>
              <a:rPr lang="en-US" b="0" dirty="0" smtClean="0">
                <a:solidFill>
                  <a:schemeClr val="tx1"/>
                </a:solidFill>
                <a:latin typeface="Times New Roman" pitchFamily="18" charset="0"/>
                <a:cs typeface="Times New Roman" pitchFamily="18" charset="0"/>
              </a:rPr>
              <a:t>. Here is some illustration of their role in extending a regular question like (1) into kinds of special questions as seen in (2).</a:t>
            </a:r>
          </a:p>
          <a:p>
            <a:r>
              <a:rPr lang="en-US" b="0" dirty="0" smtClean="0">
                <a:solidFill>
                  <a:schemeClr val="tx1"/>
                </a:solidFill>
                <a:latin typeface="Times New Roman" pitchFamily="18" charset="0"/>
                <a:cs typeface="Times New Roman" pitchFamily="18" charset="0"/>
              </a:rPr>
              <a:t> </a:t>
            </a:r>
          </a:p>
          <a:p>
            <a:pPr lvl="0"/>
            <a:r>
              <a:rPr lang="en-US" b="0" dirty="0" smtClean="0">
                <a:solidFill>
                  <a:schemeClr val="tx1"/>
                </a:solidFill>
                <a:latin typeface="Times New Roman" pitchFamily="18" charset="0"/>
                <a:cs typeface="Times New Roman" pitchFamily="18" charset="0"/>
              </a:rPr>
              <a:t>	(1)  </a:t>
            </a:r>
            <a:r>
              <a:rPr lang="en-US" b="0" i="1" dirty="0" err="1" smtClean="0">
                <a:solidFill>
                  <a:schemeClr val="tx1"/>
                </a:solidFill>
                <a:latin typeface="Times New Roman" pitchFamily="18" charset="0"/>
                <a:cs typeface="Times New Roman" pitchFamily="18" charset="0"/>
              </a:rPr>
              <a:t>Wo</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wohnt</a:t>
            </a:r>
            <a:r>
              <a:rPr lang="en-US" b="0" i="1" dirty="0" smtClean="0">
                <a:solidFill>
                  <a:schemeClr val="tx1"/>
                </a:solidFill>
                <a:latin typeface="Times New Roman" pitchFamily="18" charset="0"/>
                <a:cs typeface="Times New Roman" pitchFamily="18" charset="0"/>
              </a:rPr>
              <a:t> </a:t>
            </a:r>
            <a:r>
              <a:rPr lang="en-US" b="0" i="1" dirty="0" err="1" smtClean="0">
                <a:solidFill>
                  <a:schemeClr val="tx1"/>
                </a:solidFill>
                <a:latin typeface="Times New Roman" pitchFamily="18" charset="0"/>
                <a:cs typeface="Times New Roman" pitchFamily="18" charset="0"/>
              </a:rPr>
              <a:t>er</a:t>
            </a:r>
            <a:r>
              <a:rPr lang="en-US" b="0" i="1"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where lives   he</a:t>
            </a:r>
          </a:p>
          <a:p>
            <a:r>
              <a:rPr lang="en-US" b="0" dirty="0" smtClean="0">
                <a:solidFill>
                  <a:schemeClr val="tx1"/>
                </a:solidFill>
                <a:latin typeface="Times New Roman" pitchFamily="18" charset="0"/>
                <a:cs typeface="Times New Roman" pitchFamily="18" charset="0"/>
              </a:rPr>
              <a:t>	       ‘Where does he live?’</a:t>
            </a:r>
          </a:p>
          <a:p>
            <a:r>
              <a:rPr lang="en-US" b="0" dirty="0" smtClean="0">
                <a:solidFill>
                  <a:schemeClr val="tx1"/>
                </a:solidFill>
                <a:latin typeface="Times New Roman" pitchFamily="18" charset="0"/>
                <a:cs typeface="Times New Roman" pitchFamily="18" charset="0"/>
              </a:rPr>
              <a:t> </a:t>
            </a:r>
          </a:p>
          <a:p>
            <a:r>
              <a:rPr lang="de-DE" b="0" dirty="0" smtClean="0">
                <a:solidFill>
                  <a:schemeClr val="tx1"/>
                </a:solidFill>
                <a:latin typeface="Times New Roman" pitchFamily="18" charset="0"/>
                <a:cs typeface="Times New Roman" pitchFamily="18" charset="0"/>
              </a:rPr>
              <a:t>	(2)  a.  </a:t>
            </a:r>
            <a:r>
              <a:rPr lang="de-DE" b="0" i="1" dirty="0" smtClean="0">
                <a:solidFill>
                  <a:schemeClr val="tx1"/>
                </a:solidFill>
                <a:latin typeface="Times New Roman" pitchFamily="18" charset="0"/>
                <a:cs typeface="Times New Roman" pitchFamily="18" charset="0"/>
              </a:rPr>
              <a:t>Wo wohnt er denn?</a:t>
            </a:r>
            <a:endParaRPr lang="en-US" b="0" dirty="0" smtClean="0">
              <a:solidFill>
                <a:schemeClr val="tx1"/>
              </a:solidFill>
              <a:latin typeface="Times New Roman" pitchFamily="18" charset="0"/>
              <a:cs typeface="Times New Roman" pitchFamily="18" charset="0"/>
            </a:endParaRPr>
          </a:p>
          <a:p>
            <a:pPr algn="just"/>
            <a:r>
              <a:rPr lang="en-US" b="0" dirty="0" smtClean="0">
                <a:solidFill>
                  <a:schemeClr val="tx1"/>
                </a:solidFill>
                <a:latin typeface="Times New Roman" pitchFamily="18" charset="0"/>
                <a:cs typeface="Times New Roman" pitchFamily="18" charset="0"/>
              </a:rPr>
              <a:t>	      Given a common ground CG between speaker and hearer, where does he live in relation     	      to some aspect of CG; </a:t>
            </a:r>
            <a:r>
              <a:rPr lang="en-US" b="0" i="1" dirty="0" err="1" smtClean="0">
                <a:solidFill>
                  <a:schemeClr val="tx1"/>
                </a:solidFill>
                <a:latin typeface="Times New Roman" pitchFamily="18" charset="0"/>
                <a:cs typeface="Times New Roman" pitchFamily="18" charset="0"/>
              </a:rPr>
              <a:t>denn</a:t>
            </a:r>
            <a:r>
              <a:rPr lang="en-US" b="0" dirty="0" smtClean="0">
                <a:solidFill>
                  <a:schemeClr val="tx1"/>
                </a:solidFill>
                <a:latin typeface="Times New Roman" pitchFamily="18" charset="0"/>
                <a:cs typeface="Times New Roman" pitchFamily="18" charset="0"/>
              </a:rPr>
              <a:t> is anaphoric to CG; no out-of-the blue usage, see </a:t>
            </a:r>
            <a:r>
              <a:rPr lang="en-US" b="0" dirty="0" err="1" smtClean="0">
                <a:solidFill>
                  <a:schemeClr val="tx1"/>
                </a:solidFill>
                <a:latin typeface="Times New Roman" pitchFamily="18" charset="0"/>
                <a:cs typeface="Times New Roman" pitchFamily="18" charset="0"/>
              </a:rPr>
              <a:t>König</a:t>
            </a:r>
            <a:r>
              <a:rPr lang="en-US" b="0" dirty="0" smtClean="0">
                <a:solidFill>
                  <a:schemeClr val="tx1"/>
                </a:solidFill>
                <a:latin typeface="Times New Roman" pitchFamily="18" charset="0"/>
                <a:cs typeface="Times New Roman" pitchFamily="18" charset="0"/>
              </a:rPr>
              <a:t> 		      (1977), Wegener (2002), Grosz (2005), Bayer (2012).</a:t>
            </a:r>
          </a:p>
          <a:p>
            <a:r>
              <a:rPr lang="en-US" b="0" dirty="0" smtClean="0">
                <a:solidFill>
                  <a:schemeClr val="tx1"/>
                </a:solidFill>
                <a:latin typeface="Times New Roman" pitchFamily="18" charset="0"/>
                <a:cs typeface="Times New Roman" pitchFamily="18" charset="0"/>
              </a:rPr>
              <a:t> </a:t>
            </a:r>
          </a:p>
          <a:p>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Wo wohnt er wohl?</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Speaker signals that he/she is in a state of uncertainty about the answer, see M. 		       Zimmermann (2004).</a:t>
            </a:r>
          </a:p>
          <a:p>
            <a:r>
              <a:rPr lang="en-US" b="0" dirty="0" smtClean="0">
                <a:solidFill>
                  <a:schemeClr val="tx1"/>
                </a:solidFill>
                <a:latin typeface="Times New Roman" pitchFamily="18" charset="0"/>
                <a:cs typeface="Times New Roman" pitchFamily="18" charset="0"/>
              </a:rPr>
              <a:t> </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4</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980728"/>
            <a:ext cx="8496300" cy="5112097"/>
          </a:xfrm>
        </p:spPr>
        <p:txBody>
          <a:bodyPr/>
          <a:lstStyle/>
          <a:p>
            <a:r>
              <a:rPr lang="de-DE" b="0" dirty="0" smtClean="0">
                <a:solidFill>
                  <a:schemeClr val="tx1"/>
                </a:solidFill>
                <a:latin typeface="Times New Roman" pitchFamily="18" charset="0"/>
                <a:cs typeface="Times New Roman" pitchFamily="18" charset="0"/>
              </a:rPr>
              <a:t>	c.  </a:t>
            </a:r>
            <a:r>
              <a:rPr lang="de-DE" b="0" i="1" dirty="0" smtClean="0">
                <a:solidFill>
                  <a:schemeClr val="tx1"/>
                </a:solidFill>
                <a:latin typeface="Times New Roman" pitchFamily="18" charset="0"/>
                <a:cs typeface="Times New Roman" pitchFamily="18" charset="0"/>
              </a:rPr>
              <a:t>Wo wohnt er nur/bloß?</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Speaker signals that he/she has already unsuccessfully tried to find an answer; </a:t>
            </a:r>
            <a:r>
              <a:rPr lang="en-US" b="0" dirty="0" err="1" smtClean="0">
                <a:solidFill>
                  <a:schemeClr val="tx1"/>
                </a:solidFill>
                <a:latin typeface="Times New Roman" pitchFamily="18" charset="0"/>
                <a:cs typeface="Times New Roman" pitchFamily="18" charset="0"/>
              </a:rPr>
              <a:t>Obenauer’s</a:t>
            </a:r>
            <a:r>
              <a:rPr lang="en-US" b="0" dirty="0" smtClean="0">
                <a:solidFill>
                  <a:schemeClr val="tx1"/>
                </a:solidFill>
                <a:latin typeface="Times New Roman" pitchFamily="18" charset="0"/>
                <a:cs typeface="Times New Roman" pitchFamily="18" charset="0"/>
              </a:rPr>
              <a:t> 	(2004) “I can’t-find-the value questions.”</a:t>
            </a:r>
          </a:p>
          <a:p>
            <a:r>
              <a:rPr lang="en-US" b="0" dirty="0" smtClean="0">
                <a:solidFill>
                  <a:schemeClr val="tx1"/>
                </a:solidFill>
                <a:latin typeface="Times New Roman" pitchFamily="18" charset="0"/>
                <a:cs typeface="Times New Roman" pitchFamily="18" charset="0"/>
              </a:rPr>
              <a:t> </a:t>
            </a:r>
          </a:p>
          <a:p>
            <a:r>
              <a:rPr lang="de-DE" b="0" dirty="0" smtClean="0">
                <a:solidFill>
                  <a:schemeClr val="tx1"/>
                </a:solidFill>
                <a:latin typeface="Times New Roman" pitchFamily="18" charset="0"/>
                <a:cs typeface="Times New Roman" pitchFamily="18" charset="0"/>
              </a:rPr>
              <a:t>	d.  </a:t>
            </a:r>
            <a:r>
              <a:rPr lang="de-DE" b="0" i="1" dirty="0" smtClean="0">
                <a:solidFill>
                  <a:schemeClr val="tx1"/>
                </a:solidFill>
                <a:latin typeface="Times New Roman" pitchFamily="18" charset="0"/>
                <a:cs typeface="Times New Roman" pitchFamily="18" charset="0"/>
              </a:rPr>
              <a:t>Wo wird er schon wohnen?</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By using </a:t>
            </a:r>
            <a:r>
              <a:rPr lang="en-US" b="0" i="1" dirty="0" err="1" smtClean="0">
                <a:solidFill>
                  <a:schemeClr val="tx1"/>
                </a:solidFill>
                <a:latin typeface="Times New Roman" pitchFamily="18" charset="0"/>
                <a:cs typeface="Times New Roman" pitchFamily="18" charset="0"/>
              </a:rPr>
              <a:t>schon</a:t>
            </a:r>
            <a:r>
              <a:rPr lang="en-US" b="0" dirty="0" smtClean="0">
                <a:solidFill>
                  <a:schemeClr val="tx1"/>
                </a:solidFill>
                <a:latin typeface="Times New Roman" pitchFamily="18" charset="0"/>
                <a:cs typeface="Times New Roman" pitchFamily="18" charset="0"/>
              </a:rPr>
              <a:t> (lit. already), speaker creates some scale by which the entities (here places) 	that can replace the variable are ranked according to their plausibility or likelihood of 	yielding a true answer. Speaker creates the </a:t>
            </a:r>
            <a:r>
              <a:rPr lang="en-US" b="0" dirty="0" err="1" smtClean="0">
                <a:solidFill>
                  <a:schemeClr val="tx1"/>
                </a:solidFill>
                <a:latin typeface="Times New Roman" pitchFamily="18" charset="0"/>
                <a:cs typeface="Times New Roman" pitchFamily="18" charset="0"/>
              </a:rPr>
              <a:t>implicature</a:t>
            </a:r>
            <a:r>
              <a:rPr lang="en-US" b="0" dirty="0" smtClean="0">
                <a:solidFill>
                  <a:schemeClr val="tx1"/>
                </a:solidFill>
                <a:latin typeface="Times New Roman" pitchFamily="18" charset="0"/>
                <a:cs typeface="Times New Roman" pitchFamily="18" charset="0"/>
              </a:rPr>
              <a:t> that few entities are high enough on 	the scale to make the answer true. Yields a rhetorical question; see </a:t>
            </a:r>
            <a:r>
              <a:rPr lang="en-US" b="0" dirty="0" err="1" smtClean="0">
                <a:solidFill>
                  <a:schemeClr val="tx1"/>
                </a:solidFill>
                <a:latin typeface="Times New Roman" pitchFamily="18" charset="0"/>
                <a:cs typeface="Times New Roman" pitchFamily="18" charset="0"/>
              </a:rPr>
              <a:t>Meibauer</a:t>
            </a:r>
            <a:r>
              <a:rPr lang="en-US" b="0" dirty="0" smtClean="0">
                <a:solidFill>
                  <a:schemeClr val="tx1"/>
                </a:solidFill>
                <a:latin typeface="Times New Roman" pitchFamily="18" charset="0"/>
                <a:cs typeface="Times New Roman" pitchFamily="18" charset="0"/>
              </a:rPr>
              <a:t> (1994), Bayer 	and </a:t>
            </a:r>
            <a:r>
              <a:rPr lang="en-US" b="0" dirty="0" err="1" smtClean="0">
                <a:solidFill>
                  <a:schemeClr val="tx1"/>
                </a:solidFill>
                <a:latin typeface="Times New Roman" pitchFamily="18" charset="0"/>
                <a:cs typeface="Times New Roman" pitchFamily="18" charset="0"/>
              </a:rPr>
              <a:t>Obenauer</a:t>
            </a:r>
            <a:r>
              <a:rPr lang="en-US" b="0" dirty="0" smtClean="0">
                <a:solidFill>
                  <a:schemeClr val="tx1"/>
                </a:solidFill>
                <a:latin typeface="Times New Roman" pitchFamily="18" charset="0"/>
                <a:cs typeface="Times New Roman" pitchFamily="18" charset="0"/>
              </a:rPr>
              <a:t> (2011).  </a:t>
            </a:r>
          </a:p>
          <a:p>
            <a:endParaRPr lang="en-US" dirty="0"/>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5</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196752"/>
            <a:ext cx="7704534" cy="4896073"/>
          </a:xfrm>
        </p:spPr>
        <p:txBody>
          <a:bodyPr/>
          <a:lstStyle/>
          <a:p>
            <a:pPr lvl="1">
              <a:buFont typeface="Wingdings" pitchFamily="2" charset="2"/>
              <a:buChar char="Ø"/>
            </a:pPr>
            <a:r>
              <a:rPr lang="en-US" b="0" dirty="0" smtClean="0">
                <a:solidFill>
                  <a:schemeClr val="tx1"/>
                </a:solidFill>
                <a:latin typeface="Times New Roman" pitchFamily="18" charset="0"/>
                <a:cs typeface="Times New Roman" pitchFamily="18" charset="0"/>
              </a:rPr>
              <a:t> We first consider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“in situ”, i.e. the word order in connection with </a:t>
            </a:r>
            <a:r>
              <a:rPr lang="en-US" b="0" dirty="0" err="1" smtClean="0">
                <a:solidFill>
                  <a:schemeClr val="tx1"/>
                </a:solidFill>
                <a:latin typeface="Times New Roman" pitchFamily="18" charset="0"/>
                <a:cs typeface="Times New Roman" pitchFamily="18" charset="0"/>
              </a:rPr>
              <a:t>PrtP</a:t>
            </a:r>
            <a:r>
              <a:rPr lang="en-US" b="0" dirty="0" smtClean="0">
                <a:solidFill>
                  <a:schemeClr val="tx1"/>
                </a:solidFill>
                <a:latin typeface="Times New Roman" pitchFamily="18" charset="0"/>
                <a:cs typeface="Times New Roman" pitchFamily="18" charset="0"/>
              </a:rPr>
              <a:t>.</a:t>
            </a:r>
          </a:p>
          <a:p>
            <a:pPr>
              <a:buFont typeface="Wingdings" pitchFamily="2" charset="2"/>
              <a:buChar char="Ø"/>
            </a:pPr>
            <a:endParaRPr lang="en-US" b="0" dirty="0" smtClean="0">
              <a:solidFill>
                <a:schemeClr val="tx1"/>
              </a:solidFill>
              <a:latin typeface="Times New Roman" pitchFamily="18" charset="0"/>
              <a:cs typeface="Times New Roman" pitchFamily="18" charset="0"/>
            </a:endParaRPr>
          </a:p>
          <a:p>
            <a:pPr lvl="0">
              <a:buFont typeface="Wingdings" pitchFamily="2" charset="2"/>
              <a:buChar char="Ø"/>
            </a:pPr>
            <a:r>
              <a:rPr lang="en-US" b="0" dirty="0" smtClean="0">
                <a:solidFill>
                  <a:schemeClr val="tx1"/>
                </a:solidFill>
                <a:latin typeface="Times New Roman" pitchFamily="18" charset="0"/>
                <a:cs typeface="Times New Roman" pitchFamily="18" charset="0"/>
              </a:rPr>
              <a:t> After that, we will consider a marked construction in which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are “ex-situ” and project what Bayer &amp; </a:t>
            </a:r>
            <a:r>
              <a:rPr lang="en-US" b="0" dirty="0" err="1" smtClean="0">
                <a:solidFill>
                  <a:schemeClr val="tx1"/>
                </a:solidFill>
                <a:latin typeface="Times New Roman" pitchFamily="18" charset="0"/>
                <a:cs typeface="Times New Roman" pitchFamily="18" charset="0"/>
              </a:rPr>
              <a:t>Obenauer</a:t>
            </a:r>
            <a:r>
              <a:rPr lang="en-US" b="0" dirty="0" smtClean="0">
                <a:solidFill>
                  <a:schemeClr val="tx1"/>
                </a:solidFill>
                <a:latin typeface="Times New Roman" pitchFamily="18" charset="0"/>
                <a:cs typeface="Times New Roman" pitchFamily="18" charset="0"/>
              </a:rPr>
              <a:t> (2011) introduced as </a:t>
            </a:r>
            <a:r>
              <a:rPr lang="en-US" b="0" i="1" dirty="0" smtClean="0">
                <a:solidFill>
                  <a:schemeClr val="tx1"/>
                </a:solidFill>
                <a:latin typeface="Times New Roman" pitchFamily="18" charset="0"/>
                <a:cs typeface="Times New Roman" pitchFamily="18" charset="0"/>
              </a:rPr>
              <a:t>Small Particle Phrases</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a:t>
            </a:r>
          </a:p>
          <a:p>
            <a:pPr>
              <a:buFont typeface="Wingdings" pitchFamily="2" charset="2"/>
              <a:buChar char="Ø"/>
            </a:pPr>
            <a:endParaRPr lang="en-US" b="0" dirty="0" smtClean="0">
              <a:solidFill>
                <a:schemeClr val="tx1"/>
              </a:solidFill>
              <a:latin typeface="Times New Roman" pitchFamily="18" charset="0"/>
              <a:cs typeface="Times New Roman" pitchFamily="18" charset="0"/>
            </a:endParaRPr>
          </a:p>
          <a:p>
            <a:pPr lvl="0">
              <a:buFont typeface="Wingdings" pitchFamily="2" charset="2"/>
              <a:buChar char="Ø"/>
            </a:pPr>
            <a:r>
              <a:rPr lang="en-US" b="0" dirty="0" smtClean="0">
                <a:solidFill>
                  <a:schemeClr val="tx1"/>
                </a:solidFill>
                <a:latin typeface="Times New Roman" pitchFamily="18" charset="0"/>
                <a:cs typeface="Times New Roman" pitchFamily="18" charset="0"/>
              </a:rPr>
              <a:t> We will finally argue that </a:t>
            </a:r>
            <a:r>
              <a:rPr lang="en-US" b="0" dirty="0" err="1" smtClean="0">
                <a:solidFill>
                  <a:schemeClr val="tx1"/>
                </a:solidFill>
                <a:latin typeface="Times New Roman" pitchFamily="18" charset="0"/>
                <a:cs typeface="Times New Roman" pitchFamily="18" charset="0"/>
              </a:rPr>
              <a:t>SPrtPs</a:t>
            </a:r>
            <a:r>
              <a:rPr lang="en-US" b="0" dirty="0" smtClean="0">
                <a:solidFill>
                  <a:schemeClr val="tx1"/>
                </a:solidFill>
                <a:latin typeface="Times New Roman" pitchFamily="18" charset="0"/>
                <a:cs typeface="Times New Roman" pitchFamily="18" charset="0"/>
              </a:rPr>
              <a:t> are built in a separate works space, and how they get integrated into clause structure.</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6</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a:r>
            <a:br>
              <a:rPr lang="en-US" dirty="0" smtClean="0"/>
            </a:br>
            <a:r>
              <a:rPr lang="en-US" dirty="0" smtClean="0"/>
              <a:t>2. </a:t>
            </a:r>
            <a:r>
              <a:rPr lang="en-US" dirty="0" err="1" smtClean="0"/>
              <a:t>DiPs</a:t>
            </a:r>
            <a:r>
              <a:rPr lang="en-US" dirty="0" smtClean="0"/>
              <a:t> in situ </a:t>
            </a:r>
            <a:br>
              <a:rPr lang="en-US" dirty="0" smtClean="0"/>
            </a:br>
            <a:endParaRPr lang="en-US" dirty="0"/>
          </a:p>
        </p:txBody>
      </p:sp>
      <p:sp>
        <p:nvSpPr>
          <p:cNvPr id="3" name="Content Placeholder 2"/>
          <p:cNvSpPr>
            <a:spLocks noGrp="1"/>
          </p:cNvSpPr>
          <p:nvPr>
            <p:ph idx="1"/>
          </p:nvPr>
        </p:nvSpPr>
        <p:spPr>
          <a:xfrm>
            <a:off x="323850" y="1628800"/>
            <a:ext cx="8496300" cy="4464025"/>
          </a:xfrm>
        </p:spPr>
        <p:txBody>
          <a:bodyPr/>
          <a:lstStyle/>
          <a:p>
            <a:r>
              <a:rPr lang="en-US" b="0" dirty="0" smtClean="0">
                <a:solidFill>
                  <a:schemeClr val="tx1"/>
                </a:solidFill>
                <a:latin typeface="Times New Roman" pitchFamily="18" charset="0"/>
                <a:cs typeface="Times New Roman" pitchFamily="18" charset="0"/>
              </a:rPr>
              <a:t>2.1 </a:t>
            </a:r>
            <a:r>
              <a:rPr lang="en-US" b="0" u="sng" dirty="0" smtClean="0">
                <a:solidFill>
                  <a:schemeClr val="tx1"/>
                </a:solidFill>
                <a:latin typeface="Times New Roman" pitchFamily="18" charset="0"/>
                <a:cs typeface="Times New Roman" pitchFamily="18" charset="0"/>
              </a:rPr>
              <a:t>Word order</a:t>
            </a:r>
            <a:r>
              <a:rPr lang="en-US" b="0" dirty="0" smtClean="0">
                <a:solidFill>
                  <a:schemeClr val="tx1"/>
                </a:solidFill>
                <a:latin typeface="Times New Roman" pitchFamily="18" charset="0"/>
                <a:cs typeface="Times New Roman" pitchFamily="18" charset="0"/>
              </a:rPr>
              <a:t>. Usually,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demarcate the VP-boundary (</a:t>
            </a:r>
            <a:r>
              <a:rPr lang="en-US" b="0" dirty="0" err="1" smtClean="0">
                <a:solidFill>
                  <a:schemeClr val="tx1"/>
                </a:solidFill>
                <a:latin typeface="Times New Roman" pitchFamily="18" charset="0"/>
                <a:cs typeface="Times New Roman" pitchFamily="18" charset="0"/>
              </a:rPr>
              <a:t>Krivonosov</a:t>
            </a:r>
            <a:r>
              <a:rPr lang="en-US" b="0" dirty="0" smtClean="0">
                <a:solidFill>
                  <a:schemeClr val="tx1"/>
                </a:solidFill>
                <a:latin typeface="Times New Roman" pitchFamily="18" charset="0"/>
                <a:cs typeface="Times New Roman" pitchFamily="18" charset="0"/>
              </a:rPr>
              <a:t>, 1963; </a:t>
            </a:r>
            <a:r>
              <a:rPr lang="en-US" b="0" dirty="0" err="1" smtClean="0">
                <a:solidFill>
                  <a:schemeClr val="tx1"/>
                </a:solidFill>
                <a:latin typeface="Times New Roman" pitchFamily="18" charset="0"/>
                <a:cs typeface="Times New Roman" pitchFamily="18" charset="0"/>
              </a:rPr>
              <a:t>Diesing</a:t>
            </a:r>
            <a:r>
              <a:rPr lang="en-US" b="0" dirty="0" smtClean="0">
                <a:solidFill>
                  <a:schemeClr val="tx1"/>
                </a:solidFill>
                <a:latin typeface="Times New Roman" pitchFamily="18" charset="0"/>
                <a:cs typeface="Times New Roman" pitchFamily="18" charset="0"/>
              </a:rPr>
              <a:t>, 1992). Their position is fixed. Word order variation is roughly the result of moving elements with topic status to the left of 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 </a:t>
            </a:r>
          </a:p>
          <a:p>
            <a:pPr lvl="0" fontAlgn="base"/>
            <a:r>
              <a:rPr lang="de-DE" b="0" dirty="0" smtClean="0">
                <a:solidFill>
                  <a:schemeClr val="tx1"/>
                </a:solidFill>
                <a:latin typeface="Times New Roman" pitchFamily="18" charset="0"/>
                <a:cs typeface="Times New Roman" pitchFamily="18" charset="0"/>
              </a:rPr>
              <a:t>	(3)  a.</a:t>
            </a:r>
            <a:r>
              <a:rPr lang="de-DE" b="0" i="1" dirty="0" smtClean="0">
                <a:solidFill>
                  <a:schemeClr val="tx1"/>
                </a:solidFill>
                <a:latin typeface="Times New Roman" pitchFamily="18" charset="0"/>
                <a:cs typeface="Times New Roman" pitchFamily="18" charset="0"/>
              </a:rPr>
              <a:t> Wann könnte denn    Otto den Brief  gestern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r>
              <a:rPr lang="en-US" b="0" dirty="0" smtClean="0">
                <a:solidFill>
                  <a:schemeClr val="tx1"/>
                </a:solidFill>
                <a:latin typeface="Times New Roman" pitchFamily="18" charset="0"/>
                <a:cs typeface="Times New Roman" pitchFamily="18" charset="0"/>
              </a:rPr>
              <a:t>when  could   DENN Otto the  letter yesterday to	 office along-taken     have</a:t>
            </a:r>
          </a:p>
          <a:p>
            <a:r>
              <a:rPr lang="en-US" b="0" dirty="0" smtClean="0">
                <a:solidFill>
                  <a:schemeClr val="tx1"/>
                </a:solidFill>
                <a:latin typeface="Times New Roman" pitchFamily="18" charset="0"/>
                <a:cs typeface="Times New Roman" pitchFamily="18" charset="0"/>
              </a:rPr>
              <a:t>	         ‘When could Otto have yesterday taken the letter to the office? </a:t>
            </a:r>
            <a:r>
              <a:rPr lang="de-DE" b="0" dirty="0" smtClean="0">
                <a:solidFill>
                  <a:schemeClr val="tx1"/>
                </a:solidFill>
                <a:latin typeface="Times New Roman" pitchFamily="18" charset="0"/>
                <a:cs typeface="Times New Roman" pitchFamily="18" charset="0"/>
              </a:rPr>
              <a:t>(I’m wondering)</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Wann könnte Otto denn </a:t>
            </a:r>
            <a:r>
              <a:rPr lang="de-DE" b="0" i="1" strike="sngStrike" dirty="0" smtClean="0">
                <a:solidFill>
                  <a:schemeClr val="tx1"/>
                </a:solidFill>
                <a:latin typeface="Times New Roman" pitchFamily="18" charset="0"/>
                <a:cs typeface="Times New Roman" pitchFamily="18" charset="0"/>
              </a:rPr>
              <a:t>Otto</a:t>
            </a:r>
            <a:r>
              <a:rPr lang="de-DE" b="0" i="1" dirty="0" smtClean="0">
                <a:solidFill>
                  <a:schemeClr val="tx1"/>
                </a:solidFill>
                <a:latin typeface="Times New Roman" pitchFamily="18" charset="0"/>
                <a:cs typeface="Times New Roman" pitchFamily="18" charset="0"/>
              </a:rPr>
              <a:t> den Brief gestern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c. </a:t>
            </a:r>
            <a:r>
              <a:rPr lang="de-DE" b="0" i="1" dirty="0" smtClean="0">
                <a:solidFill>
                  <a:schemeClr val="tx1"/>
                </a:solidFill>
                <a:latin typeface="Times New Roman" pitchFamily="18" charset="0"/>
                <a:cs typeface="Times New Roman" pitchFamily="18" charset="0"/>
              </a:rPr>
              <a:t>Wann könnte Otto den Brief denn </a:t>
            </a:r>
            <a:r>
              <a:rPr lang="de-DE" b="0" i="1" strike="sngStrike" dirty="0" smtClean="0">
                <a:solidFill>
                  <a:schemeClr val="tx1"/>
                </a:solidFill>
                <a:latin typeface="Times New Roman" pitchFamily="18" charset="0"/>
                <a:cs typeface="Times New Roman" pitchFamily="18" charset="0"/>
              </a:rPr>
              <a:t>Otto</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den Brief</a:t>
            </a:r>
            <a:r>
              <a:rPr lang="de-DE" b="0" i="1" dirty="0" smtClean="0">
                <a:solidFill>
                  <a:schemeClr val="tx1"/>
                </a:solidFill>
                <a:latin typeface="Times New Roman" pitchFamily="18" charset="0"/>
                <a:cs typeface="Times New Roman" pitchFamily="18" charset="0"/>
              </a:rPr>
              <a:t> gestern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d. </a:t>
            </a:r>
            <a:r>
              <a:rPr lang="de-DE" b="0" i="1" dirty="0" smtClean="0">
                <a:solidFill>
                  <a:schemeClr val="tx1"/>
                </a:solidFill>
                <a:latin typeface="Times New Roman" pitchFamily="18" charset="0"/>
                <a:cs typeface="Times New Roman" pitchFamily="18" charset="0"/>
              </a:rPr>
              <a:t>Wann könnte Otto den Brief gestern denn </a:t>
            </a:r>
            <a:r>
              <a:rPr lang="de-DE" b="0" i="1" strike="sngStrike" dirty="0" smtClean="0">
                <a:solidFill>
                  <a:schemeClr val="tx1"/>
                </a:solidFill>
                <a:latin typeface="Times New Roman" pitchFamily="18" charset="0"/>
                <a:cs typeface="Times New Roman" pitchFamily="18" charset="0"/>
              </a:rPr>
              <a:t>Otto</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den Brief</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gestern</a:t>
            </a:r>
            <a:r>
              <a:rPr lang="de-DE" b="0" i="1" dirty="0" smtClean="0">
                <a:solidFill>
                  <a:schemeClr val="tx1"/>
                </a:solidFill>
                <a:latin typeface="Times New Roman" pitchFamily="18" charset="0"/>
                <a:cs typeface="Times New Roman" pitchFamily="18" charset="0"/>
              </a:rPr>
              <a:t> ins Büro 	 	           mitgenommen haben?</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e. </a:t>
            </a:r>
            <a:r>
              <a:rPr lang="de-DE" b="0" i="1" dirty="0" smtClean="0">
                <a:solidFill>
                  <a:schemeClr val="tx1"/>
                </a:solidFill>
                <a:latin typeface="Times New Roman" pitchFamily="18" charset="0"/>
                <a:cs typeface="Times New Roman" pitchFamily="18" charset="0"/>
              </a:rPr>
              <a:t>Wann könnte Otto den Brief gestern ins Büro denn </a:t>
            </a:r>
            <a:r>
              <a:rPr lang="de-DE" b="0" i="1" strike="sngStrike" dirty="0" smtClean="0">
                <a:solidFill>
                  <a:schemeClr val="tx1"/>
                </a:solidFill>
                <a:latin typeface="Times New Roman" pitchFamily="18" charset="0"/>
                <a:cs typeface="Times New Roman" pitchFamily="18" charset="0"/>
              </a:rPr>
              <a:t>Otto</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den Brief</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gestern</a:t>
            </a:r>
            <a:r>
              <a:rPr lang="de-DE" b="0" i="1" dirty="0" smtClean="0">
                <a:solidFill>
                  <a:schemeClr val="tx1"/>
                </a:solidFill>
                <a:latin typeface="Times New Roman" pitchFamily="18" charset="0"/>
                <a:cs typeface="Times New Roman" pitchFamily="18" charset="0"/>
              </a:rPr>
              <a:t> </a:t>
            </a:r>
            <a:r>
              <a:rPr lang="de-DE" b="0" i="1" strike="sngStrike" dirty="0" smtClean="0">
                <a:solidFill>
                  <a:schemeClr val="tx1"/>
                </a:solidFill>
                <a:latin typeface="Times New Roman" pitchFamily="18" charset="0"/>
                <a:cs typeface="Times New Roman" pitchFamily="18" charset="0"/>
              </a:rPr>
              <a:t>ins Büro</a:t>
            </a:r>
            <a:r>
              <a:rPr lang="de-DE" b="0" i="1" dirty="0" smtClean="0">
                <a:solidFill>
                  <a:schemeClr val="tx1"/>
                </a:solidFill>
                <a:latin typeface="Times New Roman" pitchFamily="18" charset="0"/>
                <a:cs typeface="Times New Roman" pitchFamily="18" charset="0"/>
              </a:rPr>
              <a:t> 	 	           mitgenommen haben?</a:t>
            </a:r>
            <a:endParaRPr lang="en-US" b="0" dirty="0" smtClean="0">
              <a:solidFill>
                <a:schemeClr val="tx1"/>
              </a:solidFill>
              <a:latin typeface="Times New Roman" pitchFamily="18" charset="0"/>
              <a:cs typeface="Times New Roman" pitchFamily="18" charset="0"/>
            </a:endParaRP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7</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r>
              <a:rPr lang="en-US" b="0" dirty="0" smtClean="0">
                <a:solidFill>
                  <a:schemeClr val="tx1"/>
                </a:solidFill>
                <a:latin typeface="Times New Roman" pitchFamily="18" charset="0"/>
                <a:cs typeface="Times New Roman" pitchFamily="18" charset="0"/>
              </a:rPr>
              <a:t> </a:t>
            </a:r>
          </a:p>
          <a:p>
            <a:r>
              <a:rPr lang="en-US" b="0" dirty="0" smtClean="0">
                <a:solidFill>
                  <a:schemeClr val="tx1"/>
                </a:solidFill>
                <a:latin typeface="Times New Roman" pitchFamily="18" charset="0"/>
                <a:cs typeface="Times New Roman" pitchFamily="18" charset="0"/>
              </a:rPr>
              <a:t>The </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has scope over the ‘complete functional complex’ </a:t>
            </a:r>
            <a:r>
              <a:rPr lang="en-US" b="0" i="1" dirty="0" err="1" smtClean="0">
                <a:solidFill>
                  <a:schemeClr val="tx1"/>
                </a:solidFill>
                <a:latin typeface="Times New Roman" pitchFamily="18" charset="0"/>
                <a:cs typeface="Times New Roman" pitchFamily="18" charset="0"/>
              </a:rPr>
              <a:t>v</a:t>
            </a:r>
            <a:r>
              <a:rPr lang="en-US" b="0" dirty="0" err="1" smtClean="0">
                <a:solidFill>
                  <a:schemeClr val="tx1"/>
                </a:solidFill>
                <a:latin typeface="Times New Roman" pitchFamily="18" charset="0"/>
                <a:cs typeface="Times New Roman" pitchFamily="18" charset="0"/>
              </a:rPr>
              <a:t>P</a:t>
            </a:r>
            <a:r>
              <a:rPr lang="en-US" b="0" dirty="0" smtClean="0">
                <a:solidFill>
                  <a:schemeClr val="tx1"/>
                </a:solidFill>
                <a:latin typeface="Times New Roman" pitchFamily="18" charset="0"/>
                <a:cs typeface="Times New Roman" pitchFamily="18" charset="0"/>
              </a:rPr>
              <a:t>. Semantically, it depends on the illocutionary force of the </a:t>
            </a:r>
            <a:r>
              <a:rPr lang="en-US" b="0" i="1" dirty="0" err="1" smtClean="0">
                <a:solidFill>
                  <a:schemeClr val="tx1"/>
                </a:solidFill>
                <a:latin typeface="Times New Roman" pitchFamily="18" charset="0"/>
                <a:cs typeface="Times New Roman" pitchFamily="18" charset="0"/>
              </a:rPr>
              <a:t>wh</a:t>
            </a:r>
            <a:r>
              <a:rPr lang="en-US" b="0" i="1" dirty="0" smtClean="0">
                <a:solidFill>
                  <a:schemeClr val="tx1"/>
                </a:solidFill>
                <a:latin typeface="Times New Roman" pitchFamily="18" charset="0"/>
                <a:cs typeface="Times New Roman" pitchFamily="18" charset="0"/>
              </a:rPr>
              <a:t>-</a:t>
            </a:r>
            <a:r>
              <a:rPr lang="en-US" b="0" dirty="0" smtClean="0">
                <a:solidFill>
                  <a:schemeClr val="tx1"/>
                </a:solidFill>
                <a:latin typeface="Times New Roman" pitchFamily="18" charset="0"/>
                <a:cs typeface="Times New Roman" pitchFamily="18" charset="0"/>
              </a:rPr>
              <a:t>clause. </a:t>
            </a:r>
            <a:r>
              <a:rPr lang="de-DE" b="0" i="1" dirty="0" smtClean="0">
                <a:solidFill>
                  <a:schemeClr val="tx1"/>
                </a:solidFill>
                <a:latin typeface="Times New Roman" pitchFamily="18" charset="0"/>
                <a:cs typeface="Times New Roman" pitchFamily="18" charset="0"/>
              </a:rPr>
              <a:t>Denn</a:t>
            </a:r>
            <a:r>
              <a:rPr lang="de-DE" b="0" dirty="0" smtClean="0">
                <a:solidFill>
                  <a:schemeClr val="tx1"/>
                </a:solidFill>
                <a:latin typeface="Times New Roman" pitchFamily="18" charset="0"/>
                <a:cs typeface="Times New Roman" pitchFamily="18" charset="0"/>
              </a:rPr>
              <a:t> in an assertive sentence would be out: *</a:t>
            </a:r>
            <a:r>
              <a:rPr lang="de-DE" b="0" i="1" dirty="0" smtClean="0">
                <a:solidFill>
                  <a:schemeClr val="tx1"/>
                </a:solidFill>
                <a:latin typeface="Times New Roman" pitchFamily="18" charset="0"/>
                <a:cs typeface="Times New Roman" pitchFamily="18" charset="0"/>
              </a:rPr>
              <a:t>Gestern könnte denn Otto den Brief …</a:t>
            </a:r>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8</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764704"/>
            <a:ext cx="8496300" cy="5328121"/>
          </a:xfrm>
        </p:spPr>
        <p:txBody>
          <a:bodyPr/>
          <a:lstStyle/>
          <a:p>
            <a:r>
              <a:rPr lang="en-US" b="0" dirty="0" smtClean="0">
                <a:solidFill>
                  <a:schemeClr val="tx1"/>
                </a:solidFill>
                <a:latin typeface="Times New Roman" pitchFamily="18" charset="0"/>
                <a:cs typeface="Times New Roman" pitchFamily="18" charset="0"/>
              </a:rPr>
              <a:t>Importantly, unlike adverbs,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cannot be displaced (s. </a:t>
            </a:r>
            <a:r>
              <a:rPr lang="en-US" b="0" dirty="0" err="1" smtClean="0">
                <a:solidFill>
                  <a:schemeClr val="tx1"/>
                </a:solidFill>
                <a:latin typeface="Times New Roman" pitchFamily="18" charset="0"/>
                <a:cs typeface="Times New Roman" pitchFamily="18" charset="0"/>
              </a:rPr>
              <a:t>Thurmair</a:t>
            </a:r>
            <a:r>
              <a:rPr lang="en-US" b="0" dirty="0" smtClean="0">
                <a:solidFill>
                  <a:schemeClr val="tx1"/>
                </a:solidFill>
                <a:latin typeface="Times New Roman" pitchFamily="18" charset="0"/>
                <a:cs typeface="Times New Roman" pitchFamily="18" charset="0"/>
              </a:rPr>
              <a:t>, 1989). Fronting to SpecCP or </a:t>
            </a:r>
            <a:r>
              <a:rPr lang="en-US" b="0" dirty="0" err="1" smtClean="0">
                <a:solidFill>
                  <a:schemeClr val="tx1"/>
                </a:solidFill>
                <a:latin typeface="Times New Roman" pitchFamily="18" charset="0"/>
                <a:cs typeface="Times New Roman" pitchFamily="18" charset="0"/>
              </a:rPr>
              <a:t>extraposition</a:t>
            </a:r>
            <a:r>
              <a:rPr lang="en-US" b="0" dirty="0" smtClean="0">
                <a:solidFill>
                  <a:schemeClr val="tx1"/>
                </a:solidFill>
                <a:latin typeface="Times New Roman" pitchFamily="18" charset="0"/>
                <a:cs typeface="Times New Roman" pitchFamily="18" charset="0"/>
              </a:rPr>
              <a:t> either lead to a non-</a:t>
            </a:r>
            <a:r>
              <a:rPr lang="en-US" b="0" dirty="0" err="1" smtClean="0">
                <a:solidFill>
                  <a:schemeClr val="tx1"/>
                </a:solidFill>
                <a:latin typeface="Times New Roman" pitchFamily="18" charset="0"/>
                <a:cs typeface="Times New Roman" pitchFamily="18" charset="0"/>
              </a:rPr>
              <a:t>DiP</a:t>
            </a:r>
            <a:r>
              <a:rPr lang="en-US" b="0" dirty="0" smtClean="0">
                <a:solidFill>
                  <a:schemeClr val="tx1"/>
                </a:solidFill>
                <a:latin typeface="Times New Roman" pitchFamily="18" charset="0"/>
                <a:cs typeface="Times New Roman" pitchFamily="18" charset="0"/>
              </a:rPr>
              <a:t> reading or destroy the sentence altogether. </a:t>
            </a:r>
          </a:p>
          <a:p>
            <a:r>
              <a:rPr lang="en-US" b="0" dirty="0" smtClean="0">
                <a:solidFill>
                  <a:schemeClr val="tx1"/>
                </a:solidFill>
                <a:latin typeface="Times New Roman" pitchFamily="18" charset="0"/>
                <a:cs typeface="Times New Roman" pitchFamily="18" charset="0"/>
              </a:rPr>
              <a:t> </a:t>
            </a:r>
          </a:p>
          <a:p>
            <a:pPr lvl="0" fontAlgn="base"/>
            <a:r>
              <a:rPr lang="en-US" b="0" dirty="0" smtClean="0">
                <a:solidFill>
                  <a:schemeClr val="tx1"/>
                </a:solidFill>
                <a:latin typeface="Times New Roman" pitchFamily="18" charset="0"/>
                <a:cs typeface="Times New Roman" pitchFamily="18" charset="0"/>
              </a:rPr>
              <a:t>	(4) </a:t>
            </a:r>
            <a:r>
              <a:rPr lang="de-DE" b="0" i="1" dirty="0" smtClean="0">
                <a:solidFill>
                  <a:schemeClr val="tx1"/>
                </a:solidFill>
                <a:latin typeface="Times New Roman" pitchFamily="18" charset="0"/>
                <a:cs typeface="Times New Roman" pitchFamily="18" charset="0"/>
              </a:rPr>
              <a:t>*Wann könnte Otto den Brief gestern ins Büro mitgenommen haben denn?</a:t>
            </a:r>
          </a:p>
          <a:p>
            <a:pPr lvl="0" fontAlgn="base"/>
            <a:endParaRPr lang="en-US" b="0" dirty="0" smtClean="0">
              <a:solidFill>
                <a:schemeClr val="tx1"/>
              </a:solidFill>
              <a:latin typeface="Times New Roman" pitchFamily="18" charset="0"/>
              <a:cs typeface="Times New Roman" pitchFamily="18" charset="0"/>
            </a:endParaRPr>
          </a:p>
          <a:p>
            <a:pPr lvl="0" fontAlgn="base"/>
            <a:r>
              <a:rPr lang="de-DE" b="0" i="1" dirty="0" smtClean="0">
                <a:solidFill>
                  <a:schemeClr val="tx1"/>
                </a:solidFill>
                <a:latin typeface="Times New Roman" pitchFamily="18" charset="0"/>
                <a:cs typeface="Times New Roman" pitchFamily="18" charset="0"/>
              </a:rPr>
              <a:t>	</a:t>
            </a:r>
            <a:r>
              <a:rPr lang="de-DE" b="0" dirty="0" smtClean="0">
                <a:solidFill>
                  <a:schemeClr val="tx1"/>
                </a:solidFill>
                <a:latin typeface="Times New Roman" pitchFamily="18" charset="0"/>
                <a:cs typeface="Times New Roman" pitchFamily="18" charset="0"/>
              </a:rPr>
              <a:t>(5) </a:t>
            </a:r>
            <a:r>
              <a:rPr lang="de-DE" b="0" i="1" dirty="0" smtClean="0">
                <a:solidFill>
                  <a:schemeClr val="tx1"/>
                </a:solidFill>
                <a:latin typeface="Times New Roman" pitchFamily="18" charset="0"/>
                <a:cs typeface="Times New Roman" pitchFamily="18" charset="0"/>
              </a:rPr>
              <a:t> </a:t>
            </a:r>
            <a:r>
              <a:rPr lang="de-DE" b="0" dirty="0" smtClean="0">
                <a:solidFill>
                  <a:schemeClr val="tx1"/>
                </a:solidFill>
                <a:latin typeface="Times New Roman" pitchFamily="18" charset="0"/>
                <a:cs typeface="Times New Roman" pitchFamily="18" charset="0"/>
              </a:rPr>
              <a:t>a. </a:t>
            </a:r>
            <a:r>
              <a:rPr lang="de-DE" b="0" i="1" dirty="0" smtClean="0">
                <a:solidFill>
                  <a:schemeClr val="tx1"/>
                </a:solidFill>
                <a:latin typeface="Times New Roman" pitchFamily="18" charset="0"/>
                <a:cs typeface="Times New Roman" pitchFamily="18" charset="0"/>
              </a:rPr>
              <a:t>Otto hat  eben    keinen Hunger</a:t>
            </a:r>
            <a:r>
              <a:rPr lang="de-DE" b="0"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Otto had  EBEN  no       hunger </a:t>
            </a:r>
          </a:p>
          <a:p>
            <a:r>
              <a:rPr lang="en-US" b="0" dirty="0" smtClean="0">
                <a:solidFill>
                  <a:schemeClr val="tx1"/>
                </a:solidFill>
                <a:latin typeface="Times New Roman" pitchFamily="18" charset="0"/>
                <a:cs typeface="Times New Roman" pitchFamily="18" charset="0"/>
              </a:rPr>
              <a:t>	         ‘Otto was just not hungry (leave him in peace)‘</a:t>
            </a:r>
          </a:p>
          <a:p>
            <a:r>
              <a:rPr lang="en-US" b="0" dirty="0" smtClean="0">
                <a:solidFill>
                  <a:schemeClr val="tx1"/>
                </a:solidFill>
                <a:latin typeface="Times New Roman" pitchFamily="18" charset="0"/>
                <a:cs typeface="Times New Roman" pitchFamily="18" charset="0"/>
              </a:rPr>
              <a:t>	          [Speaker conveys to hearer that he should acknowledge that p]</a:t>
            </a:r>
          </a:p>
          <a:p>
            <a:r>
              <a:rPr lang="de-DE" b="0" dirty="0" smtClean="0">
                <a:solidFill>
                  <a:schemeClr val="tx1"/>
                </a:solidFill>
                <a:latin typeface="Times New Roman" pitchFamily="18" charset="0"/>
                <a:cs typeface="Times New Roman" pitchFamily="18" charset="0"/>
              </a:rPr>
              <a:t>	       b. </a:t>
            </a:r>
            <a:r>
              <a:rPr lang="de-DE" b="0" i="1" dirty="0" smtClean="0">
                <a:solidFill>
                  <a:schemeClr val="tx1"/>
                </a:solidFill>
                <a:latin typeface="Times New Roman" pitchFamily="18" charset="0"/>
                <a:cs typeface="Times New Roman" pitchFamily="18" charset="0"/>
              </a:rPr>
              <a:t>Eben         hatte  Otto keinen Hunger</a:t>
            </a:r>
            <a:r>
              <a:rPr lang="de-DE" b="0"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	           right-now  had   Otto  no       hunger</a:t>
            </a:r>
          </a:p>
          <a:p>
            <a:r>
              <a:rPr lang="en-US" b="0" dirty="0" smtClean="0">
                <a:solidFill>
                  <a:schemeClr val="tx1"/>
                </a:solidFill>
                <a:latin typeface="Times New Roman" pitchFamily="18" charset="0"/>
                <a:cs typeface="Times New Roman" pitchFamily="18" charset="0"/>
              </a:rPr>
              <a:t>	          ‘Right now, Otto wasn’t hungry (offer him something in two hours)’ </a:t>
            </a:r>
          </a:p>
          <a:p>
            <a:r>
              <a:rPr lang="en-US" b="0" dirty="0" smtClean="0">
                <a:solidFill>
                  <a:schemeClr val="tx1"/>
                </a:solidFill>
                <a:latin typeface="Times New Roman" pitchFamily="18" charset="0"/>
                <a:cs typeface="Times New Roman" pitchFamily="18" charset="0"/>
              </a:rPr>
              <a:t>	       </a:t>
            </a:r>
            <a:r>
              <a:rPr lang="de-DE" b="0" dirty="0" smtClean="0">
                <a:solidFill>
                  <a:schemeClr val="tx1"/>
                </a:solidFill>
                <a:latin typeface="Times New Roman" pitchFamily="18" charset="0"/>
                <a:cs typeface="Times New Roman" pitchFamily="18" charset="0"/>
              </a:rPr>
              <a:t>c. *</a:t>
            </a:r>
            <a:r>
              <a:rPr lang="de-DE" b="0" i="1" dirty="0" smtClean="0">
                <a:solidFill>
                  <a:schemeClr val="tx1"/>
                </a:solidFill>
                <a:latin typeface="Times New Roman" pitchFamily="18" charset="0"/>
                <a:cs typeface="Times New Roman" pitchFamily="18" charset="0"/>
              </a:rPr>
              <a:t>Otto hatte keinen Hunger eben</a:t>
            </a:r>
            <a:r>
              <a:rPr lang="de-DE" b="0"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r>
              <a:rPr lang="de-DE" b="0" dirty="0" smtClean="0">
                <a:solidFill>
                  <a:schemeClr val="tx1"/>
                </a:solidFill>
                <a:latin typeface="Times New Roman" pitchFamily="18" charset="0"/>
                <a:cs typeface="Times New Roman" pitchFamily="18" charset="0"/>
              </a:rPr>
              <a:t> </a:t>
            </a:r>
            <a:endParaRPr lang="en-US" b="0" dirty="0" smtClean="0">
              <a:solidFill>
                <a:schemeClr val="tx1"/>
              </a:solidFill>
              <a:latin typeface="Times New Roman" pitchFamily="18" charset="0"/>
              <a:cs typeface="Times New Roman" pitchFamily="18" charset="0"/>
            </a:endParaRPr>
          </a:p>
          <a:p>
            <a:r>
              <a:rPr lang="en-US" b="0" dirty="0" smtClean="0">
                <a:solidFill>
                  <a:schemeClr val="tx1"/>
                </a:solidFill>
                <a:latin typeface="Times New Roman" pitchFamily="18" charset="0"/>
                <a:cs typeface="Times New Roman" pitchFamily="18" charset="0"/>
              </a:rPr>
              <a:t>This follows if </a:t>
            </a:r>
            <a:r>
              <a:rPr lang="en-US" b="0" dirty="0" err="1" smtClean="0">
                <a:solidFill>
                  <a:schemeClr val="tx1"/>
                </a:solidFill>
                <a:latin typeface="Times New Roman" pitchFamily="18" charset="0"/>
                <a:cs typeface="Times New Roman" pitchFamily="18" charset="0"/>
              </a:rPr>
              <a:t>DiPs</a:t>
            </a:r>
            <a:r>
              <a:rPr lang="en-US" b="0" dirty="0" smtClean="0">
                <a:solidFill>
                  <a:schemeClr val="tx1"/>
                </a:solidFill>
                <a:latin typeface="Times New Roman" pitchFamily="18" charset="0"/>
                <a:cs typeface="Times New Roman" pitchFamily="18" charset="0"/>
              </a:rPr>
              <a:t> are function heads. Functional heads, e.g. the </a:t>
            </a:r>
            <a:r>
              <a:rPr lang="en-US" b="0" dirty="0" err="1" smtClean="0">
                <a:solidFill>
                  <a:schemeClr val="tx1"/>
                </a:solidFill>
                <a:latin typeface="Times New Roman" pitchFamily="18" charset="0"/>
                <a:cs typeface="Times New Roman" pitchFamily="18" charset="0"/>
              </a:rPr>
              <a:t>Neg</a:t>
            </a:r>
            <a:r>
              <a:rPr lang="en-US" b="0" dirty="0" smtClean="0">
                <a:solidFill>
                  <a:schemeClr val="tx1"/>
                </a:solidFill>
                <a:latin typeface="Times New Roman" pitchFamily="18" charset="0"/>
                <a:cs typeface="Times New Roman" pitchFamily="18" charset="0"/>
              </a:rPr>
              <a:t>-element, cannot be displaced.</a:t>
            </a:r>
          </a:p>
          <a:p>
            <a:endParaRPr lang="en-US" b="0" dirty="0">
              <a:solidFill>
                <a:schemeClr val="tx1"/>
              </a:solidFill>
              <a:latin typeface="Times New Roman" pitchFamily="18" charset="0"/>
              <a:cs typeface="Times New Roman" pitchFamily="18" charset="0"/>
            </a:endParaRPr>
          </a:p>
        </p:txBody>
      </p:sp>
      <p:sp>
        <p:nvSpPr>
          <p:cNvPr id="4" name="Footer Placeholder 3"/>
          <p:cNvSpPr>
            <a:spLocks noGrp="1"/>
          </p:cNvSpPr>
          <p:nvPr>
            <p:ph type="ftr" sz="quarter" idx="3"/>
          </p:nvPr>
        </p:nvSpPr>
        <p:spPr/>
        <p:txBody>
          <a:bodyPr/>
          <a:lstStyle/>
          <a:p>
            <a:r>
              <a:rPr lang="en-US" smtClean="0"/>
              <a:t>Particles as functional heads</a:t>
            </a:r>
            <a:endParaRPr lang="de-DE" dirty="0"/>
          </a:p>
        </p:txBody>
      </p:sp>
      <p:sp>
        <p:nvSpPr>
          <p:cNvPr id="5" name="Slide Number Placeholder 4"/>
          <p:cNvSpPr>
            <a:spLocks noGrp="1"/>
          </p:cNvSpPr>
          <p:nvPr>
            <p:ph type="sldNum" sz="quarter" idx="4"/>
          </p:nvPr>
        </p:nvSpPr>
        <p:spPr/>
        <p:txBody>
          <a:bodyPr/>
          <a:lstStyle/>
          <a:p>
            <a:fld id="{C05EE493-AD2E-4872-B2F6-8F12A747F0A5}" type="slidenum">
              <a:rPr lang="de-DE" smtClean="0"/>
              <a:pPr/>
              <a:t>9</a:t>
            </a:fld>
            <a:endParaRPr lang="de-DE" dirty="0"/>
          </a:p>
        </p:txBody>
      </p:sp>
      <p:sp>
        <p:nvSpPr>
          <p:cNvPr id="6" name="Date Placeholder 5"/>
          <p:cNvSpPr>
            <a:spLocks noGrp="1"/>
          </p:cNvSpPr>
          <p:nvPr>
            <p:ph type="dt" sz="half" idx="2"/>
          </p:nvPr>
        </p:nvSpPr>
        <p:spPr/>
        <p:txBody>
          <a:bodyPr/>
          <a:lstStyle/>
          <a:p>
            <a:r>
              <a:rPr lang="en-US" smtClean="0"/>
              <a:t>8 May 2021</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_UniKN">
  <a:themeElements>
    <a:clrScheme name="UNIK Farben PowerPoint">
      <a:dk1>
        <a:sysClr val="windowText" lastClr="000000"/>
      </a:dk1>
      <a:lt1>
        <a:sysClr val="window" lastClr="FFFFFF"/>
      </a:lt1>
      <a:dk2>
        <a:srgbClr val="000000"/>
      </a:dk2>
      <a:lt2>
        <a:srgbClr val="F8F8F8"/>
      </a:lt2>
      <a:accent1>
        <a:srgbClr val="009AD1"/>
      </a:accent1>
      <a:accent2>
        <a:srgbClr val="59B6DC"/>
      </a:accent2>
      <a:accent3>
        <a:srgbClr val="A0D3E6"/>
      </a:accent3>
      <a:accent4>
        <a:srgbClr val="C8E5EF"/>
      </a:accent4>
      <a:accent5>
        <a:srgbClr val="B2B2B2"/>
      </a:accent5>
      <a:accent6>
        <a:srgbClr val="808080"/>
      </a:accent6>
      <a:hlink>
        <a:srgbClr val="5F5F5F"/>
      </a:hlink>
      <a:folHlink>
        <a:srgbClr val="919191"/>
      </a:folHlink>
    </a:clrScheme>
    <a:fontScheme name="UNIK Schrift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UNIK_004_141210_001.potx" id="{D5C4D1FF-0076-4A15-A409-554B8B0B2150}" vid="{2F6AA3DA-7512-4909-A2F0-00BCBEA17D62}"/>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1325</Words>
  <Application>Microsoft Office PowerPoint</Application>
  <PresentationFormat>Bildschirmpräsentation (4:3)</PresentationFormat>
  <Paragraphs>276</Paragraphs>
  <Slides>30</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30</vt:i4>
      </vt:variant>
    </vt:vector>
  </HeadingPairs>
  <TitlesOfParts>
    <vt:vector size="37" baseType="lpstr">
      <vt:lpstr>Arial</vt:lpstr>
      <vt:lpstr>Calibri</vt:lpstr>
      <vt:lpstr>Symbol</vt:lpstr>
      <vt:lpstr>Times New Roman</vt:lpstr>
      <vt:lpstr>Wingdings</vt:lpstr>
      <vt:lpstr>Wingdings 2</vt:lpstr>
      <vt:lpstr>PPT_UniKN</vt:lpstr>
      <vt:lpstr>PowerPoint-Präsentation</vt:lpstr>
      <vt:lpstr>0. Background</vt:lpstr>
      <vt:lpstr>PowerPoint-Präsentation</vt:lpstr>
      <vt:lpstr> 1. DiPs in wh-questions </vt:lpstr>
      <vt:lpstr>PowerPoint-Präsentation</vt:lpstr>
      <vt:lpstr>PowerPoint-Präsentation</vt:lpstr>
      <vt:lpstr> 2. DiPs in situ  </vt:lpstr>
      <vt:lpstr>PowerPoint-Präsentation</vt:lpstr>
      <vt:lpstr>PowerPoint-Präsentation</vt:lpstr>
      <vt:lpstr>PowerPoint-Präsentation</vt:lpstr>
      <vt:lpstr>PowerPoint-Präsentation</vt:lpstr>
      <vt:lpstr>PowerPoint-Präsentation</vt:lpstr>
      <vt:lpstr> 3. DiPs ex situ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4. Conclusions</vt:lpstr>
      <vt:lpstr>PowerPoint-Präsentation</vt:lpstr>
      <vt:lpstr>PowerPoint-Präsentation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 mit Bild, Typografie: Arial Bold, maximal  über vier Zeilen</dc:title>
  <dc:creator>Ursula Scholz</dc:creator>
  <dc:description>Vorlage Praesentation – Office 2010;_x000d_
Version 010;_x000d_
2015-03-03;</dc:description>
  <cp:lastModifiedBy>user</cp:lastModifiedBy>
  <cp:revision>384</cp:revision>
  <cp:lastPrinted>2015-06-18T10:20:47Z</cp:lastPrinted>
  <dcterms:created xsi:type="dcterms:W3CDTF">2015-06-16T09:50:00Z</dcterms:created>
  <dcterms:modified xsi:type="dcterms:W3CDTF">2021-05-06T18:42:37Z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rstellt von">
    <vt:lpwstr>STRICHPUNKT</vt:lpwstr>
  </property>
  <property fmtid="{D5CDD505-2E9C-101B-9397-08002B2CF9AE}" pid="3" name="Erstellt am">
    <vt:lpwstr>10.10.2014</vt:lpwstr>
  </property>
  <property fmtid="{D5CDD505-2E9C-101B-9397-08002B2CF9AE}" pid="4" name="Bearbeiter">
    <vt:lpwstr>gadamovich | office implementation</vt:lpwstr>
  </property>
  <property fmtid="{D5CDD505-2E9C-101B-9397-08002B2CF9AE}" pid="5" name="Version">
    <vt:lpwstr>010</vt:lpwstr>
  </property>
  <property fmtid="{D5CDD505-2E9C-101B-9397-08002B2CF9AE}" pid="6" name="Version vom">
    <vt:lpwstr>03.03.2015</vt:lpwstr>
  </property>
</Properties>
</file>