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6"/>
  </p:notesMasterIdLst>
  <p:handoutMasterIdLst>
    <p:handoutMasterId r:id="rId37"/>
  </p:handoutMasterIdLst>
  <p:sldIdLst>
    <p:sldId id="281" r:id="rId2"/>
    <p:sldId id="329" r:id="rId3"/>
    <p:sldId id="330" r:id="rId4"/>
    <p:sldId id="328" r:id="rId5"/>
    <p:sldId id="284"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59" r:id="rId25"/>
    <p:sldId id="350" r:id="rId26"/>
    <p:sldId id="361" r:id="rId27"/>
    <p:sldId id="349" r:id="rId28"/>
    <p:sldId id="351" r:id="rId29"/>
    <p:sldId id="352" r:id="rId30"/>
    <p:sldId id="353" r:id="rId31"/>
    <p:sldId id="354" r:id="rId32"/>
    <p:sldId id="362" r:id="rId33"/>
    <p:sldId id="355" r:id="rId34"/>
    <p:sldId id="356" r:id="rId35"/>
  </p:sldIdLst>
  <p:sldSz cx="9144000" cy="6858000" type="screen4x3"/>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3">
          <p15:clr>
            <a:srgbClr val="A4A3A4"/>
          </p15:clr>
        </p15:guide>
        <p15:guide id="2" orient="horz" pos="3838">
          <p15:clr>
            <a:srgbClr val="A4A3A4"/>
          </p15:clr>
        </p15:guide>
        <p15:guide id="3" orient="horz" pos="4201">
          <p15:clr>
            <a:srgbClr val="A4A3A4"/>
          </p15:clr>
        </p15:guide>
        <p15:guide id="4" orient="horz" pos="3294">
          <p15:clr>
            <a:srgbClr val="A4A3A4"/>
          </p15:clr>
        </p15:guide>
        <p15:guide id="5" orient="horz" pos="255">
          <p15:clr>
            <a:srgbClr val="A4A3A4"/>
          </p15:clr>
        </p15:guide>
        <p15:guide id="6" orient="horz" pos="1026">
          <p15:clr>
            <a:srgbClr val="A4A3A4"/>
          </p15:clr>
        </p15:guide>
        <p15:guide id="7" orient="horz" pos="3884">
          <p15:clr>
            <a:srgbClr val="A4A3A4"/>
          </p15:clr>
        </p15:guide>
        <p15:guide id="8" orient="horz" pos="3385">
          <p15:clr>
            <a:srgbClr val="A4A3A4"/>
          </p15:clr>
        </p15:guide>
        <p15:guide id="9" orient="horz" pos="2704">
          <p15:clr>
            <a:srgbClr val="A4A3A4"/>
          </p15:clr>
        </p15:guide>
        <p15:guide id="10" orient="horz" pos="1207">
          <p15:clr>
            <a:srgbClr val="A4A3A4"/>
          </p15:clr>
        </p15:guide>
        <p15:guide id="11" orient="horz" pos="1525">
          <p15:clr>
            <a:srgbClr val="A4A3A4"/>
          </p15:clr>
        </p15:guide>
        <p15:guide id="12" orient="horz" pos="1480">
          <p15:clr>
            <a:srgbClr val="A4A3A4"/>
          </p15:clr>
        </p15:guide>
        <p15:guide id="13" orient="horz" pos="3067">
          <p15:clr>
            <a:srgbClr val="A4A3A4"/>
          </p15:clr>
        </p15:guide>
        <p15:guide id="14" orient="horz" pos="1979">
          <p15:clr>
            <a:srgbClr val="A4A3A4"/>
          </p15:clr>
        </p15:guide>
        <p15:guide id="15" pos="2925">
          <p15:clr>
            <a:srgbClr val="A4A3A4"/>
          </p15:clr>
        </p15:guide>
        <p15:guide id="16" pos="2835">
          <p15:clr>
            <a:srgbClr val="A4A3A4"/>
          </p15:clr>
        </p15:guide>
        <p15:guide id="17" pos="2245">
          <p15:clr>
            <a:srgbClr val="A4A3A4"/>
          </p15:clr>
        </p15:guide>
        <p15:guide id="18" pos="2154">
          <p15:clr>
            <a:srgbClr val="A4A3A4"/>
          </p15:clr>
        </p15:guide>
        <p15:guide id="19" pos="1565">
          <p15:clr>
            <a:srgbClr val="A4A3A4"/>
          </p15:clr>
        </p15:guide>
        <p15:guide id="20" pos="1474">
          <p15:clr>
            <a:srgbClr val="A4A3A4"/>
          </p15:clr>
        </p15:guide>
        <p15:guide id="21" pos="884">
          <p15:clr>
            <a:srgbClr val="A4A3A4"/>
          </p15:clr>
        </p15:guide>
        <p15:guide id="22" pos="793">
          <p15:clr>
            <a:srgbClr val="A4A3A4"/>
          </p15:clr>
        </p15:guide>
        <p15:guide id="23" pos="204">
          <p15:clr>
            <a:srgbClr val="A4A3A4"/>
          </p15:clr>
        </p15:guide>
        <p15:guide id="24" pos="3515">
          <p15:clr>
            <a:srgbClr val="A4A3A4"/>
          </p15:clr>
        </p15:guide>
        <p15:guide id="25" pos="3606">
          <p15:clr>
            <a:srgbClr val="A4A3A4"/>
          </p15:clr>
        </p15:guide>
        <p15:guide id="26" pos="4195">
          <p15:clr>
            <a:srgbClr val="A4A3A4"/>
          </p15:clr>
        </p15:guide>
        <p15:guide id="27" pos="4286">
          <p15:clr>
            <a:srgbClr val="A4A3A4"/>
          </p15:clr>
        </p15:guide>
        <p15:guide id="28" pos="4876">
          <p15:clr>
            <a:srgbClr val="A4A3A4"/>
          </p15:clr>
        </p15:guide>
        <p15:guide id="29" pos="4967">
          <p15:clr>
            <a:srgbClr val="A4A3A4"/>
          </p15:clr>
        </p15:guide>
        <p15:guide id="30" pos="5556">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43" autoAdjust="0"/>
    <p:restoredTop sz="94556" autoAdjust="0"/>
  </p:normalViewPr>
  <p:slideViewPr>
    <p:cSldViewPr showGuides="1">
      <p:cViewPr varScale="1">
        <p:scale>
          <a:sx n="65" d="100"/>
          <a:sy n="65" d="100"/>
        </p:scale>
        <p:origin x="1456" y="60"/>
      </p:cViewPr>
      <p:guideLst>
        <p:guide orient="horz" pos="1253"/>
        <p:guide orient="horz" pos="3838"/>
        <p:guide orient="horz" pos="4201"/>
        <p:guide orient="horz" pos="3294"/>
        <p:guide orient="horz" pos="255"/>
        <p:guide orient="horz" pos="1026"/>
        <p:guide orient="horz" pos="3884"/>
        <p:guide orient="horz" pos="3385"/>
        <p:guide orient="horz" pos="2704"/>
        <p:guide orient="horz" pos="1207"/>
        <p:guide orient="horz" pos="1525"/>
        <p:guide orient="horz" pos="1480"/>
        <p:guide orient="horz" pos="3067"/>
        <p:guide orient="horz" pos="1979"/>
        <p:guide pos="2925"/>
        <p:guide pos="2835"/>
        <p:guide pos="2245"/>
        <p:guide pos="2154"/>
        <p:guide pos="1565"/>
        <p:guide pos="1474"/>
        <p:guide pos="884"/>
        <p:guide pos="793"/>
        <p:guide pos="204"/>
        <p:guide pos="3515"/>
        <p:guide pos="3606"/>
        <p:guide pos="4195"/>
        <p:guide pos="4286"/>
        <p:guide pos="4876"/>
        <p:guide pos="4967"/>
        <p:guide pos="5556"/>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82" d="100"/>
          <a:sy n="82" d="100"/>
        </p:scale>
        <p:origin x="-3132"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4C3797C4-ED8E-4EA4-959C-2AEEE7E3AD08}" type="datetimeFigureOut">
              <a:rPr lang="de-DE" smtClean="0"/>
              <a:pPr/>
              <a:t>16.11.2020</a:t>
            </a:fld>
            <a:endParaRPr lang="de-DE"/>
          </a:p>
        </p:txBody>
      </p:sp>
      <p:sp>
        <p:nvSpPr>
          <p:cNvPr id="4" name="Fußzeilenplatzhalt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FBF1F910-8AA9-49D3-9D40-DBE35BDF9359}" type="slidenum">
              <a:rPr lang="de-DE" smtClean="0"/>
              <a:pPr/>
              <a:t>‹Nr.›</a:t>
            </a:fld>
            <a:endParaRPr lang="de-DE"/>
          </a:p>
        </p:txBody>
      </p:sp>
    </p:spTree>
    <p:extLst>
      <p:ext uri="{BB962C8B-B14F-4D97-AF65-F5344CB8AC3E}">
        <p14:creationId xmlns:p14="http://schemas.microsoft.com/office/powerpoint/2010/main" val="2771589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44B5C22D-DB44-4084-9471-0EB64DB204F9}" type="datetimeFigureOut">
              <a:rPr lang="de-DE" smtClean="0"/>
              <a:pPr/>
              <a:t>16.11.2020</a:t>
            </a:fld>
            <a:endParaRPr lang="de-DE"/>
          </a:p>
        </p:txBody>
      </p:sp>
      <p:sp>
        <p:nvSpPr>
          <p:cNvPr id="4" name="Folienbildplatzhalt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8947F2EB-A273-4CA5-8E41-BC88C509E25D}" type="slidenum">
              <a:rPr lang="de-DE" smtClean="0"/>
              <a:pPr/>
              <a:t>‹Nr.›</a:t>
            </a:fld>
            <a:endParaRPr lang="de-DE"/>
          </a:p>
        </p:txBody>
      </p:sp>
    </p:spTree>
    <p:extLst>
      <p:ext uri="{BB962C8B-B14F-4D97-AF65-F5344CB8AC3E}">
        <p14:creationId xmlns:p14="http://schemas.microsoft.com/office/powerpoint/2010/main" val="93153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947F2EB-A273-4CA5-8E41-BC88C509E25D}" type="slidenum">
              <a:rPr lang="de-DE" smtClean="0"/>
              <a:pPr/>
              <a:t>1</a:t>
            </a:fld>
            <a:endParaRPr lang="de-DE"/>
          </a:p>
        </p:txBody>
      </p:sp>
    </p:spTree>
    <p:extLst>
      <p:ext uri="{BB962C8B-B14F-4D97-AF65-F5344CB8AC3E}">
        <p14:creationId xmlns:p14="http://schemas.microsoft.com/office/powerpoint/2010/main" val="3738456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947F2EB-A273-4CA5-8E41-BC88C509E25D}" type="slidenum">
              <a:rPr lang="de-DE" smtClean="0"/>
              <a:pPr/>
              <a:t>5</a:t>
            </a:fld>
            <a:endParaRPr lang="de-DE"/>
          </a:p>
        </p:txBody>
      </p:sp>
    </p:spTree>
    <p:extLst>
      <p:ext uri="{BB962C8B-B14F-4D97-AF65-F5344CB8AC3E}">
        <p14:creationId xmlns:p14="http://schemas.microsoft.com/office/powerpoint/2010/main" val="3100322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47F2EB-A273-4CA5-8E41-BC88C509E25D}" type="slidenum">
              <a:rPr lang="de-DE" smtClean="0"/>
              <a:pPr/>
              <a:t>25</a:t>
            </a:fld>
            <a:endParaRPr lang="de-DE"/>
          </a:p>
        </p:txBody>
      </p:sp>
    </p:spTree>
    <p:extLst>
      <p:ext uri="{BB962C8B-B14F-4D97-AF65-F5344CB8AC3E}">
        <p14:creationId xmlns:p14="http://schemas.microsoft.com/office/powerpoint/2010/main" val="3685928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Bildplatzhalter 4"/>
          <p:cNvSpPr>
            <a:spLocks noGrp="1"/>
          </p:cNvSpPr>
          <p:nvPr>
            <p:ph type="pic" sz="quarter" idx="10" hasCustomPrompt="1"/>
          </p:nvPr>
        </p:nvSpPr>
        <p:spPr>
          <a:xfrm>
            <a:off x="5076825" y="1989139"/>
            <a:ext cx="4066797" cy="2663824"/>
          </a:xfrm>
        </p:spPr>
        <p:txBody>
          <a:bodyPr anchor="t"/>
          <a:lstStyle>
            <a:lvl1pPr algn="ctr">
              <a:defRPr/>
            </a:lvl1pPr>
          </a:lstStyle>
          <a:p>
            <a:r>
              <a:rPr lang="de-DE" dirty="0" smtClean="0"/>
              <a:t>Zuerst Bild durch klicken auf Symbol hinzufügen und anschließend in den Hintergrund stellen!</a:t>
            </a:r>
            <a:endParaRPr lang="de-DE" dirty="0"/>
          </a:p>
        </p:txBody>
      </p:sp>
      <p:sp>
        <p:nvSpPr>
          <p:cNvPr id="3" name="Untertitel 2"/>
          <p:cNvSpPr>
            <a:spLocks noGrp="1"/>
          </p:cNvSpPr>
          <p:nvPr>
            <p:ph type="subTitle" idx="1"/>
          </p:nvPr>
        </p:nvSpPr>
        <p:spPr>
          <a:xfrm>
            <a:off x="323850" y="5373688"/>
            <a:ext cx="6335713" cy="792162"/>
          </a:xfrm>
        </p:spPr>
        <p:txBody>
          <a:bodyPr anchor="b">
            <a:noAutofit/>
          </a:bodyPr>
          <a:lstStyle>
            <a:lvl1pPr marL="0" indent="0" algn="l">
              <a:lnSpc>
                <a:spcPct val="110000"/>
              </a:lnSpc>
              <a:buNone/>
              <a:defRPr sz="2000" b="1" u="none" baseline="0">
                <a:solidFill>
                  <a:schemeClr val="accent1"/>
                </a:solidFill>
                <a:uFill>
                  <a:solidFill>
                    <a:schemeClr val="accent1"/>
                  </a:solidFill>
                </a:u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
        <p:nvSpPr>
          <p:cNvPr id="2" name="Titel 1"/>
          <p:cNvSpPr>
            <a:spLocks noGrp="1"/>
          </p:cNvSpPr>
          <p:nvPr>
            <p:ph type="ctrTitle"/>
          </p:nvPr>
        </p:nvSpPr>
        <p:spPr>
          <a:xfrm>
            <a:off x="323850" y="2492896"/>
            <a:ext cx="4608189" cy="2376487"/>
          </a:xfrm>
        </p:spPr>
        <p:txBody>
          <a:bodyPr bIns="82800" anchor="b">
            <a:noAutofit/>
          </a:bodyPr>
          <a:lstStyle>
            <a:lvl1pPr>
              <a:lnSpc>
                <a:spcPct val="105000"/>
              </a:lnSpc>
              <a:defRPr sz="3500" b="1" u="none" baseline="0"/>
            </a:lvl1pPr>
          </a:lstStyle>
          <a:p>
            <a:r>
              <a:rPr lang="de-DE" smtClean="0"/>
              <a:t>Titelmasterformat durch Klicken bearbeiten</a:t>
            </a:r>
            <a:endParaRPr lang="de-DE" dirty="0"/>
          </a:p>
        </p:txBody>
      </p:sp>
    </p:spTree>
    <p:extLst>
      <p:ext uri="{BB962C8B-B14F-4D97-AF65-F5344CB8AC3E}">
        <p14:creationId xmlns:p14="http://schemas.microsoft.com/office/powerpoint/2010/main" val="74184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itat Gross">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dirty="0" smtClean="0"/>
              <a:t>21 November 2020</a:t>
            </a:r>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5200" u="none" baseline="0">
                <a:solidFill>
                  <a:schemeClr val="accent1"/>
                </a:solidFill>
                <a:uFill>
                  <a:solidFill>
                    <a:schemeClr val="accent1"/>
                  </a:solidFill>
                </a:uFill>
              </a:defRPr>
            </a:lvl1pPr>
            <a:lvl2pPr marL="0" indent="0">
              <a:lnSpc>
                <a:spcPct val="100000"/>
              </a:lnSpc>
              <a:spcBef>
                <a:spcPts val="5200"/>
              </a:spcBef>
              <a:buFont typeface="Arial" panose="020B0604020202020204" pitchFamily="34" charset="0"/>
              <a:buNone/>
              <a:defRPr sz="26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smtClean="0"/>
              <a:t>Textmasterformat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339509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dirty="0" smtClean="0"/>
              <a:t>21 November 2020</a:t>
            </a:r>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3500" u="sng" baseline="0">
                <a:solidFill>
                  <a:schemeClr val="tx1"/>
                </a:solidFill>
                <a:uFill>
                  <a:solidFill>
                    <a:schemeClr val="accent1"/>
                  </a:solidFill>
                </a:uFill>
              </a:defRPr>
            </a:lvl1pPr>
            <a:lvl2pPr marL="0" indent="0">
              <a:lnSpc>
                <a:spcPct val="100000"/>
              </a:lnSpc>
              <a:spcBef>
                <a:spcPts val="3500"/>
              </a:spcBef>
              <a:buFont typeface="Arial" panose="020B0604020202020204" pitchFamily="34" charset="0"/>
              <a:buNone/>
              <a:defRPr sz="20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smtClean="0"/>
              <a:t>Textmasterformat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1487186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dirty="0" smtClean="0"/>
              <a:t>21 November 2020</a:t>
            </a:r>
            <a:endParaRPr lang="de-DE" dirty="0"/>
          </a:p>
        </p:txBody>
      </p:sp>
    </p:spTree>
    <p:extLst>
      <p:ext uri="{BB962C8B-B14F-4D97-AF65-F5344CB8AC3E}">
        <p14:creationId xmlns:p14="http://schemas.microsoft.com/office/powerpoint/2010/main" val="2721132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Tree>
    <p:extLst>
      <p:ext uri="{BB962C8B-B14F-4D97-AF65-F5344CB8AC3E}">
        <p14:creationId xmlns:p14="http://schemas.microsoft.com/office/powerpoint/2010/main" val="2713781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dirty="0" smtClean="0"/>
              <a:t>21 November 2020</a:t>
            </a:r>
            <a:endParaRPr lang="de-DE" dirty="0"/>
          </a:p>
        </p:txBody>
      </p:sp>
    </p:spTree>
    <p:extLst>
      <p:ext uri="{BB962C8B-B14F-4D97-AF65-F5344CB8AC3E}">
        <p14:creationId xmlns:p14="http://schemas.microsoft.com/office/powerpoint/2010/main" val="1852747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formatierungen Listeneben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dirty="0" smtClean="0"/>
              <a:t>The reduction of </a:t>
            </a:r>
            <a:r>
              <a:rPr lang="en-US" dirty="0" err="1" smtClean="0"/>
              <a:t>denn</a:t>
            </a:r>
            <a:r>
              <a:rPr lang="en-US" dirty="0" smtClean="0"/>
              <a:t> to -n and some of its consequences</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dirty="0" smtClean="0"/>
              <a:t>21 November 2020</a:t>
            </a:r>
            <a:endParaRPr lang="de-DE"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folie ein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dirty="0" smtClean="0"/>
              <a:t>The reduction of </a:t>
            </a:r>
            <a:r>
              <a:rPr lang="en-US" dirty="0" err="1" smtClean="0"/>
              <a:t>denn</a:t>
            </a:r>
            <a:r>
              <a:rPr lang="en-US" dirty="0" smtClean="0"/>
              <a:t> to -n and some of its consequences</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dirty="0" smtClean="0"/>
              <a:t>21 November 2020</a:t>
            </a:r>
            <a:endParaRPr lang="de-DE" dirty="0"/>
          </a:p>
        </p:txBody>
      </p:sp>
    </p:spTree>
    <p:extLst>
      <p:ext uri="{BB962C8B-B14F-4D97-AF65-F5344CB8AC3E}">
        <p14:creationId xmlns:p14="http://schemas.microsoft.com/office/powerpoint/2010/main" val="426115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xt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buAutoNum type="arabicPeriod"/>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dirty="0" smtClean="0"/>
              <a:t>The reduction of </a:t>
            </a:r>
            <a:r>
              <a:rPr lang="en-US" dirty="0" err="1" smtClean="0"/>
              <a:t>denn</a:t>
            </a:r>
            <a:r>
              <a:rPr lang="en-US" dirty="0" smtClean="0"/>
              <a:t> to -n and some of its consequences</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dirty="0" smtClean="0"/>
              <a:t>21 November 2020</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osse Headline – Textfolie ein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335713" cy="1224136"/>
          </a:xfrm>
        </p:spPr>
        <p:txBody>
          <a:bodyPr>
            <a:normAutofit/>
          </a:bodyPr>
          <a:lstStyle>
            <a:lvl1pPr>
              <a:defRPr sz="3500"/>
            </a:lvl1p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dirty="0" smtClean="0"/>
              <a:t>The reduction of </a:t>
            </a:r>
            <a:r>
              <a:rPr lang="en-US" dirty="0" err="1" smtClean="0"/>
              <a:t>denn</a:t>
            </a:r>
            <a:r>
              <a:rPr lang="en-US" dirty="0" smtClean="0"/>
              <a:t> to -n and some of its consequences</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dirty="0" smtClean="0"/>
              <a:t>21 November 2020</a:t>
            </a:r>
            <a:endParaRPr lang="de-DE" dirty="0"/>
          </a:p>
        </p:txBody>
      </p:sp>
    </p:spTree>
    <p:extLst>
      <p:ext uri="{BB962C8B-B14F-4D97-AF65-F5344CB8AC3E}">
        <p14:creationId xmlns:p14="http://schemas.microsoft.com/office/powerpoint/2010/main" val="85653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Grosse Headline – Text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500" b="1" u="sng" kern="1200" baseline="0" dirty="0" smtClean="0">
                <a:solidFill>
                  <a:schemeClr val="tx1"/>
                </a:solidFill>
                <a:uFill>
                  <a:solidFill>
                    <a:schemeClr val="accent1"/>
                  </a:solidFill>
                </a:uFill>
                <a:latin typeface="+mj-lt"/>
                <a:ea typeface="+mj-ea"/>
                <a:cs typeface="+mj-cs"/>
              </a:defRPr>
            </a:lvl1pPr>
          </a:lstStyle>
          <a:p>
            <a:r>
              <a:rPr lang="de-DE" smtClean="0"/>
              <a:t>Titelmasterformat durch Klicken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4319810" cy="216024"/>
          </a:xfrm>
          <a:prstGeom prst="rect">
            <a:avLst/>
          </a:prstGeom>
        </p:spPr>
        <p:txBody>
          <a:bodyPr vert="horz" lIns="0" tIns="0" rIns="0" bIns="54000" rtlCol="0" anchor="b" anchorCtr="0"/>
          <a:lstStyle>
            <a:lvl1pPr algn="l">
              <a:defRPr sz="900" b="1">
                <a:solidFill>
                  <a:schemeClr val="tx1"/>
                </a:solidFill>
              </a:defRPr>
            </a:lvl1pPr>
          </a:lstStyle>
          <a:p>
            <a:r>
              <a:rPr lang="en-US" dirty="0" smtClean="0"/>
              <a:t>The reduction of </a:t>
            </a:r>
            <a:r>
              <a:rPr lang="en-US" dirty="0" err="1" smtClean="0"/>
              <a:t>denn</a:t>
            </a:r>
            <a:r>
              <a:rPr lang="en-US" dirty="0" smtClean="0"/>
              <a:t> to -n and some of its consequences</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r>
              <a:rPr lang="en-US" dirty="0" smtClean="0"/>
              <a:t>21 November 2020</a:t>
            </a:r>
            <a:endParaRPr lang="de-DE" dirty="0"/>
          </a:p>
        </p:txBody>
      </p:sp>
    </p:spTree>
    <p:extLst>
      <p:ext uri="{BB962C8B-B14F-4D97-AF65-F5344CB8AC3E}">
        <p14:creationId xmlns:p14="http://schemas.microsoft.com/office/powerpoint/2010/main" val="400131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dirty="0" smtClean="0"/>
              <a:t>21 November 2020</a:t>
            </a:r>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495184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osse Headline – Bild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500" b="1" u="sng" kern="1200" baseline="0" dirty="0" smtClean="0">
                <a:solidFill>
                  <a:schemeClr val="tx1"/>
                </a:solidFill>
                <a:uFill>
                  <a:solidFill>
                    <a:schemeClr val="accent1"/>
                  </a:solidFill>
                </a:uFill>
                <a:latin typeface="+mj-lt"/>
                <a:ea typeface="+mj-ea"/>
                <a:cs typeface="+mj-cs"/>
              </a:defRPr>
            </a:lvl1pPr>
          </a:lstStyle>
          <a:p>
            <a:r>
              <a:rPr lang="de-DE" smtClean="0"/>
              <a:t>Titelmasterformat durch Klicken bearbeiten</a:t>
            </a:r>
            <a:endParaRPr lang="de-DE" dirty="0"/>
          </a:p>
        </p:txBody>
      </p:sp>
      <p:sp>
        <p:nvSpPr>
          <p:cNvPr id="3" name="Fußzeilenplatzhalter 2"/>
          <p:cNvSpPr>
            <a:spLocks noGrp="1"/>
          </p:cNvSpPr>
          <p:nvPr>
            <p:ph type="ftr" sz="quarter" idx="10"/>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dirty="0" smtClean="0"/>
              <a:t>21 November 2020</a:t>
            </a:r>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60267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folie">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dirty="0" smtClean="0"/>
              <a:t>21 November 2020</a:t>
            </a:r>
            <a:endParaRPr lang="de-DE" dirty="0"/>
          </a:p>
        </p:txBody>
      </p:sp>
      <p:sp>
        <p:nvSpPr>
          <p:cNvPr id="7" name="Bildplatzhalter 6"/>
          <p:cNvSpPr>
            <a:spLocks noGrp="1"/>
          </p:cNvSpPr>
          <p:nvPr>
            <p:ph type="pic" sz="quarter" idx="13"/>
          </p:nvPr>
        </p:nvSpPr>
        <p:spPr>
          <a:xfrm>
            <a:off x="323528" y="1"/>
            <a:ext cx="8496622" cy="5084762"/>
          </a:xfrm>
        </p:spPr>
        <p:txBody>
          <a:bodyPr/>
          <a:lstStyle>
            <a:lvl1pPr algn="ctr">
              <a:defRPr/>
            </a:lvl1pPr>
          </a:lstStyle>
          <a:p>
            <a:r>
              <a:rPr lang="de-DE" smtClean="0"/>
              <a:t>Bild durch Klicken auf Symbol hinzufügen</a:t>
            </a:r>
            <a:endParaRPr lang="de-DE" dirty="0"/>
          </a:p>
        </p:txBody>
      </p:sp>
      <p:sp>
        <p:nvSpPr>
          <p:cNvPr id="11" name="Textplatzhalter 10"/>
          <p:cNvSpPr>
            <a:spLocks noGrp="1"/>
          </p:cNvSpPr>
          <p:nvPr>
            <p:ph type="body" sz="quarter" idx="15"/>
          </p:nvPr>
        </p:nvSpPr>
        <p:spPr>
          <a:xfrm>
            <a:off x="323850" y="5229225"/>
            <a:ext cx="6335713" cy="863601"/>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61429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23850" y="404664"/>
            <a:ext cx="6335713" cy="792088"/>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23850" y="1988840"/>
            <a:ext cx="8496300" cy="4103985"/>
          </a:xfrm>
          <a:prstGeom prst="rect">
            <a:avLst/>
          </a:prstGeom>
        </p:spPr>
        <p:txBody>
          <a:bodyPr vert="horz" lIns="0" tIns="0" rIns="0" bIns="0" rtlCol="0">
            <a:no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cxnSp>
        <p:nvCxnSpPr>
          <p:cNvPr id="11" name="Gerade Verbindung 10"/>
          <p:cNvCxnSpPr/>
          <p:nvPr/>
        </p:nvCxnSpPr>
        <p:spPr>
          <a:xfrm>
            <a:off x="323850" y="6408378"/>
            <a:ext cx="8496622"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 name="Fußzeilenplatzhalter 4"/>
          <p:cNvSpPr>
            <a:spLocks noGrp="1"/>
          </p:cNvSpPr>
          <p:nvPr>
            <p:ph type="ftr" sz="quarter" idx="3"/>
          </p:nvPr>
        </p:nvSpPr>
        <p:spPr>
          <a:xfrm>
            <a:off x="2484438" y="6453336"/>
            <a:ext cx="3959770" cy="216024"/>
          </a:xfrm>
          <a:prstGeom prst="rect">
            <a:avLst/>
          </a:prstGeom>
        </p:spPr>
        <p:txBody>
          <a:bodyPr vert="horz" lIns="0" tIns="0" rIns="0" bIns="54000" rtlCol="0" anchor="b" anchorCtr="0"/>
          <a:lstStyle>
            <a:lvl1pPr algn="l">
              <a:defRPr sz="900" b="1">
                <a:solidFill>
                  <a:schemeClr val="tx1"/>
                </a:solidFill>
              </a:defRPr>
            </a:lvl1pPr>
          </a:lstStyle>
          <a:p>
            <a:r>
              <a:rPr lang="en-US" dirty="0" smtClean="0"/>
              <a:t>The reduction of </a:t>
            </a:r>
            <a:r>
              <a:rPr lang="en-US" dirty="0" err="1" smtClean="0"/>
              <a:t>denn</a:t>
            </a:r>
            <a:r>
              <a:rPr lang="en-US" dirty="0" smtClean="0"/>
              <a:t> to -n and some of its consequences</a:t>
            </a:r>
            <a:endParaRPr lang="de-DE" dirty="0"/>
          </a:p>
        </p:txBody>
      </p:sp>
      <p:sp>
        <p:nvSpPr>
          <p:cNvPr id="15"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7"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r>
              <a:rPr lang="en-US" dirty="0" smtClean="0"/>
              <a:t>21 November 2020</a:t>
            </a:r>
            <a:endParaRPr lang="de-DE" dirty="0"/>
          </a:p>
        </p:txBody>
      </p:sp>
      <p:sp>
        <p:nvSpPr>
          <p:cNvPr id="18" name="Fußzeilenplatzhalter 4"/>
          <p:cNvSpPr txBox="1">
            <a:spLocks/>
          </p:cNvSpPr>
          <p:nvPr/>
        </p:nvSpPr>
        <p:spPr>
          <a:xfrm>
            <a:off x="5724525" y="6453336"/>
            <a:ext cx="3095947" cy="216024"/>
          </a:xfrm>
          <a:prstGeom prst="rect">
            <a:avLst/>
          </a:prstGeom>
        </p:spPr>
        <p:txBody>
          <a:bodyPr vert="horz" lIns="0" tIns="0" rIns="0" bIns="54000" rtlCol="0" anchor="b" anchorCtr="0"/>
          <a:lstStyle>
            <a:defPPr>
              <a:defRPr lang="de-DE"/>
            </a:defPPr>
            <a:lvl1pPr marL="0" algn="l" defTabSz="914400" rtl="0" eaLnBrk="1" latinLnBrk="0" hangingPunct="1">
              <a:defRPr sz="7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sz="900" dirty="0" smtClean="0"/>
              <a:t>Universität Konstanz</a:t>
            </a:r>
            <a:endParaRPr lang="de-DE" sz="900" dirty="0"/>
          </a:p>
        </p:txBody>
      </p:sp>
    </p:spTree>
  </p:cSld>
  <p:clrMap bg1="lt1" tx1="dk1" bg2="lt2" tx2="dk2" accent1="accent1" accent2="accent2" accent3="accent3" accent4="accent4" accent5="accent5" accent6="accent6" hlink="hlink" folHlink="folHlink"/>
  <p:sldLayoutIdLst>
    <p:sldLayoutId id="2147483668" r:id="rId1"/>
    <p:sldLayoutId id="2147483655" r:id="rId2"/>
    <p:sldLayoutId id="2147483671" r:id="rId3"/>
    <p:sldLayoutId id="2147483656" r:id="rId4"/>
    <p:sldLayoutId id="2147483657" r:id="rId5"/>
    <p:sldLayoutId id="2147483659" r:id="rId6"/>
    <p:sldLayoutId id="2147483665" r:id="rId7"/>
    <p:sldLayoutId id="2147483666" r:id="rId8"/>
    <p:sldLayoutId id="2147483667" r:id="rId9"/>
    <p:sldLayoutId id="2147483663" r:id="rId10"/>
    <p:sldLayoutId id="2147483662" r:id="rId11"/>
    <p:sldLayoutId id="2147483674" r:id="rId12"/>
    <p:sldLayoutId id="2147483673" r:id="rId13"/>
    <p:sldLayoutId id="2147483675" r:id="rId14"/>
  </p:sldLayoutIdLst>
  <p:timing>
    <p:tnLst>
      <p:par>
        <p:cTn id="1" dur="indefinite" restart="never" nodeType="tmRoot"/>
      </p:par>
    </p:tnLst>
  </p:timing>
  <p:hf hdr="0"/>
  <p:txStyles>
    <p:titleStyle>
      <a:lvl1pPr algn="l" defTabSz="914400" rtl="0" eaLnBrk="1" latinLnBrk="0" hangingPunct="1">
        <a:lnSpc>
          <a:spcPct val="95000"/>
        </a:lnSpc>
        <a:spcBef>
          <a:spcPct val="0"/>
        </a:spcBef>
        <a:buNone/>
        <a:defRPr sz="2000" b="1" u="sng" kern="1200" baseline="0">
          <a:solidFill>
            <a:schemeClr val="tx1"/>
          </a:solidFill>
          <a:uFill>
            <a:solidFill>
              <a:schemeClr val="accent1"/>
            </a:solidFill>
          </a:uFill>
          <a:latin typeface="+mj-lt"/>
          <a:ea typeface="+mj-ea"/>
          <a:cs typeface="+mj-cs"/>
        </a:defRPr>
      </a:lvl1pPr>
    </p:titleStyle>
    <p:bodyStyle>
      <a:lvl1pPr marL="0" indent="0" algn="l" defTabSz="914400" rtl="0" eaLnBrk="1" latinLnBrk="0" hangingPunct="1">
        <a:lnSpc>
          <a:spcPct val="110000"/>
        </a:lnSpc>
        <a:spcBef>
          <a:spcPts val="0"/>
        </a:spcBef>
        <a:buFont typeface="Arial" pitchFamily="34" charset="0"/>
        <a:buNone/>
        <a:defRPr sz="1600" b="1" kern="1200">
          <a:solidFill>
            <a:schemeClr val="accent1"/>
          </a:solidFill>
          <a:latin typeface="+mn-lt"/>
          <a:ea typeface="+mn-ea"/>
          <a:cs typeface="+mn-cs"/>
        </a:defRPr>
      </a:lvl1pPr>
      <a:lvl2pPr marL="0" indent="0" algn="l" defTabSz="914400" rtl="0" eaLnBrk="1" latinLnBrk="0" hangingPunct="1">
        <a:lnSpc>
          <a:spcPct val="110000"/>
        </a:lnSpc>
        <a:spcBef>
          <a:spcPts val="0"/>
        </a:spcBef>
        <a:buFont typeface="Arial" pitchFamily="34" charset="0"/>
        <a:buNone/>
        <a:defRPr sz="1600" kern="1200">
          <a:solidFill>
            <a:schemeClr val="tx1"/>
          </a:solidFill>
          <a:latin typeface="+mn-lt"/>
          <a:ea typeface="+mn-ea"/>
          <a:cs typeface="+mn-cs"/>
        </a:defRPr>
      </a:lvl2pPr>
      <a:lvl3pPr marL="32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3pPr>
      <a:lvl4pPr marL="77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mj-lt"/>
        <a:buNone/>
        <a:defRPr sz="1600" u="sng" kern="1200" baseline="0">
          <a:solidFill>
            <a:schemeClr val="tx1"/>
          </a:solidFill>
          <a:uFill>
            <a:solidFill>
              <a:schemeClr val="accent1"/>
            </a:solidFill>
          </a:uFill>
          <a:latin typeface="+mn-lt"/>
          <a:ea typeface="+mn-ea"/>
          <a:cs typeface="+mn-cs"/>
        </a:defRPr>
      </a:lvl5pPr>
      <a:lvl6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6pPr>
      <a:lvl7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7pPr>
      <a:lvl8pPr marL="0" indent="0" algn="l" defTabSz="914400" rtl="0" eaLnBrk="1" latinLnBrk="0" hangingPunct="1">
        <a:lnSpc>
          <a:spcPct val="110000"/>
        </a:lnSpc>
        <a:spcBef>
          <a:spcPts val="0"/>
        </a:spcBef>
        <a:buClr>
          <a:schemeClr val="accent1"/>
        </a:buClr>
        <a:buFont typeface="Arial" panose="020B0604020202020204" pitchFamily="34" charset="0"/>
        <a:buNone/>
        <a:tabLst/>
        <a:defRPr sz="1600" kern="1200" baseline="0">
          <a:solidFill>
            <a:schemeClr val="tx1"/>
          </a:solidFill>
          <a:latin typeface="+mn-lt"/>
          <a:ea typeface="+mn-ea"/>
          <a:cs typeface="+mn-cs"/>
        </a:defRPr>
      </a:lvl8pPr>
      <a:lvl9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p:cNvSpPr txBox="1">
            <a:spLocks/>
          </p:cNvSpPr>
          <p:nvPr/>
        </p:nvSpPr>
        <p:spPr>
          <a:xfrm>
            <a:off x="323528" y="1844824"/>
            <a:ext cx="7848550" cy="2232968"/>
          </a:xfrm>
          <a:prstGeom prst="rect">
            <a:avLst/>
          </a:prstGeom>
        </p:spPr>
        <p:txBody>
          <a:bodyPr vert="horz" lIns="0" tIns="0" rIns="0" bIns="82800" rtlCol="0" anchor="b" anchorCtr="0">
            <a:noAutofit/>
          </a:bodyPr>
          <a:lstStyle>
            <a:lvl1pPr>
              <a:lnSpc>
                <a:spcPct val="105000"/>
              </a:lnSpc>
              <a:spcBef>
                <a:spcPct val="0"/>
              </a:spcBef>
              <a:buNone/>
              <a:defRPr sz="5200" b="1" u="none" baseline="0">
                <a:uFill>
                  <a:solidFill>
                    <a:schemeClr val="accent1"/>
                  </a:solidFill>
                </a:uFill>
                <a:latin typeface="+mj-lt"/>
                <a:ea typeface="+mj-ea"/>
                <a:cs typeface="+mj-cs"/>
              </a:defRPr>
            </a:lvl1pPr>
          </a:lstStyle>
          <a:p>
            <a:endParaRPr lang="en-US" sz="3600" dirty="0" smtClean="0"/>
          </a:p>
          <a:p>
            <a:r>
              <a:rPr lang="en-US" sz="2000" b="0" dirty="0" err="1" smtClean="0"/>
              <a:t>SaRDiS</a:t>
            </a:r>
            <a:r>
              <a:rPr lang="en-US" sz="2000" b="0" dirty="0" smtClean="0"/>
              <a:t> 2020, 20-21.11.2020</a:t>
            </a:r>
            <a:endParaRPr lang="en-US" sz="2000" b="0" dirty="0"/>
          </a:p>
          <a:p>
            <a:endParaRPr lang="en-US" sz="3600" dirty="0" smtClean="0"/>
          </a:p>
          <a:p>
            <a:r>
              <a:rPr lang="en-US" sz="3600" dirty="0" smtClean="0"/>
              <a:t>The </a:t>
            </a:r>
            <a:r>
              <a:rPr lang="en-US" sz="3600" dirty="0" smtClean="0"/>
              <a:t>reduction of </a:t>
            </a:r>
            <a:r>
              <a:rPr lang="en-US" sz="3600" i="1" dirty="0" err="1" smtClean="0"/>
              <a:t>denn</a:t>
            </a:r>
            <a:r>
              <a:rPr lang="en-US" sz="3600" dirty="0" smtClean="0"/>
              <a:t> to -</a:t>
            </a:r>
            <a:r>
              <a:rPr lang="en-US" sz="3600" i="1" dirty="0" smtClean="0"/>
              <a:t>n</a:t>
            </a:r>
            <a:r>
              <a:rPr lang="en-US" sz="3600" dirty="0" smtClean="0"/>
              <a:t> and some of its consequences</a:t>
            </a:r>
            <a:endParaRPr lang="en-US" sz="3600" dirty="0"/>
          </a:p>
        </p:txBody>
      </p:sp>
      <p:sp>
        <p:nvSpPr>
          <p:cNvPr id="5" name="Untertitel 1"/>
          <p:cNvSpPr txBox="1">
            <a:spLocks/>
          </p:cNvSpPr>
          <p:nvPr/>
        </p:nvSpPr>
        <p:spPr>
          <a:xfrm>
            <a:off x="323528" y="5157192"/>
            <a:ext cx="6335713" cy="792162"/>
          </a:xfrm>
          <a:prstGeom prst="rect">
            <a:avLst/>
          </a:prstGeom>
        </p:spPr>
        <p:txBody>
          <a:bodyPr vert="horz" lIns="0" tIns="0" rIns="0" bIns="0" rtlCol="0" anchor="b">
            <a:noAutofit/>
          </a:bodyPr>
          <a:lstStyle>
            <a:lvl1pPr indent="0">
              <a:lnSpc>
                <a:spcPct val="110000"/>
              </a:lnSpc>
              <a:spcBef>
                <a:spcPts val="0"/>
              </a:spcBef>
              <a:buFont typeface="Arial" pitchFamily="34" charset="0"/>
              <a:buNone/>
              <a:defRPr sz="2000" b="1" u="none" baseline="0">
                <a:solidFill>
                  <a:schemeClr val="accent1"/>
                </a:solidFill>
                <a:uFill>
                  <a:solidFill>
                    <a:schemeClr val="accent1"/>
                  </a:solidFill>
                </a:uFill>
              </a:defRPr>
            </a:lvl1pPr>
            <a:lvl2pPr indent="0" algn="ctr">
              <a:lnSpc>
                <a:spcPct val="110000"/>
              </a:lnSpc>
              <a:spcBef>
                <a:spcPts val="0"/>
              </a:spcBef>
              <a:buFont typeface="Arial" pitchFamily="34" charset="0"/>
              <a:buNone/>
              <a:defRPr sz="1600">
                <a:solidFill>
                  <a:schemeClr val="tx1">
                    <a:tint val="75000"/>
                  </a:schemeClr>
                </a:solidFill>
              </a:defRPr>
            </a:lvl2pPr>
            <a:lvl3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3pPr>
            <a:lvl4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4pPr>
            <a:lvl5pPr indent="0" algn="ctr">
              <a:lnSpc>
                <a:spcPct val="110000"/>
              </a:lnSpc>
              <a:spcBef>
                <a:spcPts val="0"/>
              </a:spcBef>
              <a:buFont typeface="+mj-lt"/>
              <a:buNone/>
              <a:defRPr sz="1600" u="sng" baseline="0">
                <a:solidFill>
                  <a:schemeClr val="tx1">
                    <a:tint val="75000"/>
                  </a:schemeClr>
                </a:solidFill>
                <a:uFill>
                  <a:solidFill>
                    <a:schemeClr val="accent1"/>
                  </a:solidFill>
                </a:uFill>
              </a:defRPr>
            </a:lvl5pPr>
            <a:lvl6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6pPr>
            <a:lvl7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7pPr>
            <a:lvl8pPr indent="0" algn="ctr">
              <a:lnSpc>
                <a:spcPct val="110000"/>
              </a:lnSpc>
              <a:spcBef>
                <a:spcPts val="0"/>
              </a:spcBef>
              <a:buClr>
                <a:schemeClr val="accent1"/>
              </a:buClr>
              <a:buFont typeface="Arial" panose="020B0604020202020204" pitchFamily="34" charset="0"/>
              <a:buNone/>
              <a:tabLst/>
              <a:defRPr sz="1600" baseline="0">
                <a:solidFill>
                  <a:schemeClr val="tx1">
                    <a:tint val="75000"/>
                  </a:schemeClr>
                </a:solidFill>
              </a:defRPr>
            </a:lvl8pPr>
            <a:lvl9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9pPr>
          </a:lstStyle>
          <a:p>
            <a:r>
              <a:rPr lang="de-DE" i="1" dirty="0" smtClean="0">
                <a:solidFill>
                  <a:schemeClr val="tx1"/>
                </a:solidFill>
              </a:rPr>
              <a:t>Josef </a:t>
            </a:r>
            <a:r>
              <a:rPr lang="de-DE" i="1" dirty="0" smtClean="0">
                <a:solidFill>
                  <a:schemeClr val="tx1"/>
                </a:solidFill>
              </a:rPr>
              <a:t>Bayer</a:t>
            </a:r>
          </a:p>
          <a:p>
            <a:r>
              <a:rPr lang="de-DE" b="0" i="1" dirty="0" smtClean="0">
                <a:solidFill>
                  <a:schemeClr val="tx1"/>
                </a:solidFill>
              </a:rPr>
              <a:t>Universität Konstanz</a:t>
            </a:r>
            <a:r>
              <a:rPr lang="de-DE" b="0" dirty="0" smtClean="0">
                <a:solidFill>
                  <a:schemeClr val="tx1"/>
                </a:solidFill>
              </a:rPr>
              <a:t> </a:t>
            </a:r>
            <a:endParaRPr lang="de-DE" b="0" dirty="0">
              <a:solidFill>
                <a:schemeClr val="tx1"/>
              </a:solidFill>
            </a:endParaRPr>
          </a:p>
        </p:txBody>
      </p:sp>
    </p:spTree>
    <p:extLst>
      <p:ext uri="{BB962C8B-B14F-4D97-AF65-F5344CB8AC3E}">
        <p14:creationId xmlns:p14="http://schemas.microsoft.com/office/powerpoint/2010/main" val="92787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a:r>
            <a:br>
              <a:rPr lang="en-US" dirty="0" smtClean="0"/>
            </a:br>
            <a:r>
              <a:rPr lang="en-US" dirty="0" smtClean="0"/>
              <a:t>IV. Origin and development</a:t>
            </a:r>
            <a:br>
              <a:rPr lang="en-US" dirty="0" smtClean="0"/>
            </a:br>
            <a:endParaRPr lang="en-US" dirty="0"/>
          </a:p>
        </p:txBody>
      </p:sp>
      <p:sp>
        <p:nvSpPr>
          <p:cNvPr id="3" name="Content Placeholder 2"/>
          <p:cNvSpPr>
            <a:spLocks noGrp="1"/>
          </p:cNvSpPr>
          <p:nvPr>
            <p:ph idx="1"/>
          </p:nvPr>
        </p:nvSpPr>
        <p:spPr>
          <a:xfrm>
            <a:off x="323850" y="1340768"/>
            <a:ext cx="8496300" cy="4752057"/>
          </a:xfrm>
        </p:spPr>
        <p:txBody>
          <a:bodyPr/>
          <a:lstStyle/>
          <a:p>
            <a:r>
              <a:rPr lang="en-US" b="0" u="sng" dirty="0" smtClean="0">
                <a:solidFill>
                  <a:schemeClr val="tx1"/>
                </a:solidFill>
              </a:rPr>
              <a:t>Origin</a:t>
            </a:r>
            <a:r>
              <a:rPr lang="en-US" b="0" dirty="0" smtClean="0">
                <a:solidFill>
                  <a:schemeClr val="tx1"/>
                </a:solidFill>
              </a:rPr>
              <a:t>: from </a:t>
            </a:r>
            <a:r>
              <a:rPr lang="en-US" b="0" dirty="0" err="1" smtClean="0">
                <a:solidFill>
                  <a:schemeClr val="tx1"/>
                </a:solidFill>
              </a:rPr>
              <a:t>Idg</a:t>
            </a:r>
            <a:r>
              <a:rPr lang="en-US" b="0" dirty="0" smtClean="0">
                <a:solidFill>
                  <a:schemeClr val="tx1"/>
                </a:solidFill>
              </a:rPr>
              <a:t>. root *</a:t>
            </a:r>
            <a:r>
              <a:rPr lang="en-US" b="0" i="1" dirty="0" smtClean="0">
                <a:solidFill>
                  <a:schemeClr val="tx1"/>
                </a:solidFill>
              </a:rPr>
              <a:t>to</a:t>
            </a:r>
            <a:r>
              <a:rPr lang="en-US" b="0" dirty="0" smtClean="0">
                <a:solidFill>
                  <a:schemeClr val="tx1"/>
                </a:solidFill>
              </a:rPr>
              <a:t> which had a deictic meaning. First locative then also temporal adverb </a:t>
            </a:r>
            <a:r>
              <a:rPr lang="en-US" b="0" i="1" dirty="0" err="1" smtClean="0">
                <a:solidFill>
                  <a:schemeClr val="tx1"/>
                </a:solidFill>
              </a:rPr>
              <a:t>danne</a:t>
            </a:r>
            <a:r>
              <a:rPr lang="en-US" b="0" i="1" dirty="0" smtClean="0">
                <a:solidFill>
                  <a:schemeClr val="tx1"/>
                </a:solidFill>
              </a:rPr>
              <a:t>/</a:t>
            </a:r>
            <a:r>
              <a:rPr lang="en-US" b="0" i="1" dirty="0" err="1" smtClean="0">
                <a:solidFill>
                  <a:schemeClr val="tx1"/>
                </a:solidFill>
              </a:rPr>
              <a:t>thanne</a:t>
            </a:r>
            <a:r>
              <a:rPr lang="en-US" b="0" dirty="0" smtClean="0">
                <a:solidFill>
                  <a:schemeClr val="tx1"/>
                </a:solidFill>
              </a:rPr>
              <a:t> ("from then", "from there"). (cf. the relation to English </a:t>
            </a:r>
            <a:r>
              <a:rPr lang="en-US" b="0" i="1" dirty="0" smtClean="0">
                <a:solidFill>
                  <a:schemeClr val="tx1"/>
                </a:solidFill>
              </a:rPr>
              <a:t>then</a:t>
            </a:r>
            <a:r>
              <a:rPr lang="en-US" b="0" dirty="0" smtClean="0">
                <a:solidFill>
                  <a:schemeClr val="tx1"/>
                </a:solidFill>
              </a:rPr>
              <a:t>). Then also causal </a:t>
            </a:r>
            <a:r>
              <a:rPr lang="en-US" b="0" i="1" dirty="0" err="1" smtClean="0">
                <a:solidFill>
                  <a:schemeClr val="tx1"/>
                </a:solidFill>
              </a:rPr>
              <a:t>denn</a:t>
            </a:r>
            <a:r>
              <a:rPr lang="en-US" b="0" dirty="0" smtClean="0">
                <a:solidFill>
                  <a:schemeClr val="tx1"/>
                </a:solidFill>
              </a:rPr>
              <a:t> ("because") – </a:t>
            </a:r>
            <a:r>
              <a:rPr lang="en-US" b="0" i="1" dirty="0" smtClean="0">
                <a:solidFill>
                  <a:schemeClr val="tx1"/>
                </a:solidFill>
              </a:rPr>
              <a:t>Klaus </a:t>
            </a:r>
            <a:r>
              <a:rPr lang="en-US" b="0" i="1" dirty="0" err="1" smtClean="0">
                <a:solidFill>
                  <a:schemeClr val="tx1"/>
                </a:solidFill>
              </a:rPr>
              <a:t>ist</a:t>
            </a:r>
            <a:r>
              <a:rPr lang="en-US" b="0" i="1" dirty="0" smtClean="0">
                <a:solidFill>
                  <a:schemeClr val="tx1"/>
                </a:solidFill>
              </a:rPr>
              <a:t> </a:t>
            </a:r>
            <a:r>
              <a:rPr lang="en-US" b="0" i="1" dirty="0" err="1" smtClean="0">
                <a:solidFill>
                  <a:schemeClr val="tx1"/>
                </a:solidFill>
              </a:rPr>
              <a:t>blass</a:t>
            </a:r>
            <a:r>
              <a:rPr lang="en-US" b="0" i="1" dirty="0" smtClean="0">
                <a:solidFill>
                  <a:schemeClr val="tx1"/>
                </a:solidFill>
              </a:rPr>
              <a:t>, </a:t>
            </a:r>
            <a:r>
              <a:rPr lang="en-US" b="0" i="1" dirty="0" err="1" smtClean="0">
                <a:solidFill>
                  <a:schemeClr val="tx1"/>
                </a:solidFill>
              </a:rPr>
              <a:t>denn</a:t>
            </a:r>
            <a:r>
              <a:rPr lang="en-US" b="0" i="1" dirty="0" smtClean="0">
                <a:solidFill>
                  <a:schemeClr val="tx1"/>
                </a:solidFill>
              </a:rPr>
              <a:t> </a:t>
            </a:r>
            <a:r>
              <a:rPr lang="en-US" b="0" i="1" dirty="0" err="1" smtClean="0">
                <a:solidFill>
                  <a:schemeClr val="tx1"/>
                </a:solidFill>
              </a:rPr>
              <a:t>er</a:t>
            </a:r>
            <a:r>
              <a:rPr lang="en-US" b="0" i="1" dirty="0" smtClean="0">
                <a:solidFill>
                  <a:schemeClr val="tx1"/>
                </a:solidFill>
              </a:rPr>
              <a:t> hat die </a:t>
            </a:r>
            <a:r>
              <a:rPr lang="en-US" b="0" i="1" dirty="0" err="1" smtClean="0">
                <a:solidFill>
                  <a:schemeClr val="tx1"/>
                </a:solidFill>
              </a:rPr>
              <a:t>ganze</a:t>
            </a:r>
            <a:r>
              <a:rPr lang="en-US" b="0" i="1" dirty="0" smtClean="0">
                <a:solidFill>
                  <a:schemeClr val="tx1"/>
                </a:solidFill>
              </a:rPr>
              <a:t> </a:t>
            </a:r>
            <a:r>
              <a:rPr lang="en-US" b="0" i="1" dirty="0" err="1" smtClean="0">
                <a:solidFill>
                  <a:schemeClr val="tx1"/>
                </a:solidFill>
              </a:rPr>
              <a:t>Nacht</a:t>
            </a:r>
            <a:r>
              <a:rPr lang="en-US" b="0" i="1" dirty="0" smtClean="0">
                <a:solidFill>
                  <a:schemeClr val="tx1"/>
                </a:solidFill>
              </a:rPr>
              <a:t> </a:t>
            </a:r>
            <a:r>
              <a:rPr lang="en-US" b="0" i="1" dirty="0" err="1" smtClean="0">
                <a:solidFill>
                  <a:schemeClr val="tx1"/>
                </a:solidFill>
              </a:rPr>
              <a:t>gefeiert</a:t>
            </a:r>
            <a:r>
              <a:rPr lang="en-US" b="0" dirty="0" smtClean="0">
                <a:solidFill>
                  <a:schemeClr val="tx1"/>
                </a:solidFill>
              </a:rPr>
              <a:t> ("Klaus is pale because he has celebrated the whole night"). OHG anaphoric usage of </a:t>
            </a:r>
            <a:r>
              <a:rPr lang="en-US" b="0" i="1" dirty="0" err="1" smtClean="0">
                <a:solidFill>
                  <a:schemeClr val="tx1"/>
                </a:solidFill>
              </a:rPr>
              <a:t>thanne</a:t>
            </a:r>
            <a:r>
              <a:rPr lang="en-US" b="0" dirty="0" smtClean="0">
                <a:solidFill>
                  <a:schemeClr val="tx1"/>
                </a:solidFill>
              </a:rPr>
              <a:t>. ("under these circumstances", "thus").  </a:t>
            </a:r>
          </a:p>
          <a:p>
            <a:pPr>
              <a:lnSpc>
                <a:spcPct val="150000"/>
              </a:lnSpc>
            </a:pPr>
            <a:r>
              <a:rPr lang="en-US" b="0" dirty="0" smtClean="0">
                <a:solidFill>
                  <a:schemeClr val="tx1"/>
                </a:solidFill>
              </a:rPr>
              <a:t>			</a:t>
            </a:r>
          </a:p>
          <a:p>
            <a:pPr>
              <a:lnSpc>
                <a:spcPct val="150000"/>
              </a:lnSpc>
            </a:pPr>
            <a:r>
              <a:rPr lang="en-US" b="0" dirty="0" smtClean="0">
                <a:solidFill>
                  <a:schemeClr val="tx1"/>
                </a:solidFill>
              </a:rPr>
              <a:t>  </a:t>
            </a:r>
            <a:r>
              <a:rPr lang="en-US" sz="1800" b="0" dirty="0" smtClean="0">
                <a:solidFill>
                  <a:schemeClr val="tx1"/>
                </a:solidFill>
              </a:rPr>
              <a:t>(9) 	a.  	</a:t>
            </a:r>
            <a:r>
              <a:rPr lang="de-DE" sz="1800" b="0" dirty="0" smtClean="0">
                <a:solidFill>
                  <a:schemeClr val="tx1"/>
                </a:solidFill>
              </a:rPr>
              <a:t>Ther púzz ist filu    díofer,  war     nimist thu thánne ubar tház </a:t>
            </a:r>
            <a:endParaRPr lang="en-US" sz="1800" b="0" dirty="0" smtClean="0">
              <a:solidFill>
                <a:schemeClr val="tx1"/>
              </a:solidFill>
            </a:endParaRPr>
          </a:p>
          <a:p>
            <a:pPr>
              <a:lnSpc>
                <a:spcPct val="150000"/>
              </a:lnSpc>
            </a:pPr>
            <a:r>
              <a:rPr lang="de-DE" sz="1800" b="0" dirty="0" smtClean="0">
                <a:solidFill>
                  <a:schemeClr val="tx1"/>
                </a:solidFill>
              </a:rPr>
              <a:t>		 </a:t>
            </a:r>
            <a:r>
              <a:rPr lang="en-US" sz="1800" b="0" i="1" dirty="0" smtClean="0">
                <a:solidFill>
                  <a:schemeClr val="tx1"/>
                </a:solidFill>
              </a:rPr>
              <a:t>the   well  is  much deeper where take   </a:t>
            </a:r>
            <a:r>
              <a:rPr lang="en-US" sz="1800" b="0" i="1" dirty="0" smtClean="0">
                <a:solidFill>
                  <a:schemeClr val="tx1"/>
                </a:solidFill>
              </a:rPr>
              <a:t>you </a:t>
            </a:r>
            <a:r>
              <a:rPr lang="en-US" sz="1800" b="0" i="1" dirty="0" smtClean="0">
                <a:solidFill>
                  <a:schemeClr val="tx1"/>
                </a:solidFill>
              </a:rPr>
              <a:t>then   </a:t>
            </a:r>
            <a:r>
              <a:rPr lang="en-US" sz="1800" b="0" i="1" dirty="0" smtClean="0">
                <a:solidFill>
                  <a:schemeClr val="tx1"/>
                </a:solidFill>
              </a:rPr>
              <a:t>over </a:t>
            </a:r>
            <a:r>
              <a:rPr lang="en-US" sz="1800" b="0" i="1" dirty="0" smtClean="0">
                <a:solidFill>
                  <a:schemeClr val="tx1"/>
                </a:solidFill>
              </a:rPr>
              <a:t>the </a:t>
            </a:r>
            <a:endParaRPr lang="en-US" sz="1800" b="0" dirty="0" smtClean="0">
              <a:solidFill>
                <a:schemeClr val="tx1"/>
              </a:solidFill>
            </a:endParaRPr>
          </a:p>
          <a:p>
            <a:pPr>
              <a:lnSpc>
                <a:spcPct val="150000"/>
              </a:lnSpc>
            </a:pPr>
            <a:r>
              <a:rPr lang="en-US" sz="1800" b="0" dirty="0" smtClean="0">
                <a:solidFill>
                  <a:schemeClr val="tx1"/>
                </a:solidFill>
              </a:rPr>
              <a:t> 		 </a:t>
            </a:r>
            <a:r>
              <a:rPr lang="de-DE" sz="1800" b="0" dirty="0" smtClean="0">
                <a:solidFill>
                  <a:schemeClr val="tx1"/>
                </a:solidFill>
              </a:rPr>
              <a:t>wazar flíazzantaaz [Otfried II, 14, 29f.]</a:t>
            </a:r>
            <a:endParaRPr lang="en-US" sz="1800" b="0" dirty="0" smtClean="0">
              <a:solidFill>
                <a:schemeClr val="tx1"/>
              </a:solidFill>
            </a:endParaRPr>
          </a:p>
          <a:p>
            <a:pPr>
              <a:lnSpc>
                <a:spcPct val="150000"/>
              </a:lnSpc>
            </a:pPr>
            <a:r>
              <a:rPr lang="de-DE" sz="1800" b="0" dirty="0" smtClean="0">
                <a:solidFill>
                  <a:schemeClr val="tx1"/>
                </a:solidFill>
              </a:rPr>
              <a:t>		 </a:t>
            </a:r>
            <a:r>
              <a:rPr lang="en-US" sz="1800" b="0" i="1" dirty="0" smtClean="0">
                <a:solidFill>
                  <a:schemeClr val="tx1"/>
                </a:solidFill>
              </a:rPr>
              <a:t>water  running </a:t>
            </a:r>
            <a:endParaRPr lang="en-US" sz="1800" b="0" dirty="0" smtClean="0">
              <a:solidFill>
                <a:schemeClr val="tx1"/>
              </a:solidFill>
            </a:endParaRPr>
          </a:p>
          <a:p>
            <a:pPr>
              <a:lnSpc>
                <a:spcPct val="150000"/>
              </a:lnSpc>
            </a:pPr>
            <a:r>
              <a:rPr lang="en-US" sz="1800" b="0" dirty="0" smtClean="0">
                <a:solidFill>
                  <a:schemeClr val="tx1"/>
                </a:solidFill>
              </a:rPr>
              <a:t>		“The well is very deep, so where will you then take running </a:t>
            </a:r>
            <a:r>
              <a:rPr lang="en-US" sz="1800" b="0" dirty="0" smtClean="0">
                <a:solidFill>
                  <a:schemeClr val="tx1"/>
                </a:solidFill>
              </a:rPr>
              <a:t>  			water</a:t>
            </a:r>
            <a:r>
              <a:rPr lang="en-US" sz="1800" b="0" dirty="0" smtClean="0">
                <a:solidFill>
                  <a:schemeClr val="tx1"/>
                </a:solidFill>
              </a:rPr>
              <a:t>?”</a:t>
            </a: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10</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052736"/>
            <a:ext cx="8496300" cy="5040089"/>
          </a:xfrm>
        </p:spPr>
        <p:txBody>
          <a:bodyPr/>
          <a:lstStyle/>
          <a:p>
            <a:pPr>
              <a:lnSpc>
                <a:spcPct val="150000"/>
              </a:lnSpc>
            </a:pPr>
            <a:r>
              <a:rPr lang="en-US" sz="1800" b="0" dirty="0" smtClean="0">
                <a:solidFill>
                  <a:schemeClr val="tx1"/>
                </a:solidFill>
              </a:rPr>
              <a:t> 	b.	</a:t>
            </a:r>
            <a:r>
              <a:rPr lang="en-US" sz="1800" b="0" dirty="0" err="1" smtClean="0">
                <a:solidFill>
                  <a:schemeClr val="tx1"/>
                </a:solidFill>
              </a:rPr>
              <a:t>Thiu</a:t>
            </a:r>
            <a:r>
              <a:rPr lang="en-US" sz="1800" b="0" dirty="0" smtClean="0">
                <a:solidFill>
                  <a:schemeClr val="tx1"/>
                </a:solidFill>
              </a:rPr>
              <a:t> </a:t>
            </a:r>
            <a:r>
              <a:rPr lang="en-US" sz="1800" b="0" dirty="0" err="1" smtClean="0">
                <a:solidFill>
                  <a:schemeClr val="tx1"/>
                </a:solidFill>
              </a:rPr>
              <a:t>óugun</a:t>
            </a:r>
            <a:r>
              <a:rPr lang="en-US" sz="1800" b="0" dirty="0" smtClean="0">
                <a:solidFill>
                  <a:schemeClr val="tx1"/>
                </a:solidFill>
              </a:rPr>
              <a:t> </a:t>
            </a:r>
            <a:r>
              <a:rPr lang="en-US" sz="1800" b="0" dirty="0" err="1" smtClean="0">
                <a:solidFill>
                  <a:schemeClr val="tx1"/>
                </a:solidFill>
              </a:rPr>
              <a:t>sie</a:t>
            </a:r>
            <a:r>
              <a:rPr lang="en-US" sz="1800" b="0" dirty="0" smtClean="0">
                <a:solidFill>
                  <a:schemeClr val="tx1"/>
                </a:solidFill>
              </a:rPr>
              <a:t>   </a:t>
            </a:r>
            <a:r>
              <a:rPr lang="en-US" sz="1800" b="0" dirty="0" err="1" smtClean="0">
                <a:solidFill>
                  <a:schemeClr val="tx1"/>
                </a:solidFill>
              </a:rPr>
              <a:t>imo</a:t>
            </a:r>
            <a:r>
              <a:rPr lang="en-US" sz="1800" b="0" dirty="0" smtClean="0">
                <a:solidFill>
                  <a:schemeClr val="tx1"/>
                </a:solidFill>
              </a:rPr>
              <a:t> </a:t>
            </a:r>
            <a:r>
              <a:rPr lang="en-US" sz="1800" b="0" dirty="0" err="1" smtClean="0">
                <a:solidFill>
                  <a:schemeClr val="tx1"/>
                </a:solidFill>
              </a:rPr>
              <a:t>búntun</a:t>
            </a:r>
            <a:r>
              <a:rPr lang="en-US" sz="1800" b="0" dirty="0" smtClean="0">
                <a:solidFill>
                  <a:schemeClr val="tx1"/>
                </a:solidFill>
              </a:rPr>
              <a:t> [...] </a:t>
            </a:r>
            <a:r>
              <a:rPr lang="en-US" sz="1800" b="0" dirty="0" err="1" smtClean="0">
                <a:solidFill>
                  <a:schemeClr val="tx1"/>
                </a:solidFill>
              </a:rPr>
              <a:t>joh</a:t>
            </a:r>
            <a:r>
              <a:rPr lang="en-US" sz="1800" b="0" dirty="0" smtClean="0">
                <a:solidFill>
                  <a:schemeClr val="tx1"/>
                </a:solidFill>
              </a:rPr>
              <a:t> </a:t>
            </a:r>
            <a:r>
              <a:rPr lang="en-US" sz="1800" b="0" dirty="0" err="1" smtClean="0">
                <a:solidFill>
                  <a:schemeClr val="tx1"/>
                </a:solidFill>
              </a:rPr>
              <a:t>frágetun</a:t>
            </a:r>
            <a:r>
              <a:rPr lang="en-US" sz="1800" b="0" dirty="0" smtClean="0">
                <a:solidFill>
                  <a:schemeClr val="tx1"/>
                </a:solidFill>
              </a:rPr>
              <a:t> </a:t>
            </a:r>
            <a:r>
              <a:rPr lang="en-US" sz="1800" b="0" dirty="0" err="1" smtClean="0">
                <a:solidFill>
                  <a:schemeClr val="tx1"/>
                </a:solidFill>
              </a:rPr>
              <a:t>ginúagi</a:t>
            </a:r>
            <a:r>
              <a:rPr lang="en-US" sz="1800" b="0" dirty="0" smtClean="0">
                <a:solidFill>
                  <a:schemeClr val="tx1"/>
                </a:solidFill>
              </a:rPr>
              <a:t>, </a:t>
            </a:r>
          </a:p>
          <a:p>
            <a:pPr>
              <a:lnSpc>
                <a:spcPct val="150000"/>
              </a:lnSpc>
            </a:pPr>
            <a:r>
              <a:rPr lang="en-US" sz="1800" b="0" i="1" dirty="0" smtClean="0">
                <a:solidFill>
                  <a:schemeClr val="tx1"/>
                </a:solidFill>
              </a:rPr>
              <a:t>		 the   eyes  </a:t>
            </a:r>
            <a:r>
              <a:rPr lang="en-US" sz="1800" b="0" i="1" dirty="0" smtClean="0">
                <a:solidFill>
                  <a:schemeClr val="tx1"/>
                </a:solidFill>
              </a:rPr>
              <a:t>they </a:t>
            </a:r>
            <a:r>
              <a:rPr lang="en-US" sz="1800" b="0" i="1" dirty="0" smtClean="0">
                <a:solidFill>
                  <a:schemeClr val="tx1"/>
                </a:solidFill>
              </a:rPr>
              <a:t>him bound        and asked   </a:t>
            </a:r>
            <a:r>
              <a:rPr lang="en-US" sz="1800" b="0" i="1" dirty="0" smtClean="0">
                <a:solidFill>
                  <a:schemeClr val="tx1"/>
                </a:solidFill>
              </a:rPr>
              <a:t>forcefully </a:t>
            </a:r>
            <a:endParaRPr lang="en-US" sz="1800" b="0" dirty="0" smtClean="0">
              <a:solidFill>
                <a:schemeClr val="tx1"/>
              </a:solidFill>
            </a:endParaRPr>
          </a:p>
          <a:p>
            <a:pPr>
              <a:lnSpc>
                <a:spcPct val="150000"/>
              </a:lnSpc>
            </a:pPr>
            <a:r>
              <a:rPr lang="en-US" sz="1800" b="0" dirty="0" smtClean="0">
                <a:solidFill>
                  <a:schemeClr val="tx1"/>
                </a:solidFill>
              </a:rPr>
              <a:t>	   	</a:t>
            </a:r>
            <a:r>
              <a:rPr lang="en-US" sz="1800" b="0" dirty="0" err="1" smtClean="0">
                <a:solidFill>
                  <a:schemeClr val="tx1"/>
                </a:solidFill>
              </a:rPr>
              <a:t>wér</a:t>
            </a:r>
            <a:r>
              <a:rPr lang="en-US" sz="1800" b="0" dirty="0" smtClean="0">
                <a:solidFill>
                  <a:schemeClr val="tx1"/>
                </a:solidFill>
              </a:rPr>
              <a:t> </a:t>
            </a:r>
            <a:r>
              <a:rPr lang="en-US" sz="1800" b="0" dirty="0" err="1" smtClean="0">
                <a:solidFill>
                  <a:schemeClr val="tx1"/>
                </a:solidFill>
              </a:rPr>
              <a:t>inan</a:t>
            </a:r>
            <a:r>
              <a:rPr lang="en-US" sz="1800" b="0" dirty="0" smtClean="0">
                <a:solidFill>
                  <a:schemeClr val="tx1"/>
                </a:solidFill>
              </a:rPr>
              <a:t>  </a:t>
            </a:r>
            <a:r>
              <a:rPr lang="en-US" sz="1800" b="0" dirty="0" err="1" smtClean="0">
                <a:solidFill>
                  <a:schemeClr val="tx1"/>
                </a:solidFill>
              </a:rPr>
              <a:t>thanne</a:t>
            </a:r>
            <a:r>
              <a:rPr lang="en-US" sz="1800" b="0" dirty="0" smtClean="0">
                <a:solidFill>
                  <a:schemeClr val="tx1"/>
                </a:solidFill>
              </a:rPr>
              <a:t> </a:t>
            </a:r>
            <a:r>
              <a:rPr lang="en-US" sz="1800" b="0" dirty="0" err="1" smtClean="0">
                <a:solidFill>
                  <a:schemeClr val="tx1"/>
                </a:solidFill>
              </a:rPr>
              <a:t>slúagi</a:t>
            </a:r>
            <a:r>
              <a:rPr lang="en-US" sz="1800" b="0" dirty="0" smtClean="0">
                <a:solidFill>
                  <a:schemeClr val="tx1"/>
                </a:solidFill>
              </a:rPr>
              <a:t> [</a:t>
            </a:r>
            <a:r>
              <a:rPr lang="en-US" sz="1800" b="0" dirty="0" err="1" smtClean="0">
                <a:solidFill>
                  <a:schemeClr val="tx1"/>
                </a:solidFill>
              </a:rPr>
              <a:t>Otfried</a:t>
            </a:r>
            <a:r>
              <a:rPr lang="en-US" sz="1800" b="0" dirty="0" smtClean="0">
                <a:solidFill>
                  <a:schemeClr val="tx1"/>
                </a:solidFill>
              </a:rPr>
              <a:t> IV, 19, 73f.]</a:t>
            </a:r>
          </a:p>
          <a:p>
            <a:pPr>
              <a:lnSpc>
                <a:spcPct val="150000"/>
              </a:lnSpc>
            </a:pPr>
            <a:r>
              <a:rPr lang="en-US" sz="1800" b="0" dirty="0" smtClean="0">
                <a:solidFill>
                  <a:schemeClr val="tx1"/>
                </a:solidFill>
              </a:rPr>
              <a:t>	   	</a:t>
            </a:r>
            <a:r>
              <a:rPr lang="en-US" sz="1800" b="0" i="1" dirty="0" smtClean="0">
                <a:solidFill>
                  <a:schemeClr val="tx1"/>
                </a:solidFill>
              </a:rPr>
              <a:t>who him  then     beat</a:t>
            </a:r>
            <a:endParaRPr lang="en-US" sz="1800" b="0" dirty="0" smtClean="0">
              <a:solidFill>
                <a:schemeClr val="tx1"/>
              </a:solidFill>
            </a:endParaRPr>
          </a:p>
          <a:p>
            <a:pPr>
              <a:lnSpc>
                <a:spcPct val="150000"/>
              </a:lnSpc>
            </a:pPr>
            <a:r>
              <a:rPr lang="en-US" sz="1800" b="0" dirty="0" smtClean="0">
                <a:solidFill>
                  <a:schemeClr val="tx1"/>
                </a:solidFill>
              </a:rPr>
              <a:t>	  	“They covered his eyes and asked him who then beat him”</a:t>
            </a:r>
          </a:p>
          <a:p>
            <a:pPr>
              <a:lnSpc>
                <a:spcPct val="150000"/>
              </a:lnSpc>
            </a:pPr>
            <a:r>
              <a:rPr lang="en-US" sz="1800" b="0" dirty="0" smtClean="0">
                <a:solidFill>
                  <a:schemeClr val="tx1"/>
                </a:solidFill>
              </a:rPr>
              <a:t> </a:t>
            </a:r>
          </a:p>
          <a:p>
            <a:pPr>
              <a:lnSpc>
                <a:spcPct val="150000"/>
              </a:lnSpc>
            </a:pPr>
            <a:r>
              <a:rPr lang="en-US" sz="1800" b="0" i="1" dirty="0" smtClean="0">
                <a:solidFill>
                  <a:schemeClr val="tx1"/>
                </a:solidFill>
              </a:rPr>
              <a:t>	</a:t>
            </a:r>
            <a:r>
              <a:rPr lang="en-US" sz="1800" b="0" i="1" dirty="0" err="1" smtClean="0">
                <a:solidFill>
                  <a:schemeClr val="tx1"/>
                </a:solidFill>
              </a:rPr>
              <a:t>Denn</a:t>
            </a:r>
            <a:r>
              <a:rPr lang="en-US" sz="1800" b="0" dirty="0" smtClean="0">
                <a:solidFill>
                  <a:schemeClr val="tx1"/>
                </a:solidFill>
              </a:rPr>
              <a:t> in modern German retains this </a:t>
            </a:r>
            <a:r>
              <a:rPr lang="en-US" sz="1800" b="0" dirty="0" err="1" smtClean="0">
                <a:solidFill>
                  <a:schemeClr val="tx1"/>
                </a:solidFill>
              </a:rPr>
              <a:t>anaphoricity</a:t>
            </a:r>
            <a:r>
              <a:rPr lang="en-US" sz="1800" b="0" dirty="0" smtClean="0">
                <a:solidFill>
                  <a:schemeClr val="tx1"/>
                </a:solidFill>
              </a:rPr>
              <a:t>. </a:t>
            </a:r>
            <a:endParaRPr lang="en-US" sz="1800" b="0" dirty="0">
              <a:solidFill>
                <a:schemeClr val="tx1"/>
              </a:solidFill>
            </a:endParaRPr>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11</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496300" cy="4103985"/>
          </a:xfrm>
        </p:spPr>
        <p:txBody>
          <a:bodyPr/>
          <a:lstStyle/>
          <a:p>
            <a:pPr lvl="0">
              <a:lnSpc>
                <a:spcPct val="100000"/>
              </a:lnSpc>
            </a:pPr>
            <a:r>
              <a:rPr lang="en-US" sz="1800" b="0" dirty="0" smtClean="0">
                <a:solidFill>
                  <a:schemeClr val="tx1"/>
                </a:solidFill>
              </a:rPr>
              <a:t> (10) </a:t>
            </a:r>
            <a:r>
              <a:rPr lang="en-US" sz="1800" b="0" dirty="0" err="1" smtClean="0">
                <a:solidFill>
                  <a:schemeClr val="tx1"/>
                </a:solidFill>
              </a:rPr>
              <a:t>Grammaticalization</a:t>
            </a:r>
            <a:r>
              <a:rPr lang="en-US" sz="1800" b="0" dirty="0" smtClean="0">
                <a:solidFill>
                  <a:schemeClr val="tx1"/>
                </a:solidFill>
              </a:rPr>
              <a:t> path (Abraham, 1991; Wegener, 2001</a:t>
            </a:r>
            <a:r>
              <a:rPr lang="en-US" sz="1800" b="0" dirty="0" smtClean="0">
                <a:solidFill>
                  <a:schemeClr val="tx1"/>
                </a:solidFill>
              </a:rPr>
              <a:t>)</a:t>
            </a:r>
          </a:p>
          <a:p>
            <a:pPr lvl="0">
              <a:lnSpc>
                <a:spcPct val="100000"/>
              </a:lnSpc>
            </a:pPr>
            <a:endParaRPr lang="en-US" sz="1800" b="0" dirty="0" smtClean="0">
              <a:solidFill>
                <a:schemeClr val="tx1"/>
              </a:solidFill>
            </a:endParaRPr>
          </a:p>
          <a:p>
            <a:pPr>
              <a:lnSpc>
                <a:spcPct val="100000"/>
              </a:lnSpc>
            </a:pPr>
            <a:endParaRPr lang="en-US" sz="1800" b="0" dirty="0" smtClean="0">
              <a:solidFill>
                <a:schemeClr val="tx1"/>
              </a:solidFill>
            </a:endParaRPr>
          </a:p>
          <a:p>
            <a:pPr>
              <a:lnSpc>
                <a:spcPct val="100000"/>
              </a:lnSpc>
            </a:pPr>
            <a:r>
              <a:rPr lang="en-US" sz="1800" b="0" dirty="0" smtClean="0">
                <a:solidFill>
                  <a:schemeClr val="tx1"/>
                </a:solidFill>
              </a:rPr>
              <a:t>        LOCALISTIC &gt; TEMPORAL &gt; LOGICAL &gt; ILLOCUTIVE / DISCOURSE-</a:t>
            </a:r>
          </a:p>
          <a:p>
            <a:pPr>
              <a:lnSpc>
                <a:spcPct val="100000"/>
              </a:lnSpc>
            </a:pPr>
            <a:r>
              <a:rPr lang="en-US" sz="1800" b="0" dirty="0" smtClean="0">
                <a:solidFill>
                  <a:schemeClr val="tx1"/>
                </a:solidFill>
              </a:rPr>
              <a:t>        FUNCTIONAL  </a:t>
            </a: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12</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496300" cy="5040560"/>
          </a:xfrm>
        </p:spPr>
        <p:txBody>
          <a:bodyPr/>
          <a:lstStyle/>
          <a:p>
            <a:r>
              <a:rPr lang="en-US" sz="1800" b="0" u="sng" dirty="0" smtClean="0">
                <a:solidFill>
                  <a:schemeClr val="tx1"/>
                </a:solidFill>
              </a:rPr>
              <a:t>The fate of </a:t>
            </a:r>
            <a:r>
              <a:rPr lang="en-US" sz="1800" b="0" i="1" u="sng" dirty="0" err="1" smtClean="0">
                <a:solidFill>
                  <a:schemeClr val="tx1"/>
                </a:solidFill>
              </a:rPr>
              <a:t>denn</a:t>
            </a:r>
            <a:r>
              <a:rPr lang="en-US" sz="1800" b="0" u="sng" dirty="0" smtClean="0">
                <a:solidFill>
                  <a:schemeClr val="tx1"/>
                </a:solidFill>
              </a:rPr>
              <a:t> in Bavarian</a:t>
            </a:r>
            <a:r>
              <a:rPr lang="en-US" sz="1800" b="0" dirty="0" smtClean="0">
                <a:solidFill>
                  <a:schemeClr val="tx1"/>
                </a:solidFill>
              </a:rPr>
              <a:t>:</a:t>
            </a:r>
          </a:p>
          <a:p>
            <a:r>
              <a:rPr lang="en-US" sz="1800" b="0" dirty="0" smtClean="0">
                <a:solidFill>
                  <a:schemeClr val="tx1"/>
                </a:solidFill>
              </a:rPr>
              <a:t> </a:t>
            </a:r>
          </a:p>
          <a:p>
            <a:r>
              <a:rPr lang="en-US" sz="1800" b="0" dirty="0" smtClean="0">
                <a:solidFill>
                  <a:schemeClr val="tx1"/>
                </a:solidFill>
              </a:rPr>
              <a:t>Bavarian is a spoken not a written language. A most prominent property is that Bavarian has, unlike Standard German, genuine </a:t>
            </a:r>
            <a:r>
              <a:rPr lang="en-US" sz="1800" b="0" dirty="0" err="1" smtClean="0">
                <a:solidFill>
                  <a:schemeClr val="tx1"/>
                </a:solidFill>
              </a:rPr>
              <a:t>clitics</a:t>
            </a:r>
            <a:r>
              <a:rPr lang="en-US" sz="1800" b="0" dirty="0" smtClean="0">
                <a:solidFill>
                  <a:schemeClr val="tx1"/>
                </a:solidFill>
              </a:rPr>
              <a:t> (comparable to those of Romance). Phonological integration yields processes unknown in the standard language.</a:t>
            </a:r>
          </a:p>
          <a:p>
            <a:r>
              <a:rPr lang="en-US" sz="1800" b="0" dirty="0" smtClean="0">
                <a:solidFill>
                  <a:schemeClr val="tx1"/>
                </a:solidFill>
              </a:rPr>
              <a:t> </a:t>
            </a:r>
          </a:p>
          <a:p>
            <a:pPr lvl="0">
              <a:lnSpc>
                <a:spcPct val="150000"/>
              </a:lnSpc>
            </a:pPr>
            <a:r>
              <a:rPr lang="de-DE" sz="1800" b="0" dirty="0" smtClean="0">
                <a:solidFill>
                  <a:schemeClr val="tx1"/>
                </a:solidFill>
              </a:rPr>
              <a:t> 	(11)	a. </a:t>
            </a:r>
            <a:r>
              <a:rPr lang="de-DE" sz="1800" b="0" dirty="0" smtClean="0">
                <a:solidFill>
                  <a:schemeClr val="tx1"/>
                </a:solidFill>
              </a:rPr>
              <a:t>SG:	Wenn </a:t>
            </a:r>
            <a:r>
              <a:rPr lang="de-DE" sz="1800" b="0" dirty="0" smtClean="0">
                <a:solidFill>
                  <a:schemeClr val="tx1"/>
                </a:solidFill>
              </a:rPr>
              <a:t>ich es dir  doch   </a:t>
            </a:r>
            <a:r>
              <a:rPr lang="de-DE" sz="1800" b="0" dirty="0" smtClean="0">
                <a:solidFill>
                  <a:schemeClr val="tx1"/>
                </a:solidFill>
              </a:rPr>
              <a:t>sage </a:t>
            </a:r>
            <a:endParaRPr lang="en-US" sz="1800" b="0" dirty="0" smtClean="0">
              <a:solidFill>
                <a:schemeClr val="tx1"/>
              </a:solidFill>
            </a:endParaRPr>
          </a:p>
          <a:p>
            <a:pPr>
              <a:lnSpc>
                <a:spcPct val="150000"/>
              </a:lnSpc>
            </a:pPr>
            <a:r>
              <a:rPr lang="de-DE" sz="1800" b="0" dirty="0" smtClean="0">
                <a:solidFill>
                  <a:schemeClr val="tx1"/>
                </a:solidFill>
              </a:rPr>
              <a:t>		     </a:t>
            </a:r>
            <a:r>
              <a:rPr lang="de-DE" sz="1800" b="0" dirty="0" smtClean="0">
                <a:solidFill>
                  <a:schemeClr val="tx1"/>
                </a:solidFill>
              </a:rPr>
              <a:t>	</a:t>
            </a:r>
            <a:r>
              <a:rPr lang="en-US" sz="1800" b="0" i="1" dirty="0" smtClean="0">
                <a:solidFill>
                  <a:schemeClr val="tx1"/>
                </a:solidFill>
              </a:rPr>
              <a:t>if        </a:t>
            </a:r>
            <a:r>
              <a:rPr lang="en-US" sz="1800" b="0" i="1" dirty="0" smtClean="0">
                <a:solidFill>
                  <a:schemeClr val="tx1"/>
                </a:solidFill>
              </a:rPr>
              <a:t>I    it  you DOCH  say	</a:t>
            </a:r>
            <a:r>
              <a:rPr lang="en-US" sz="1800" b="0" dirty="0" smtClean="0">
                <a:solidFill>
                  <a:schemeClr val="tx1"/>
                </a:solidFill>
              </a:rPr>
              <a:t>“if I tell you“</a:t>
            </a:r>
          </a:p>
          <a:p>
            <a:pPr>
              <a:lnSpc>
                <a:spcPct val="150000"/>
              </a:lnSpc>
            </a:pPr>
            <a:r>
              <a:rPr lang="en-US" sz="1800" b="0" dirty="0" smtClean="0">
                <a:solidFill>
                  <a:schemeClr val="tx1"/>
                </a:solidFill>
              </a:rPr>
              <a:t>    		</a:t>
            </a:r>
            <a:r>
              <a:rPr lang="de-DE" sz="1800" b="0" dirty="0" smtClean="0">
                <a:solidFill>
                  <a:schemeClr val="tx1"/>
                </a:solidFill>
              </a:rPr>
              <a:t>b. </a:t>
            </a:r>
            <a:r>
              <a:rPr lang="de-DE" sz="1800" b="0" dirty="0" smtClean="0">
                <a:solidFill>
                  <a:schemeClr val="tx1"/>
                </a:solidFill>
              </a:rPr>
              <a:t>BAV:	Wenn-a-s-da </a:t>
            </a:r>
            <a:r>
              <a:rPr lang="de-DE" sz="1800" b="0" dirty="0" smtClean="0">
                <a:solidFill>
                  <a:schemeClr val="tx1"/>
                </a:solidFill>
              </a:rPr>
              <a:t>doch so:g</a:t>
            </a:r>
            <a:endParaRPr lang="en-US" sz="1800" b="0" dirty="0" smtClean="0">
              <a:solidFill>
                <a:schemeClr val="tx1"/>
              </a:solidFill>
            </a:endParaRPr>
          </a:p>
          <a:p>
            <a:pPr>
              <a:lnSpc>
                <a:spcPct val="150000"/>
              </a:lnSpc>
            </a:pPr>
            <a:r>
              <a:rPr lang="de-DE" sz="1800" b="0" dirty="0" smtClean="0">
                <a:solidFill>
                  <a:schemeClr val="tx1"/>
                </a:solidFill>
              </a:rPr>
              <a:t> </a:t>
            </a:r>
            <a:endParaRPr lang="en-US" sz="1800" b="0" dirty="0" smtClean="0">
              <a:solidFill>
                <a:schemeClr val="tx1"/>
              </a:solidFill>
            </a:endParaRPr>
          </a:p>
          <a:p>
            <a:pPr lvl="0">
              <a:lnSpc>
                <a:spcPct val="150000"/>
              </a:lnSpc>
            </a:pPr>
            <a:r>
              <a:rPr lang="de-DE" sz="1800" b="0" dirty="0" smtClean="0">
                <a:solidFill>
                  <a:schemeClr val="tx1"/>
                </a:solidFill>
              </a:rPr>
              <a:t> 	(12)	a. </a:t>
            </a:r>
            <a:r>
              <a:rPr lang="de-DE" sz="1800" b="0" dirty="0" smtClean="0">
                <a:solidFill>
                  <a:schemeClr val="tx1"/>
                </a:solidFill>
              </a:rPr>
              <a:t>SG: 	wie </a:t>
            </a:r>
            <a:r>
              <a:rPr lang="de-DE" sz="1800" b="0" dirty="0" smtClean="0">
                <a:solidFill>
                  <a:schemeClr val="tx1"/>
                </a:solidFill>
              </a:rPr>
              <a:t>ich mich umdrehe</a:t>
            </a:r>
            <a:endParaRPr lang="en-US" sz="1800" b="0" dirty="0" smtClean="0">
              <a:solidFill>
                <a:schemeClr val="tx1"/>
              </a:solidFill>
            </a:endParaRPr>
          </a:p>
          <a:p>
            <a:pPr>
              <a:lnSpc>
                <a:spcPct val="150000"/>
              </a:lnSpc>
            </a:pPr>
            <a:r>
              <a:rPr lang="en-US" sz="1800" b="0" dirty="0" smtClean="0">
                <a:solidFill>
                  <a:schemeClr val="tx1"/>
                </a:solidFill>
              </a:rPr>
              <a:t>        		    </a:t>
            </a:r>
            <a:r>
              <a:rPr lang="en-US" sz="1800" b="0" dirty="0" smtClean="0">
                <a:solidFill>
                  <a:schemeClr val="tx1"/>
                </a:solidFill>
              </a:rPr>
              <a:t>	</a:t>
            </a:r>
            <a:r>
              <a:rPr lang="en-US" sz="1800" b="0" i="1" dirty="0" smtClean="0">
                <a:solidFill>
                  <a:schemeClr val="tx1"/>
                </a:solidFill>
              </a:rPr>
              <a:t>as   </a:t>
            </a:r>
            <a:r>
              <a:rPr lang="en-US" sz="1800" b="0" i="1" dirty="0" smtClean="0">
                <a:solidFill>
                  <a:schemeClr val="tx1"/>
                </a:solidFill>
              </a:rPr>
              <a:t>I    me    </a:t>
            </a:r>
            <a:r>
              <a:rPr lang="en-US" sz="1800" b="0" i="1" dirty="0" err="1" smtClean="0">
                <a:solidFill>
                  <a:schemeClr val="tx1"/>
                </a:solidFill>
              </a:rPr>
              <a:t>around.turn</a:t>
            </a:r>
            <a:r>
              <a:rPr lang="en-US" sz="1800" b="0" dirty="0" smtClean="0">
                <a:solidFill>
                  <a:schemeClr val="tx1"/>
                </a:solidFill>
              </a:rPr>
              <a:t>	 </a:t>
            </a:r>
            <a:r>
              <a:rPr lang="en-US" sz="1800" b="0" dirty="0" smtClean="0">
                <a:solidFill>
                  <a:schemeClr val="tx1"/>
                </a:solidFill>
              </a:rPr>
              <a:t>	“</a:t>
            </a:r>
            <a:r>
              <a:rPr lang="en-US" sz="1800" b="0" dirty="0" smtClean="0">
                <a:solidFill>
                  <a:schemeClr val="tx1"/>
                </a:solidFill>
              </a:rPr>
              <a:t>as I turn around” </a:t>
            </a:r>
          </a:p>
          <a:p>
            <a:pPr>
              <a:lnSpc>
                <a:spcPct val="150000"/>
              </a:lnSpc>
            </a:pPr>
            <a:r>
              <a:rPr lang="en-US" sz="1800" b="0" dirty="0" smtClean="0">
                <a:solidFill>
                  <a:schemeClr val="tx1"/>
                </a:solidFill>
              </a:rPr>
              <a:t>   		b. </a:t>
            </a:r>
            <a:r>
              <a:rPr lang="en-US" sz="1800" b="0" dirty="0" smtClean="0">
                <a:solidFill>
                  <a:schemeClr val="tx1"/>
                </a:solidFill>
              </a:rPr>
              <a:t>BAV:	</a:t>
            </a:r>
            <a:r>
              <a:rPr lang="en-US" sz="1800" b="0" dirty="0" err="1" smtClean="0">
                <a:solidFill>
                  <a:schemeClr val="tx1"/>
                </a:solidFill>
              </a:rPr>
              <a:t>wia</a:t>
            </a:r>
            <a:r>
              <a:rPr lang="en-US" sz="1800" b="0" dirty="0" smtClean="0">
                <a:solidFill>
                  <a:schemeClr val="tx1"/>
                </a:solidFill>
              </a:rPr>
              <a:t>-r-a-me </a:t>
            </a:r>
            <a:r>
              <a:rPr lang="en-US" sz="1800" b="0" dirty="0" err="1" smtClean="0">
                <a:solidFill>
                  <a:schemeClr val="tx1"/>
                </a:solidFill>
              </a:rPr>
              <a:t>umdrah</a:t>
            </a:r>
            <a:r>
              <a:rPr lang="en-US" sz="1800" b="0" dirty="0" smtClean="0">
                <a:solidFill>
                  <a:schemeClr val="tx1"/>
                </a:solidFill>
              </a:rPr>
              <a:t>	</a:t>
            </a:r>
            <a:r>
              <a:rPr lang="en-US" sz="1800" b="0" dirty="0" smtClean="0">
                <a:solidFill>
                  <a:schemeClr val="tx1"/>
                </a:solidFill>
              </a:rPr>
              <a:t>[</a:t>
            </a:r>
            <a:r>
              <a:rPr lang="en-US" sz="1800" b="0" dirty="0" smtClean="0">
                <a:solidFill>
                  <a:schemeClr val="tx1"/>
                </a:solidFill>
              </a:rPr>
              <a:t>consonantal epenthesis]</a:t>
            </a:r>
          </a:p>
          <a:p>
            <a:endParaRPr lang="en-US" sz="1800" b="0" dirty="0">
              <a:solidFill>
                <a:schemeClr val="tx1"/>
              </a:solidFill>
            </a:endParaRPr>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13</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764704"/>
            <a:ext cx="8496300" cy="4103985"/>
          </a:xfrm>
        </p:spPr>
        <p:txBody>
          <a:bodyPr/>
          <a:lstStyle/>
          <a:p>
            <a:r>
              <a:rPr lang="en-US" sz="1800" b="0" dirty="0" err="1" smtClean="0">
                <a:solidFill>
                  <a:schemeClr val="tx1"/>
                </a:solidFill>
              </a:rPr>
              <a:t>Cliticization</a:t>
            </a:r>
            <a:r>
              <a:rPr lang="en-US" sz="1800" b="0" dirty="0" smtClean="0">
                <a:solidFill>
                  <a:schemeClr val="tx1"/>
                </a:solidFill>
              </a:rPr>
              <a:t> has grabbed also </a:t>
            </a:r>
            <a:r>
              <a:rPr lang="en-US" sz="1800" b="0" i="1" dirty="0" err="1" smtClean="0">
                <a:solidFill>
                  <a:schemeClr val="tx1"/>
                </a:solidFill>
              </a:rPr>
              <a:t>denn</a:t>
            </a:r>
            <a:r>
              <a:rPr lang="en-US" sz="1800" b="0" dirty="0" smtClean="0">
                <a:solidFill>
                  <a:schemeClr val="tx1"/>
                </a:solidFill>
              </a:rPr>
              <a:t>:	</a:t>
            </a:r>
            <a:r>
              <a:rPr lang="en-US" sz="1800" b="0" i="1" dirty="0" err="1" smtClean="0">
                <a:solidFill>
                  <a:schemeClr val="tx1"/>
                </a:solidFill>
              </a:rPr>
              <a:t>denn</a:t>
            </a:r>
            <a:r>
              <a:rPr lang="en-US" sz="1800" b="0" dirty="0" smtClean="0">
                <a:solidFill>
                  <a:schemeClr val="tx1"/>
                </a:solidFill>
              </a:rPr>
              <a:t> &gt; ‘</a:t>
            </a:r>
            <a:r>
              <a:rPr lang="en-US" sz="1800" b="0" i="1" dirty="0" smtClean="0">
                <a:solidFill>
                  <a:schemeClr val="tx1"/>
                </a:solidFill>
              </a:rPr>
              <a:t>n</a:t>
            </a:r>
            <a:r>
              <a:rPr lang="en-US" sz="1800" b="0" dirty="0" smtClean="0">
                <a:solidFill>
                  <a:schemeClr val="tx1"/>
                </a:solidFill>
              </a:rPr>
              <a:t> </a:t>
            </a:r>
          </a:p>
          <a:p>
            <a:r>
              <a:rPr lang="en-US" sz="1800" b="0" dirty="0" smtClean="0">
                <a:solidFill>
                  <a:schemeClr val="tx1"/>
                </a:solidFill>
              </a:rPr>
              <a:t> </a:t>
            </a:r>
          </a:p>
          <a:p>
            <a:pPr lvl="0">
              <a:lnSpc>
                <a:spcPct val="150000"/>
              </a:lnSpc>
            </a:pPr>
            <a:r>
              <a:rPr lang="en-US" sz="1800" b="0" dirty="0" smtClean="0">
                <a:solidFill>
                  <a:schemeClr val="tx1"/>
                </a:solidFill>
              </a:rPr>
              <a:t> 	(13) </a:t>
            </a:r>
            <a:r>
              <a:rPr lang="en-US" sz="1800" b="0" dirty="0" err="1" smtClean="0">
                <a:solidFill>
                  <a:schemeClr val="tx1"/>
                </a:solidFill>
              </a:rPr>
              <a:t>Wo</a:t>
            </a:r>
            <a:r>
              <a:rPr lang="en-US" sz="1800" b="0" dirty="0" smtClean="0">
                <a:solidFill>
                  <a:schemeClr val="tx1"/>
                </a:solidFill>
              </a:rPr>
              <a:t>      </a:t>
            </a:r>
            <a:r>
              <a:rPr lang="en-US" sz="1800" b="0" dirty="0" err="1" smtClean="0">
                <a:solidFill>
                  <a:schemeClr val="tx1"/>
                </a:solidFill>
              </a:rPr>
              <a:t>wohnst</a:t>
            </a:r>
            <a:r>
              <a:rPr lang="en-US" sz="1800" b="0" dirty="0" smtClean="0">
                <a:solidFill>
                  <a:schemeClr val="tx1"/>
                </a:solidFill>
              </a:rPr>
              <a:t>-</a:t>
            </a:r>
            <a:r>
              <a:rPr lang="en-US" sz="1800" dirty="0" smtClean="0">
                <a:solidFill>
                  <a:schemeClr val="tx1"/>
                </a:solidFill>
              </a:rPr>
              <a:t>n</a:t>
            </a:r>
            <a:r>
              <a:rPr lang="en-US" sz="1800" b="0" dirty="0" smtClean="0">
                <a:solidFill>
                  <a:schemeClr val="tx1"/>
                </a:solidFill>
              </a:rPr>
              <a:t>  du? </a:t>
            </a:r>
          </a:p>
          <a:p>
            <a:pPr>
              <a:lnSpc>
                <a:spcPct val="150000"/>
              </a:lnSpc>
            </a:pPr>
            <a:r>
              <a:rPr lang="en-US" sz="1800" b="0" dirty="0" smtClean="0">
                <a:solidFill>
                  <a:schemeClr val="tx1"/>
                </a:solidFill>
              </a:rPr>
              <a:t>  	       </a:t>
            </a:r>
            <a:r>
              <a:rPr lang="en-US" sz="1800" b="0" i="1" dirty="0" smtClean="0">
                <a:solidFill>
                  <a:schemeClr val="tx1"/>
                </a:solidFill>
              </a:rPr>
              <a:t>where  live     -N  you</a:t>
            </a:r>
            <a:r>
              <a:rPr lang="en-US" sz="1800" b="0" dirty="0" smtClean="0">
                <a:solidFill>
                  <a:schemeClr val="tx1"/>
                </a:solidFill>
              </a:rPr>
              <a:t>		      “Where do you live?”</a:t>
            </a:r>
          </a:p>
          <a:p>
            <a:pPr>
              <a:lnSpc>
                <a:spcPct val="150000"/>
              </a:lnSpc>
            </a:pPr>
            <a:r>
              <a:rPr lang="en-US" sz="1800" b="0" dirty="0" smtClean="0">
                <a:solidFill>
                  <a:schemeClr val="tx1"/>
                </a:solidFill>
              </a:rPr>
              <a:t>	 </a:t>
            </a:r>
          </a:p>
          <a:p>
            <a:pPr lvl="0">
              <a:lnSpc>
                <a:spcPct val="150000"/>
              </a:lnSpc>
            </a:pPr>
            <a:r>
              <a:rPr lang="en-US" sz="1800" b="0" dirty="0" smtClean="0">
                <a:solidFill>
                  <a:schemeClr val="tx1"/>
                </a:solidFill>
              </a:rPr>
              <a:t>  	(14) </a:t>
            </a:r>
            <a:r>
              <a:rPr lang="de-DE" sz="1800" b="0" dirty="0" smtClean="0">
                <a:solidFill>
                  <a:schemeClr val="tx1"/>
                </a:solidFill>
              </a:rPr>
              <a:t>Wann hod -a -s-da  -</a:t>
            </a:r>
            <a:r>
              <a:rPr lang="de-DE" sz="1800" dirty="0" smtClean="0">
                <a:solidFill>
                  <a:schemeClr val="tx1"/>
                </a:solidFill>
              </a:rPr>
              <a:t>n</a:t>
            </a:r>
            <a:r>
              <a:rPr lang="de-DE" sz="1800" b="0" dirty="0" smtClean="0">
                <a:solidFill>
                  <a:schemeClr val="tx1"/>
                </a:solidFill>
              </a:rPr>
              <a:t>  zoagt?</a:t>
            </a:r>
            <a:endParaRPr lang="en-US" sz="1800" b="0" dirty="0" smtClean="0">
              <a:solidFill>
                <a:schemeClr val="tx1"/>
              </a:solidFill>
            </a:endParaRPr>
          </a:p>
          <a:p>
            <a:pPr>
              <a:lnSpc>
                <a:spcPct val="150000"/>
              </a:lnSpc>
            </a:pPr>
            <a:r>
              <a:rPr lang="de-DE" sz="1800" b="0" dirty="0" smtClean="0">
                <a:solidFill>
                  <a:schemeClr val="tx1"/>
                </a:solidFill>
              </a:rPr>
              <a:t>  	        </a:t>
            </a:r>
            <a:r>
              <a:rPr lang="en-US" sz="1800" b="0" i="1" dirty="0" smtClean="0">
                <a:solidFill>
                  <a:schemeClr val="tx1"/>
                </a:solidFill>
              </a:rPr>
              <a:t>when  has-he-it-you-N shown</a:t>
            </a:r>
            <a:r>
              <a:rPr lang="en-US" sz="1800" b="0" dirty="0" smtClean="0">
                <a:solidFill>
                  <a:schemeClr val="tx1"/>
                </a:solidFill>
              </a:rPr>
              <a:t> 	      “When did he show it to you?“</a:t>
            </a:r>
          </a:p>
          <a:p>
            <a:pPr>
              <a:lnSpc>
                <a:spcPct val="150000"/>
              </a:lnSpc>
            </a:pPr>
            <a:r>
              <a:rPr lang="en-US" sz="1800" dirty="0" smtClean="0"/>
              <a:t> </a:t>
            </a:r>
            <a:endParaRPr lang="en-US" sz="1800"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14</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96300" cy="4103985"/>
          </a:xfrm>
        </p:spPr>
        <p:txBody>
          <a:bodyPr/>
          <a:lstStyle/>
          <a:p>
            <a:r>
              <a:rPr lang="en-US" sz="1800" b="0" dirty="0" smtClean="0">
                <a:solidFill>
                  <a:schemeClr val="tx1"/>
                </a:solidFill>
              </a:rPr>
              <a:t>–</a:t>
            </a:r>
            <a:r>
              <a:rPr lang="en-US" sz="1800" b="0" i="1" dirty="0" smtClean="0">
                <a:solidFill>
                  <a:schemeClr val="tx1"/>
                </a:solidFill>
              </a:rPr>
              <a:t>n</a:t>
            </a:r>
            <a:r>
              <a:rPr lang="en-US" sz="1800" b="0" dirty="0" smtClean="0">
                <a:solidFill>
                  <a:schemeClr val="tx1"/>
                </a:solidFill>
              </a:rPr>
              <a:t> follows the </a:t>
            </a:r>
            <a:r>
              <a:rPr lang="en-US" sz="1800" b="0" dirty="0" err="1" smtClean="0">
                <a:solidFill>
                  <a:schemeClr val="tx1"/>
                </a:solidFill>
              </a:rPr>
              <a:t>clitic</a:t>
            </a:r>
            <a:r>
              <a:rPr lang="en-US" sz="1800" b="0" dirty="0" smtClean="0">
                <a:solidFill>
                  <a:schemeClr val="tx1"/>
                </a:solidFill>
              </a:rPr>
              <a:t> pronouns. Permutations are strictly out. –</a:t>
            </a:r>
            <a:r>
              <a:rPr lang="en-US" sz="1800" b="0" i="1" dirty="0" smtClean="0">
                <a:solidFill>
                  <a:schemeClr val="tx1"/>
                </a:solidFill>
              </a:rPr>
              <a:t>n</a:t>
            </a:r>
            <a:r>
              <a:rPr lang="en-US" sz="1800" b="0" dirty="0" smtClean="0">
                <a:solidFill>
                  <a:schemeClr val="tx1"/>
                </a:solidFill>
              </a:rPr>
              <a:t> cannot </a:t>
            </a:r>
            <a:r>
              <a:rPr lang="en-US" sz="1800" b="0" dirty="0" err="1" smtClean="0">
                <a:solidFill>
                  <a:schemeClr val="tx1"/>
                </a:solidFill>
              </a:rPr>
              <a:t>cliticize</a:t>
            </a:r>
            <a:r>
              <a:rPr lang="en-US" sz="1800" b="0" dirty="0" smtClean="0">
                <a:solidFill>
                  <a:schemeClr val="tx1"/>
                </a:solidFill>
              </a:rPr>
              <a:t> to an XP [no phrasal </a:t>
            </a:r>
            <a:r>
              <a:rPr lang="en-US" sz="1800" b="0" dirty="0" err="1" smtClean="0">
                <a:solidFill>
                  <a:schemeClr val="tx1"/>
                </a:solidFill>
              </a:rPr>
              <a:t>clitic</a:t>
            </a:r>
            <a:r>
              <a:rPr lang="en-US" sz="1800" b="0" dirty="0" smtClean="0">
                <a:solidFill>
                  <a:schemeClr val="tx1"/>
                </a:solidFill>
              </a:rPr>
              <a:t>!] </a:t>
            </a:r>
          </a:p>
          <a:p>
            <a:r>
              <a:rPr lang="en-US" sz="1800" b="0" dirty="0" smtClean="0">
                <a:solidFill>
                  <a:schemeClr val="tx1"/>
                </a:solidFill>
              </a:rPr>
              <a:t>	 </a:t>
            </a:r>
          </a:p>
          <a:p>
            <a:pPr lvl="0">
              <a:lnSpc>
                <a:spcPct val="150000"/>
              </a:lnSpc>
            </a:pPr>
            <a:r>
              <a:rPr lang="en-US" sz="1800" b="0" dirty="0" smtClean="0">
                <a:solidFill>
                  <a:schemeClr val="tx1"/>
                </a:solidFill>
              </a:rPr>
              <a:t>  	(15)	a. *</a:t>
            </a:r>
            <a:r>
              <a:rPr lang="en-US" sz="1800" b="0" dirty="0" err="1" smtClean="0">
                <a:solidFill>
                  <a:schemeClr val="tx1"/>
                </a:solidFill>
              </a:rPr>
              <a:t>Wann</a:t>
            </a:r>
            <a:r>
              <a:rPr lang="en-US" sz="1800" b="0" dirty="0" smtClean="0">
                <a:solidFill>
                  <a:schemeClr val="tx1"/>
                </a:solidFill>
              </a:rPr>
              <a:t> </a:t>
            </a:r>
            <a:r>
              <a:rPr lang="en-US" sz="1800" b="0" dirty="0" err="1" smtClean="0">
                <a:solidFill>
                  <a:schemeClr val="tx1"/>
                </a:solidFill>
              </a:rPr>
              <a:t>hod</a:t>
            </a:r>
            <a:r>
              <a:rPr lang="en-US" sz="1800" b="0" dirty="0" smtClean="0">
                <a:solidFill>
                  <a:schemeClr val="tx1"/>
                </a:solidFill>
              </a:rPr>
              <a:t>-a-s-</a:t>
            </a:r>
            <a:r>
              <a:rPr lang="en-US" sz="1800" dirty="0" smtClean="0">
                <a:solidFill>
                  <a:schemeClr val="tx1"/>
                </a:solidFill>
              </a:rPr>
              <a:t>n</a:t>
            </a:r>
            <a:r>
              <a:rPr lang="en-US" sz="1800" b="0" dirty="0" smtClean="0">
                <a:solidFill>
                  <a:schemeClr val="tx1"/>
                </a:solidFill>
              </a:rPr>
              <a:t>-</a:t>
            </a:r>
            <a:r>
              <a:rPr lang="en-US" sz="1800" b="0" dirty="0" err="1" smtClean="0">
                <a:solidFill>
                  <a:schemeClr val="tx1"/>
                </a:solidFill>
              </a:rPr>
              <a:t>da</a:t>
            </a:r>
            <a:r>
              <a:rPr lang="en-US" sz="1800" b="0" dirty="0" smtClean="0">
                <a:solidFill>
                  <a:schemeClr val="tx1"/>
                </a:solidFill>
              </a:rPr>
              <a:t> </a:t>
            </a:r>
            <a:r>
              <a:rPr lang="en-US" sz="1800" b="0" dirty="0" err="1" smtClean="0">
                <a:solidFill>
                  <a:schemeClr val="tx1"/>
                </a:solidFill>
              </a:rPr>
              <a:t>zoagt</a:t>
            </a:r>
            <a:r>
              <a:rPr lang="en-US" sz="1800" b="0" dirty="0" smtClean="0">
                <a:solidFill>
                  <a:schemeClr val="tx1"/>
                </a:solidFill>
              </a:rPr>
              <a:t>?</a:t>
            </a:r>
          </a:p>
          <a:p>
            <a:pPr>
              <a:lnSpc>
                <a:spcPct val="150000"/>
              </a:lnSpc>
            </a:pPr>
            <a:r>
              <a:rPr lang="en-US" sz="1800" b="0" dirty="0" smtClean="0">
                <a:solidFill>
                  <a:schemeClr val="tx1"/>
                </a:solidFill>
              </a:rPr>
              <a:t> </a:t>
            </a:r>
          </a:p>
          <a:p>
            <a:pPr>
              <a:lnSpc>
                <a:spcPct val="150000"/>
              </a:lnSpc>
            </a:pPr>
            <a:r>
              <a:rPr lang="en-US" sz="1800" b="0" dirty="0" smtClean="0">
                <a:solidFill>
                  <a:schemeClr val="tx1"/>
                </a:solidFill>
              </a:rPr>
              <a:t> 		b. *</a:t>
            </a:r>
            <a:r>
              <a:rPr lang="en-US" sz="1800" b="0" dirty="0" err="1" smtClean="0">
                <a:solidFill>
                  <a:schemeClr val="tx1"/>
                </a:solidFill>
              </a:rPr>
              <a:t>Wann</a:t>
            </a:r>
            <a:r>
              <a:rPr lang="en-US" sz="1800" b="0" dirty="0" smtClean="0">
                <a:solidFill>
                  <a:schemeClr val="tx1"/>
                </a:solidFill>
              </a:rPr>
              <a:t> </a:t>
            </a:r>
            <a:r>
              <a:rPr lang="en-US" sz="1800" b="0" dirty="0" err="1" smtClean="0">
                <a:solidFill>
                  <a:schemeClr val="tx1"/>
                </a:solidFill>
              </a:rPr>
              <a:t>hod</a:t>
            </a:r>
            <a:r>
              <a:rPr lang="en-US" sz="1800" b="0" dirty="0" smtClean="0">
                <a:solidFill>
                  <a:schemeClr val="tx1"/>
                </a:solidFill>
              </a:rPr>
              <a:t>-a-</a:t>
            </a:r>
            <a:r>
              <a:rPr lang="en-US" sz="1800" dirty="0" smtClean="0">
                <a:solidFill>
                  <a:schemeClr val="tx1"/>
                </a:solidFill>
              </a:rPr>
              <a:t>n</a:t>
            </a:r>
            <a:r>
              <a:rPr lang="en-US" sz="1800" b="0" dirty="0" smtClean="0">
                <a:solidFill>
                  <a:schemeClr val="tx1"/>
                </a:solidFill>
              </a:rPr>
              <a:t>-s-</a:t>
            </a:r>
            <a:r>
              <a:rPr lang="en-US" sz="1800" b="0" dirty="0" err="1" smtClean="0">
                <a:solidFill>
                  <a:schemeClr val="tx1"/>
                </a:solidFill>
              </a:rPr>
              <a:t>da</a:t>
            </a:r>
            <a:r>
              <a:rPr lang="en-US" sz="1800" b="0" dirty="0" smtClean="0">
                <a:solidFill>
                  <a:schemeClr val="tx1"/>
                </a:solidFill>
              </a:rPr>
              <a:t> </a:t>
            </a:r>
            <a:r>
              <a:rPr lang="en-US" sz="1800" b="0" dirty="0" err="1" smtClean="0">
                <a:solidFill>
                  <a:schemeClr val="tx1"/>
                </a:solidFill>
              </a:rPr>
              <a:t>zoagt</a:t>
            </a:r>
            <a:r>
              <a:rPr lang="en-US" sz="1800" b="0" dirty="0" smtClean="0">
                <a:solidFill>
                  <a:schemeClr val="tx1"/>
                </a:solidFill>
              </a:rPr>
              <a:t>?</a:t>
            </a:r>
          </a:p>
          <a:p>
            <a:pPr>
              <a:lnSpc>
                <a:spcPct val="150000"/>
              </a:lnSpc>
            </a:pPr>
            <a:r>
              <a:rPr lang="de-DE" sz="1800" b="0" dirty="0" smtClean="0">
                <a:solidFill>
                  <a:schemeClr val="tx1"/>
                </a:solidFill>
              </a:rPr>
              <a:t>		c. *Wann is d’Sophie   -</a:t>
            </a:r>
            <a:r>
              <a:rPr lang="de-DE" sz="1800" dirty="0" smtClean="0">
                <a:solidFill>
                  <a:schemeClr val="tx1"/>
                </a:solidFill>
              </a:rPr>
              <a:t>n</a:t>
            </a:r>
            <a:r>
              <a:rPr lang="de-DE" sz="1800" b="0" dirty="0" smtClean="0">
                <a:solidFill>
                  <a:schemeClr val="tx1"/>
                </a:solidFill>
              </a:rPr>
              <a:t> in  des Haus  neiganga?</a:t>
            </a:r>
            <a:endParaRPr lang="en-US" sz="1800" b="0" dirty="0" smtClean="0">
              <a:solidFill>
                <a:schemeClr val="tx1"/>
              </a:solidFill>
            </a:endParaRPr>
          </a:p>
          <a:p>
            <a:pPr>
              <a:lnSpc>
                <a:spcPct val="150000"/>
              </a:lnSpc>
            </a:pPr>
            <a:r>
              <a:rPr lang="de-DE" sz="1800" b="0" i="1" dirty="0" smtClean="0">
                <a:solidFill>
                  <a:schemeClr val="tx1"/>
                </a:solidFill>
              </a:rPr>
              <a:t>		     </a:t>
            </a:r>
            <a:r>
              <a:rPr lang="en-US" sz="1800" b="0" i="1" dirty="0" smtClean="0">
                <a:solidFill>
                  <a:schemeClr val="tx1"/>
                </a:solidFill>
              </a:rPr>
              <a:t>when is the-Sophie-N in  this house </a:t>
            </a:r>
            <a:r>
              <a:rPr lang="en-US" sz="1800" b="0" i="1" dirty="0" err="1" smtClean="0">
                <a:solidFill>
                  <a:schemeClr val="tx1"/>
                </a:solidFill>
              </a:rPr>
              <a:t>in.gone</a:t>
            </a:r>
            <a:r>
              <a:rPr lang="en-US" sz="1800" b="0" i="1" dirty="0" smtClean="0">
                <a:solidFill>
                  <a:schemeClr val="tx1"/>
                </a:solidFill>
              </a:rPr>
              <a:t>	</a:t>
            </a:r>
            <a:endParaRPr lang="en-US" sz="1800" b="0" dirty="0" smtClean="0">
              <a:solidFill>
                <a:schemeClr val="tx1"/>
              </a:solidFill>
            </a:endParaRPr>
          </a:p>
          <a:p>
            <a:pPr>
              <a:lnSpc>
                <a:spcPct val="150000"/>
              </a:lnSpc>
            </a:pPr>
            <a:r>
              <a:rPr lang="en-US" sz="1800" b="0" dirty="0" smtClean="0">
                <a:solidFill>
                  <a:schemeClr val="tx1"/>
                </a:solidFill>
              </a:rPr>
              <a:t>		    “When did Sophie enter this house?”</a:t>
            </a:r>
            <a:endParaRPr lang="en-US" sz="1800" b="0" dirty="0">
              <a:solidFill>
                <a:schemeClr val="tx1"/>
              </a:solidFill>
            </a:endParaRPr>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15</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96300" cy="4103985"/>
          </a:xfrm>
        </p:spPr>
        <p:txBody>
          <a:bodyPr/>
          <a:lstStyle/>
          <a:p>
            <a:r>
              <a:rPr lang="en-US" sz="1800" b="0" dirty="0" smtClean="0">
                <a:solidFill>
                  <a:schemeClr val="tx1"/>
                </a:solidFill>
              </a:rPr>
              <a:t>The full form </a:t>
            </a:r>
            <a:r>
              <a:rPr lang="en-US" sz="1800" b="0" i="1" dirty="0" err="1" smtClean="0">
                <a:solidFill>
                  <a:schemeClr val="tx1"/>
                </a:solidFill>
              </a:rPr>
              <a:t>denn</a:t>
            </a:r>
            <a:r>
              <a:rPr lang="en-US" sz="1800" b="0" dirty="0" smtClean="0">
                <a:solidFill>
                  <a:schemeClr val="tx1"/>
                </a:solidFill>
              </a:rPr>
              <a:t> is not very popular in uncorrupted varieties, and tends to be replaced by various forms deriving from the adverb </a:t>
            </a:r>
            <a:r>
              <a:rPr lang="en-US" sz="1800" b="0" i="1" dirty="0" err="1" smtClean="0">
                <a:solidFill>
                  <a:schemeClr val="tx1"/>
                </a:solidFill>
              </a:rPr>
              <a:t>nachher</a:t>
            </a:r>
            <a:r>
              <a:rPr lang="en-US" sz="1800" b="0" i="1" dirty="0" smtClean="0">
                <a:solidFill>
                  <a:schemeClr val="tx1"/>
                </a:solidFill>
              </a:rPr>
              <a:t> </a:t>
            </a:r>
            <a:r>
              <a:rPr lang="en-US" sz="1800" b="0" i="1" dirty="0" smtClean="0">
                <a:solidFill>
                  <a:schemeClr val="tx1"/>
                </a:solidFill>
              </a:rPr>
              <a:t>:</a:t>
            </a:r>
            <a:endParaRPr lang="en-US" sz="1800" b="0" dirty="0" smtClean="0">
              <a:solidFill>
                <a:schemeClr val="tx1"/>
              </a:solidFill>
            </a:endParaRPr>
          </a:p>
          <a:p>
            <a:r>
              <a:rPr lang="en-US" sz="1800" b="0" i="1" dirty="0" err="1" smtClean="0">
                <a:solidFill>
                  <a:schemeClr val="tx1"/>
                </a:solidFill>
              </a:rPr>
              <a:t>nacher</a:t>
            </a:r>
            <a:r>
              <a:rPr lang="en-US" sz="1800" b="0" i="1" dirty="0" smtClean="0">
                <a:solidFill>
                  <a:schemeClr val="tx1"/>
                </a:solidFill>
              </a:rPr>
              <a:t>, no, </a:t>
            </a:r>
            <a:r>
              <a:rPr lang="en-US" sz="1800" b="0" i="1" dirty="0" err="1" smtClean="0">
                <a:solidFill>
                  <a:schemeClr val="tx1"/>
                </a:solidFill>
              </a:rPr>
              <a:t>noucha</a:t>
            </a:r>
            <a:r>
              <a:rPr lang="en-US" sz="1800" b="0" i="1" dirty="0" smtClean="0">
                <a:solidFill>
                  <a:schemeClr val="tx1"/>
                </a:solidFill>
              </a:rPr>
              <a:t>, </a:t>
            </a:r>
            <a:r>
              <a:rPr lang="en-US" sz="1800" b="0" i="1" dirty="0" err="1" smtClean="0">
                <a:solidFill>
                  <a:schemeClr val="tx1"/>
                </a:solidFill>
              </a:rPr>
              <a:t>nou</a:t>
            </a:r>
            <a:r>
              <a:rPr lang="en-US" sz="1800" b="0" dirty="0" smtClean="0">
                <a:solidFill>
                  <a:schemeClr val="tx1"/>
                </a:solidFill>
              </a:rPr>
              <a:t> etc.</a:t>
            </a:r>
          </a:p>
          <a:p>
            <a:r>
              <a:rPr lang="en-US" sz="1800" b="0" dirty="0" smtClean="0">
                <a:solidFill>
                  <a:schemeClr val="tx1"/>
                </a:solidFill>
              </a:rPr>
              <a:t> </a:t>
            </a:r>
          </a:p>
          <a:p>
            <a:pPr lvl="0">
              <a:lnSpc>
                <a:spcPct val="150000"/>
              </a:lnSpc>
            </a:pPr>
            <a:r>
              <a:rPr lang="en-US" sz="1800" b="0" dirty="0" smtClean="0">
                <a:solidFill>
                  <a:schemeClr val="tx1"/>
                </a:solidFill>
              </a:rPr>
              <a:t>  	(16)	</a:t>
            </a:r>
            <a:r>
              <a:rPr lang="de-DE" sz="1800" b="0" dirty="0" smtClean="0">
                <a:solidFill>
                  <a:schemeClr val="tx1"/>
                </a:solidFill>
              </a:rPr>
              <a:t>Wann is-</a:t>
            </a:r>
            <a:r>
              <a:rPr lang="de-DE" sz="1800" dirty="0" smtClean="0">
                <a:solidFill>
                  <a:schemeClr val="tx1"/>
                </a:solidFill>
              </a:rPr>
              <a:t>n</a:t>
            </a:r>
            <a:r>
              <a:rPr lang="de-DE" sz="1800" b="0" dirty="0" smtClean="0">
                <a:solidFill>
                  <a:schemeClr val="tx1"/>
                </a:solidFill>
              </a:rPr>
              <a:t> </a:t>
            </a:r>
            <a:r>
              <a:rPr lang="de-DE" sz="1800" b="0" dirty="0" err="1" smtClean="0">
                <a:solidFill>
                  <a:schemeClr val="tx1"/>
                </a:solidFill>
              </a:rPr>
              <a:t>d’Sophie</a:t>
            </a:r>
            <a:r>
              <a:rPr lang="de-DE" sz="1800" b="0" dirty="0" smtClean="0">
                <a:solidFill>
                  <a:schemeClr val="tx1"/>
                </a:solidFill>
              </a:rPr>
              <a:t>     </a:t>
            </a:r>
            <a:r>
              <a:rPr lang="de-DE" sz="1800" b="0" dirty="0" smtClean="0">
                <a:solidFill>
                  <a:schemeClr val="tx1"/>
                </a:solidFill>
              </a:rPr>
              <a:t> </a:t>
            </a:r>
            <a:r>
              <a:rPr lang="de-DE" sz="1800" dirty="0" err="1" smtClean="0">
                <a:solidFill>
                  <a:schemeClr val="tx1"/>
                </a:solidFill>
              </a:rPr>
              <a:t>nacher</a:t>
            </a:r>
            <a:r>
              <a:rPr lang="de-DE" sz="1800" b="0" dirty="0" smtClean="0">
                <a:solidFill>
                  <a:schemeClr val="tx1"/>
                </a:solidFill>
              </a:rPr>
              <a:t>       </a:t>
            </a:r>
            <a:r>
              <a:rPr lang="de-DE" sz="1800" b="0" dirty="0" smtClean="0">
                <a:solidFill>
                  <a:schemeClr val="tx1"/>
                </a:solidFill>
              </a:rPr>
              <a:t>in des Haus  neiganga?</a:t>
            </a:r>
            <a:endParaRPr lang="en-US" sz="1800" b="0" dirty="0" smtClean="0">
              <a:solidFill>
                <a:schemeClr val="tx1"/>
              </a:solidFill>
            </a:endParaRPr>
          </a:p>
          <a:p>
            <a:pPr>
              <a:lnSpc>
                <a:spcPct val="150000"/>
              </a:lnSpc>
            </a:pPr>
            <a:r>
              <a:rPr lang="de-DE" sz="1800" b="0" i="1" dirty="0" smtClean="0">
                <a:solidFill>
                  <a:schemeClr val="tx1"/>
                </a:solidFill>
              </a:rPr>
              <a:t>		 </a:t>
            </a:r>
            <a:r>
              <a:rPr lang="en-US" sz="1800" b="0" i="1" dirty="0" smtClean="0">
                <a:solidFill>
                  <a:schemeClr val="tx1"/>
                </a:solidFill>
              </a:rPr>
              <a:t>when is-N  the-Sophie NACHHER in this house </a:t>
            </a:r>
            <a:r>
              <a:rPr lang="en-US" sz="1800" b="0" i="1" dirty="0" err="1" smtClean="0">
                <a:solidFill>
                  <a:schemeClr val="tx1"/>
                </a:solidFill>
              </a:rPr>
              <a:t>in.gone</a:t>
            </a:r>
            <a:r>
              <a:rPr lang="en-US" sz="1800" b="0" i="1" dirty="0" smtClean="0">
                <a:solidFill>
                  <a:schemeClr val="tx1"/>
                </a:solidFill>
              </a:rPr>
              <a:t>	</a:t>
            </a:r>
            <a:endParaRPr lang="en-US" sz="1800" b="0" dirty="0" smtClean="0">
              <a:solidFill>
                <a:schemeClr val="tx1"/>
              </a:solidFill>
            </a:endParaRPr>
          </a:p>
          <a:p>
            <a:pPr>
              <a:lnSpc>
                <a:spcPct val="150000"/>
              </a:lnSpc>
            </a:pPr>
            <a:r>
              <a:rPr lang="en-US" sz="1800" b="0" dirty="0" smtClean="0">
                <a:solidFill>
                  <a:schemeClr val="tx1"/>
                </a:solidFill>
              </a:rPr>
              <a:t>		 “When did Sophie enter this house after all?”</a:t>
            </a:r>
          </a:p>
          <a:p>
            <a:r>
              <a:rPr lang="en-US" sz="1800" b="0" dirty="0" smtClean="0">
                <a:solidFill>
                  <a:schemeClr val="tx1"/>
                </a:solidFill>
              </a:rPr>
              <a:t> </a:t>
            </a:r>
          </a:p>
          <a:p>
            <a:r>
              <a:rPr lang="en-US" sz="1800" b="0" dirty="0" smtClean="0">
                <a:solidFill>
                  <a:schemeClr val="tx1"/>
                </a:solidFill>
              </a:rPr>
              <a:t>Notice that –</a:t>
            </a:r>
            <a:r>
              <a:rPr lang="en-US" sz="1800" b="0" i="1" dirty="0" smtClean="0">
                <a:solidFill>
                  <a:schemeClr val="tx1"/>
                </a:solidFill>
              </a:rPr>
              <a:t>n</a:t>
            </a:r>
            <a:r>
              <a:rPr lang="en-US" sz="1800" b="0" dirty="0" smtClean="0">
                <a:solidFill>
                  <a:schemeClr val="tx1"/>
                </a:solidFill>
              </a:rPr>
              <a:t> and </a:t>
            </a:r>
            <a:r>
              <a:rPr lang="en-US" sz="1800" b="0" i="1" dirty="0" err="1" smtClean="0">
                <a:solidFill>
                  <a:schemeClr val="tx1"/>
                </a:solidFill>
              </a:rPr>
              <a:t>nacher</a:t>
            </a:r>
            <a:r>
              <a:rPr lang="en-US" sz="1800" b="0" dirty="0" smtClean="0">
                <a:solidFill>
                  <a:schemeClr val="tx1"/>
                </a:solidFill>
              </a:rPr>
              <a:t> can </a:t>
            </a:r>
            <a:r>
              <a:rPr lang="en-US" sz="1800" b="0" dirty="0" err="1" smtClean="0">
                <a:solidFill>
                  <a:schemeClr val="tx1"/>
                </a:solidFill>
              </a:rPr>
              <a:t>cooccur</a:t>
            </a:r>
            <a:r>
              <a:rPr lang="en-US" sz="1800" b="0" dirty="0" smtClean="0">
                <a:solidFill>
                  <a:schemeClr val="tx1"/>
                </a:solidFill>
              </a:rPr>
              <a:t>, and </a:t>
            </a:r>
            <a:r>
              <a:rPr lang="en-US" sz="1800" b="0" i="1" dirty="0" err="1" smtClean="0">
                <a:solidFill>
                  <a:schemeClr val="tx1"/>
                </a:solidFill>
              </a:rPr>
              <a:t>nacher</a:t>
            </a:r>
            <a:r>
              <a:rPr lang="en-US" sz="1800" b="0" dirty="0" smtClean="0">
                <a:solidFill>
                  <a:schemeClr val="tx1"/>
                </a:solidFill>
              </a:rPr>
              <a:t> is an XP; as such it can follow another XP.</a:t>
            </a: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16</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496300" cy="4103985"/>
          </a:xfrm>
        </p:spPr>
        <p:txBody>
          <a:bodyPr/>
          <a:lstStyle/>
          <a:p>
            <a:r>
              <a:rPr lang="en-US" sz="1800" b="0" dirty="0" smtClean="0">
                <a:solidFill>
                  <a:schemeClr val="tx1"/>
                </a:solidFill>
              </a:rPr>
              <a:t>The landing site of –</a:t>
            </a:r>
            <a:r>
              <a:rPr lang="en-US" sz="1800" b="0" i="1" dirty="0" smtClean="0">
                <a:solidFill>
                  <a:schemeClr val="tx1"/>
                </a:solidFill>
              </a:rPr>
              <a:t>n</a:t>
            </a:r>
            <a:r>
              <a:rPr lang="en-US" sz="1800" b="0" dirty="0" smtClean="0">
                <a:solidFill>
                  <a:schemeClr val="tx1"/>
                </a:solidFill>
              </a:rPr>
              <a:t> is very clearly the </a:t>
            </a:r>
            <a:r>
              <a:rPr lang="en-US" sz="1800" b="0" dirty="0" err="1" smtClean="0">
                <a:solidFill>
                  <a:schemeClr val="tx1"/>
                </a:solidFill>
              </a:rPr>
              <a:t>Wackernagel</a:t>
            </a:r>
            <a:r>
              <a:rPr lang="en-US" sz="1800" b="0" dirty="0" smtClean="0">
                <a:solidFill>
                  <a:schemeClr val="tx1"/>
                </a:solidFill>
              </a:rPr>
              <a:t> position, usually called the C-position, which may be enriched by </a:t>
            </a:r>
            <a:r>
              <a:rPr lang="en-US" sz="1800" b="0" dirty="0" err="1" smtClean="0">
                <a:solidFill>
                  <a:schemeClr val="tx1"/>
                </a:solidFill>
              </a:rPr>
              <a:t>clitic</a:t>
            </a:r>
            <a:r>
              <a:rPr lang="en-US" sz="1800" b="0" dirty="0" smtClean="0">
                <a:solidFill>
                  <a:schemeClr val="tx1"/>
                </a:solidFill>
              </a:rPr>
              <a:t> pronouns if there are any. </a:t>
            </a:r>
          </a:p>
          <a:p>
            <a:r>
              <a:rPr lang="en-US" sz="1800" b="0" dirty="0" smtClean="0">
                <a:solidFill>
                  <a:schemeClr val="tx1"/>
                </a:solidFill>
              </a:rPr>
              <a:t> </a:t>
            </a:r>
          </a:p>
          <a:p>
            <a:pPr lvl="0"/>
            <a:r>
              <a:rPr lang="en-US" sz="1800" b="0" dirty="0" smtClean="0">
                <a:solidFill>
                  <a:schemeClr val="tx1"/>
                </a:solidFill>
              </a:rPr>
              <a:t> 	(17)	[</a:t>
            </a:r>
            <a:r>
              <a:rPr lang="en-US" sz="1800" b="0" baseline="-25000" dirty="0" smtClean="0">
                <a:solidFill>
                  <a:schemeClr val="tx1"/>
                </a:solidFill>
              </a:rPr>
              <a:t>CP</a:t>
            </a:r>
            <a:r>
              <a:rPr lang="en-US" sz="1800" b="0" dirty="0" smtClean="0">
                <a:solidFill>
                  <a:schemeClr val="tx1"/>
                </a:solidFill>
              </a:rPr>
              <a:t> wh</a:t>
            </a:r>
            <a:r>
              <a:rPr lang="en-US" sz="1800" b="0" baseline="-25000" dirty="0" smtClean="0">
                <a:solidFill>
                  <a:schemeClr val="tx1"/>
                </a:solidFill>
              </a:rPr>
              <a:t>1</a:t>
            </a:r>
            <a:r>
              <a:rPr lang="en-US" sz="1800" b="0" dirty="0" smtClean="0">
                <a:solidFill>
                  <a:schemeClr val="tx1"/>
                </a:solidFill>
              </a:rPr>
              <a:t> [</a:t>
            </a:r>
            <a:r>
              <a:rPr lang="en-US" sz="1800" b="0" baseline="-25000" dirty="0" smtClean="0">
                <a:solidFill>
                  <a:schemeClr val="tx1"/>
                </a:solidFill>
              </a:rPr>
              <a:t>C’ </a:t>
            </a:r>
            <a:r>
              <a:rPr lang="en-US" sz="1800" b="0" dirty="0" smtClean="0">
                <a:solidFill>
                  <a:schemeClr val="tx1"/>
                </a:solidFill>
              </a:rPr>
              <a:t>[</a:t>
            </a:r>
            <a:r>
              <a:rPr lang="en-US" sz="1800" b="0" baseline="-25000" dirty="0" smtClean="0">
                <a:solidFill>
                  <a:schemeClr val="tx1"/>
                </a:solidFill>
              </a:rPr>
              <a:t>C°</a:t>
            </a:r>
            <a:r>
              <a:rPr lang="en-US" sz="1800" b="0" dirty="0" smtClean="0">
                <a:solidFill>
                  <a:schemeClr val="tx1"/>
                </a:solidFill>
              </a:rPr>
              <a:t> </a:t>
            </a:r>
            <a:r>
              <a:rPr lang="en-US" sz="1800" b="0" dirty="0" err="1" smtClean="0">
                <a:solidFill>
                  <a:schemeClr val="tx1"/>
                </a:solidFill>
              </a:rPr>
              <a:t>V</a:t>
            </a:r>
            <a:r>
              <a:rPr lang="en-US" sz="1800" b="0" baseline="-25000" dirty="0" err="1" smtClean="0">
                <a:solidFill>
                  <a:schemeClr val="tx1"/>
                </a:solidFill>
              </a:rPr>
              <a:t>fin</a:t>
            </a:r>
            <a:r>
              <a:rPr lang="en-US" sz="1800" b="0" dirty="0" smtClean="0">
                <a:solidFill>
                  <a:schemeClr val="tx1"/>
                </a:solidFill>
              </a:rPr>
              <a:t>] [(CL*) –</a:t>
            </a:r>
            <a:r>
              <a:rPr lang="en-US" sz="1800" b="0" i="1" dirty="0" smtClean="0">
                <a:solidFill>
                  <a:schemeClr val="tx1"/>
                </a:solidFill>
              </a:rPr>
              <a:t>n</a:t>
            </a:r>
            <a:r>
              <a:rPr lang="en-US" sz="1800" b="0" dirty="0" smtClean="0">
                <a:solidFill>
                  <a:schemeClr val="tx1"/>
                </a:solidFill>
              </a:rPr>
              <a:t> … </a:t>
            </a:r>
            <a:r>
              <a:rPr lang="de-DE" sz="1800" b="0" dirty="0" smtClean="0">
                <a:solidFill>
                  <a:schemeClr val="tx1"/>
                </a:solidFill>
              </a:rPr>
              <a:t>[</a:t>
            </a:r>
            <a:r>
              <a:rPr lang="de-DE" sz="1800" b="0" baseline="-25000" dirty="0" smtClean="0">
                <a:solidFill>
                  <a:schemeClr val="tx1"/>
                </a:solidFill>
              </a:rPr>
              <a:t>VP</a:t>
            </a:r>
            <a:r>
              <a:rPr lang="de-DE" sz="1800" b="0" dirty="0" smtClean="0">
                <a:solidFill>
                  <a:schemeClr val="tx1"/>
                </a:solidFill>
              </a:rPr>
              <a:t> ... t</a:t>
            </a:r>
            <a:r>
              <a:rPr lang="de-DE" sz="1800" b="0" baseline="-25000" dirty="0" smtClean="0">
                <a:solidFill>
                  <a:schemeClr val="tx1"/>
                </a:solidFill>
              </a:rPr>
              <a:t>1</a:t>
            </a:r>
            <a:r>
              <a:rPr lang="de-DE" sz="1800" b="0" dirty="0" smtClean="0">
                <a:solidFill>
                  <a:schemeClr val="tx1"/>
                </a:solidFill>
              </a:rPr>
              <a:t> ... </a:t>
            </a:r>
            <a:r>
              <a:rPr lang="de-DE" sz="1800" b="0" dirty="0" smtClean="0">
                <a:solidFill>
                  <a:schemeClr val="tx1"/>
                </a:solidFill>
              </a:rPr>
              <a:t>]]]]</a:t>
            </a:r>
          </a:p>
          <a:p>
            <a:pPr lvl="0"/>
            <a:endParaRPr lang="de-DE" sz="1800" b="0" dirty="0">
              <a:solidFill>
                <a:schemeClr val="tx1"/>
              </a:solidFill>
            </a:endParaRPr>
          </a:p>
          <a:p>
            <a:pPr lvl="0"/>
            <a:endParaRPr lang="en-US" sz="1800" b="0" dirty="0" smtClean="0">
              <a:solidFill>
                <a:schemeClr val="tx1"/>
              </a:solidFill>
            </a:endParaRPr>
          </a:p>
          <a:p>
            <a:r>
              <a:rPr lang="de-DE" sz="1800" b="0" dirty="0" smtClean="0">
                <a:solidFill>
                  <a:schemeClr val="tx1"/>
                </a:solidFill>
              </a:rPr>
              <a:t> </a:t>
            </a:r>
            <a:endParaRPr lang="en-US" sz="1800" b="0" dirty="0" smtClean="0">
              <a:solidFill>
                <a:schemeClr val="tx1"/>
              </a:solidFill>
            </a:endParaRPr>
          </a:p>
          <a:p>
            <a:r>
              <a:rPr lang="en-US" sz="1800" b="0" dirty="0" smtClean="0">
                <a:solidFill>
                  <a:schemeClr val="tx1"/>
                </a:solidFill>
              </a:rPr>
              <a:t>				[</a:t>
            </a:r>
            <a:r>
              <a:rPr lang="en-US" sz="1800" b="0" dirty="0" smtClean="0">
                <a:solidFill>
                  <a:schemeClr val="tx1"/>
                </a:solidFill>
              </a:rPr>
              <a:t>C+CL*+</a:t>
            </a:r>
            <a:r>
              <a:rPr lang="en-US" sz="1800" b="0" i="1" dirty="0" smtClean="0">
                <a:solidFill>
                  <a:schemeClr val="tx1"/>
                </a:solidFill>
              </a:rPr>
              <a:t>n</a:t>
            </a:r>
            <a:r>
              <a:rPr lang="en-US" sz="1800" b="0" dirty="0" smtClean="0">
                <a:solidFill>
                  <a:schemeClr val="tx1"/>
                </a:solidFill>
              </a:rPr>
              <a:t>] form an X° complex</a:t>
            </a:r>
          </a:p>
          <a:p>
            <a:endParaRPr lang="en-US" sz="1800" b="0" dirty="0">
              <a:solidFill>
                <a:schemeClr val="tx1"/>
              </a:solidFill>
            </a:endParaRPr>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17</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18</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
        <p:nvSpPr>
          <p:cNvPr id="7" name="Title 1"/>
          <p:cNvSpPr>
            <a:spLocks noGrp="1"/>
          </p:cNvSpPr>
          <p:nvPr>
            <p:ph idx="1"/>
          </p:nvPr>
        </p:nvSpPr>
        <p:spPr>
          <a:xfrm>
            <a:off x="323850" y="260350"/>
            <a:ext cx="8496300" cy="5832475"/>
          </a:xfrm>
        </p:spPr>
        <p:txBody>
          <a:bodyPr/>
          <a:lstStyle/>
          <a:p>
            <a:r>
              <a:rPr lang="en-US" sz="1800" b="0" dirty="0" smtClean="0">
                <a:solidFill>
                  <a:schemeClr val="tx1"/>
                </a:solidFill>
              </a:rPr>
              <a:t>If this was all there is, the syntax of –</a:t>
            </a:r>
            <a:r>
              <a:rPr lang="en-US" sz="1800" b="0" i="1" dirty="0" smtClean="0">
                <a:solidFill>
                  <a:schemeClr val="tx1"/>
                </a:solidFill>
              </a:rPr>
              <a:t>n</a:t>
            </a:r>
            <a:r>
              <a:rPr lang="en-US" sz="1800" b="0" dirty="0" smtClean="0">
                <a:solidFill>
                  <a:schemeClr val="tx1"/>
                </a:solidFill>
              </a:rPr>
              <a:t> could be described as an allophonic variant of the syntax of </a:t>
            </a:r>
            <a:r>
              <a:rPr lang="en-US" sz="1800" b="0" i="1" dirty="0" err="1" smtClean="0">
                <a:solidFill>
                  <a:schemeClr val="tx1"/>
                </a:solidFill>
              </a:rPr>
              <a:t>denn</a:t>
            </a:r>
            <a:r>
              <a:rPr lang="en-US" sz="1800" b="0" dirty="0" smtClean="0">
                <a:solidFill>
                  <a:schemeClr val="tx1"/>
                </a:solidFill>
              </a:rPr>
              <a:t> in Standard German.</a:t>
            </a:r>
          </a:p>
          <a:p>
            <a:r>
              <a:rPr lang="en-US" sz="1800" b="0" dirty="0" smtClean="0">
                <a:solidFill>
                  <a:schemeClr val="tx1"/>
                </a:solidFill>
              </a:rPr>
              <a:t> </a:t>
            </a:r>
          </a:p>
          <a:p>
            <a:r>
              <a:rPr lang="en-US" sz="1800" b="0" dirty="0" smtClean="0">
                <a:solidFill>
                  <a:schemeClr val="tx1"/>
                </a:solidFill>
              </a:rPr>
              <a:t>However, Bavarian -</a:t>
            </a:r>
            <a:r>
              <a:rPr lang="en-US" sz="1800" b="0" i="1" dirty="0" smtClean="0">
                <a:solidFill>
                  <a:schemeClr val="tx1"/>
                </a:solidFill>
              </a:rPr>
              <a:t>n</a:t>
            </a:r>
            <a:r>
              <a:rPr lang="en-US" sz="1800" b="0" dirty="0" smtClean="0">
                <a:solidFill>
                  <a:schemeClr val="tx1"/>
                </a:solidFill>
              </a:rPr>
              <a:t> is at variance with the full form </a:t>
            </a:r>
            <a:r>
              <a:rPr lang="en-US" sz="1800" b="0" i="1" dirty="0" err="1" smtClean="0">
                <a:solidFill>
                  <a:schemeClr val="tx1"/>
                </a:solidFill>
              </a:rPr>
              <a:t>denn</a:t>
            </a:r>
            <a:r>
              <a:rPr lang="en-US" sz="1800" b="0" dirty="0" smtClean="0">
                <a:solidFill>
                  <a:schemeClr val="tx1"/>
                </a:solidFill>
              </a:rPr>
              <a:t> in at least two respects: </a:t>
            </a:r>
          </a:p>
          <a:p>
            <a:r>
              <a:rPr lang="en-US" sz="1800" b="0" dirty="0" smtClean="0">
                <a:solidFill>
                  <a:schemeClr val="tx1"/>
                </a:solidFill>
              </a:rPr>
              <a:t> </a:t>
            </a:r>
          </a:p>
          <a:p>
            <a:pPr lvl="0"/>
            <a:r>
              <a:rPr lang="en-US" sz="1800" b="0" dirty="0" smtClean="0">
                <a:solidFill>
                  <a:schemeClr val="tx1"/>
                </a:solidFill>
              </a:rPr>
              <a:t>(A) –</a:t>
            </a:r>
            <a:r>
              <a:rPr lang="en-US" sz="1800" b="0" i="1" dirty="0" smtClean="0">
                <a:solidFill>
                  <a:schemeClr val="tx1"/>
                </a:solidFill>
              </a:rPr>
              <a:t>n</a:t>
            </a:r>
            <a:r>
              <a:rPr lang="en-US" sz="1800" b="0" dirty="0" smtClean="0">
                <a:solidFill>
                  <a:schemeClr val="tx1"/>
                </a:solidFill>
              </a:rPr>
              <a:t> is </a:t>
            </a:r>
            <a:r>
              <a:rPr lang="en-US" sz="1800" b="0" cap="small" dirty="0" smtClean="0">
                <a:solidFill>
                  <a:schemeClr val="tx1"/>
                </a:solidFill>
              </a:rPr>
              <a:t>obligatory</a:t>
            </a:r>
            <a:r>
              <a:rPr lang="en-US" sz="1800" b="0" dirty="0" smtClean="0">
                <a:solidFill>
                  <a:schemeClr val="tx1"/>
                </a:solidFill>
              </a:rPr>
              <a:t> in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questions, unlike </a:t>
            </a:r>
            <a:r>
              <a:rPr lang="en-US" sz="1800" b="0" i="1" dirty="0" err="1" smtClean="0">
                <a:solidFill>
                  <a:schemeClr val="tx1"/>
                </a:solidFill>
              </a:rPr>
              <a:t>denn</a:t>
            </a:r>
            <a:r>
              <a:rPr lang="en-US" sz="1800" b="0" dirty="0" smtClean="0">
                <a:solidFill>
                  <a:schemeClr val="tx1"/>
                </a:solidFill>
              </a:rPr>
              <a:t>.</a:t>
            </a:r>
          </a:p>
          <a:p>
            <a:pPr lvl="0"/>
            <a:r>
              <a:rPr lang="en-US" sz="1800" b="0" dirty="0" smtClean="0">
                <a:solidFill>
                  <a:schemeClr val="tx1"/>
                </a:solidFill>
              </a:rPr>
              <a:t>(B) –</a:t>
            </a:r>
            <a:r>
              <a:rPr lang="en-US" sz="1800" b="0" i="1" dirty="0" smtClean="0">
                <a:solidFill>
                  <a:schemeClr val="tx1"/>
                </a:solidFill>
              </a:rPr>
              <a:t>n</a:t>
            </a:r>
            <a:r>
              <a:rPr lang="en-US" sz="1800" b="0" dirty="0" smtClean="0">
                <a:solidFill>
                  <a:schemeClr val="tx1"/>
                </a:solidFill>
              </a:rPr>
              <a:t> is </a:t>
            </a:r>
            <a:r>
              <a:rPr lang="en-US" sz="1800" b="0" cap="small" dirty="0" smtClean="0">
                <a:solidFill>
                  <a:schemeClr val="tx1"/>
                </a:solidFill>
              </a:rPr>
              <a:t>deprived of its semantics </a:t>
            </a:r>
            <a:r>
              <a:rPr lang="en-US" sz="1800" b="0" dirty="0" smtClean="0">
                <a:solidFill>
                  <a:schemeClr val="tx1"/>
                </a:solidFill>
              </a:rPr>
              <a:t>in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questions, unlike </a:t>
            </a:r>
            <a:r>
              <a:rPr lang="en-US" sz="1800" b="0" i="1" dirty="0" err="1" smtClean="0">
                <a:solidFill>
                  <a:schemeClr val="tx1"/>
                </a:solidFill>
              </a:rPr>
              <a:t>denn</a:t>
            </a:r>
            <a:r>
              <a:rPr lang="en-US" sz="1800" b="0" dirty="0" smtClean="0">
                <a:solidFill>
                  <a:schemeClr val="tx1"/>
                </a:solidFill>
              </a:rPr>
              <a:t>.</a:t>
            </a:r>
          </a:p>
          <a:p>
            <a:r>
              <a:rPr lang="en-US" sz="1800" b="0" dirty="0" smtClean="0">
                <a:solidFill>
                  <a:schemeClr val="tx1"/>
                </a:solidFill>
              </a:rPr>
              <a:t> </a:t>
            </a:r>
          </a:p>
          <a:p>
            <a:r>
              <a:rPr lang="en-US" sz="1800" b="0" dirty="0" smtClean="0">
                <a:solidFill>
                  <a:schemeClr val="tx1"/>
                </a:solidFill>
              </a:rPr>
              <a:t>	(18)	a. </a:t>
            </a:r>
            <a:r>
              <a:rPr lang="en-US" sz="1800" b="0" dirty="0" err="1" smtClean="0">
                <a:solidFill>
                  <a:schemeClr val="tx1"/>
                </a:solidFill>
              </a:rPr>
              <a:t>Wos</a:t>
            </a:r>
            <a:r>
              <a:rPr lang="en-US" sz="1800" b="0" dirty="0" smtClean="0">
                <a:solidFill>
                  <a:schemeClr val="tx1"/>
                </a:solidFill>
              </a:rPr>
              <a:t> host         *(-</a:t>
            </a:r>
            <a:r>
              <a:rPr lang="en-US" sz="1800" dirty="0" smtClean="0">
                <a:solidFill>
                  <a:schemeClr val="tx1"/>
                </a:solidFill>
              </a:rPr>
              <a:t>n</a:t>
            </a:r>
            <a:r>
              <a:rPr lang="en-US" sz="1800" b="0" dirty="0" smtClean="0">
                <a:solidFill>
                  <a:schemeClr val="tx1"/>
                </a:solidFill>
              </a:rPr>
              <a:t>) </a:t>
            </a:r>
            <a:r>
              <a:rPr lang="en-US" sz="1800" b="0" dirty="0" err="1" smtClean="0">
                <a:solidFill>
                  <a:schemeClr val="tx1"/>
                </a:solidFill>
              </a:rPr>
              <a:t>g’sagt</a:t>
            </a:r>
            <a:r>
              <a:rPr lang="en-US" sz="1800" b="0" dirty="0" smtClean="0">
                <a:solidFill>
                  <a:schemeClr val="tx1"/>
                </a:solidFill>
              </a:rPr>
              <a:t>?	</a:t>
            </a:r>
            <a:r>
              <a:rPr lang="en-US" sz="1800" b="0" dirty="0" err="1" smtClean="0">
                <a:solidFill>
                  <a:schemeClr val="tx1"/>
                </a:solidFill>
              </a:rPr>
              <a:t>Weiß</a:t>
            </a:r>
            <a:r>
              <a:rPr lang="en-US" sz="1800" b="0" dirty="0" smtClean="0">
                <a:solidFill>
                  <a:schemeClr val="tx1"/>
                </a:solidFill>
              </a:rPr>
              <a:t>(2002)</a:t>
            </a:r>
          </a:p>
          <a:p>
            <a:r>
              <a:rPr lang="en-US" sz="1800" b="0" dirty="0" smtClean="0">
                <a:solidFill>
                  <a:schemeClr val="tx1"/>
                </a:solidFill>
              </a:rPr>
              <a:t>		</a:t>
            </a:r>
            <a:r>
              <a:rPr lang="en-US" sz="1800" b="0" i="1" dirty="0" smtClean="0">
                <a:solidFill>
                  <a:schemeClr val="tx1"/>
                </a:solidFill>
              </a:rPr>
              <a:t>    what have-you   </a:t>
            </a:r>
            <a:r>
              <a:rPr lang="en-US" sz="1800" b="0" i="1" dirty="0" smtClean="0">
                <a:solidFill>
                  <a:schemeClr val="tx1"/>
                </a:solidFill>
              </a:rPr>
              <a:t>–</a:t>
            </a:r>
            <a:r>
              <a:rPr lang="en-US" sz="1800" b="0" i="1" dirty="0" smtClean="0">
                <a:solidFill>
                  <a:schemeClr val="tx1"/>
                </a:solidFill>
              </a:rPr>
              <a:t>N said</a:t>
            </a:r>
          </a:p>
          <a:p>
            <a:r>
              <a:rPr lang="en-US" sz="1800" b="0" dirty="0" smtClean="0">
                <a:solidFill>
                  <a:schemeClr val="tx1"/>
                </a:solidFill>
              </a:rPr>
              <a:t>		   “What did you say?”</a:t>
            </a:r>
          </a:p>
          <a:p>
            <a:r>
              <a:rPr lang="en-US" sz="1800" b="0" dirty="0" smtClean="0">
                <a:solidFill>
                  <a:schemeClr val="tx1"/>
                </a:solidFill>
              </a:rPr>
              <a:t>		</a:t>
            </a:r>
          </a:p>
          <a:p>
            <a:r>
              <a:rPr lang="en-US" sz="1800" b="0" dirty="0" smtClean="0">
                <a:solidFill>
                  <a:schemeClr val="tx1"/>
                </a:solidFill>
              </a:rPr>
              <a:t>		b. </a:t>
            </a:r>
            <a:r>
              <a:rPr lang="en-US" sz="1800" b="0" dirty="0" err="1" smtClean="0">
                <a:solidFill>
                  <a:schemeClr val="tx1"/>
                </a:solidFill>
              </a:rPr>
              <a:t>Wos</a:t>
            </a:r>
            <a:r>
              <a:rPr lang="en-US" sz="1800" b="0" dirty="0" smtClean="0">
                <a:solidFill>
                  <a:schemeClr val="tx1"/>
                </a:solidFill>
              </a:rPr>
              <a:t>  </a:t>
            </a:r>
            <a:r>
              <a:rPr lang="en-US" sz="1800" b="0" dirty="0" err="1" smtClean="0">
                <a:solidFill>
                  <a:schemeClr val="tx1"/>
                </a:solidFill>
              </a:rPr>
              <a:t>faid</a:t>
            </a:r>
            <a:r>
              <a:rPr lang="en-US" sz="1800" b="0" dirty="0" smtClean="0">
                <a:solidFill>
                  <a:schemeClr val="tx1"/>
                </a:solidFill>
              </a:rPr>
              <a:t>  *(-</a:t>
            </a:r>
            <a:r>
              <a:rPr lang="en-US" sz="1800" dirty="0" smtClean="0">
                <a:solidFill>
                  <a:schemeClr val="tx1"/>
                </a:solidFill>
              </a:rPr>
              <a:t>n</a:t>
            </a:r>
            <a:r>
              <a:rPr lang="en-US" sz="1800" b="0" dirty="0" smtClean="0">
                <a:solidFill>
                  <a:schemeClr val="tx1"/>
                </a:solidFill>
              </a:rPr>
              <a:t>) </a:t>
            </a:r>
            <a:r>
              <a:rPr lang="en-US" sz="1800" b="0" dirty="0" err="1" smtClean="0">
                <a:solidFill>
                  <a:schemeClr val="tx1"/>
                </a:solidFill>
              </a:rPr>
              <a:t>dene</a:t>
            </a:r>
            <a:r>
              <a:rPr lang="en-US" sz="1800" b="0" dirty="0" smtClean="0">
                <a:solidFill>
                  <a:schemeClr val="tx1"/>
                </a:solidFill>
              </a:rPr>
              <a:t> </a:t>
            </a:r>
            <a:r>
              <a:rPr lang="en-US" sz="1800" b="0" dirty="0" err="1" smtClean="0">
                <a:solidFill>
                  <a:schemeClr val="tx1"/>
                </a:solidFill>
              </a:rPr>
              <a:t>ei</a:t>
            </a:r>
            <a:r>
              <a:rPr lang="en-US" sz="1800" b="0" dirty="0" smtClean="0">
                <a:solidFill>
                  <a:schemeClr val="tx1"/>
                </a:solidFill>
              </a:rPr>
              <a:t>?</a:t>
            </a:r>
          </a:p>
          <a:p>
            <a:r>
              <a:rPr lang="en-US" sz="1800" b="0" dirty="0" smtClean="0">
                <a:solidFill>
                  <a:schemeClr val="tx1"/>
                </a:solidFill>
              </a:rPr>
              <a:t>		    </a:t>
            </a:r>
            <a:r>
              <a:rPr lang="en-US" sz="1800" b="0" i="1" dirty="0" smtClean="0">
                <a:solidFill>
                  <a:schemeClr val="tx1"/>
                </a:solidFill>
              </a:rPr>
              <a:t>what falls  –N  these in</a:t>
            </a:r>
          </a:p>
          <a:p>
            <a:r>
              <a:rPr lang="en-US" sz="1800" b="0" i="1" dirty="0" smtClean="0">
                <a:solidFill>
                  <a:schemeClr val="tx1"/>
                </a:solidFill>
              </a:rPr>
              <a:t>		   “</a:t>
            </a:r>
            <a:r>
              <a:rPr lang="en-US" sz="1800" b="0" dirty="0" smtClean="0">
                <a:solidFill>
                  <a:schemeClr val="tx1"/>
                </a:solidFill>
              </a:rPr>
              <a:t>What comes to their mind?”</a:t>
            </a:r>
            <a:endParaRPr lang="en-US" sz="1800" b="0" i="1" dirty="0" smtClean="0">
              <a:solidFill>
                <a:schemeClr val="tx1"/>
              </a:solidFill>
            </a:endParaRPr>
          </a:p>
          <a:p>
            <a:pPr lvl="0"/>
            <a:endParaRPr lang="de-DE" sz="1800" b="0" dirty="0" smtClean="0">
              <a:solidFill>
                <a:schemeClr val="tx1"/>
              </a:solidFill>
            </a:endParaRPr>
          </a:p>
          <a:p>
            <a:pPr lvl="0"/>
            <a:r>
              <a:rPr lang="de-DE" sz="1800" b="0" dirty="0" smtClean="0">
                <a:solidFill>
                  <a:schemeClr val="tx1"/>
                </a:solidFill>
              </a:rPr>
              <a:t>		c. Wos  schaust  *(-</a:t>
            </a:r>
            <a:r>
              <a:rPr lang="de-DE" sz="1800" dirty="0" smtClean="0">
                <a:solidFill>
                  <a:schemeClr val="tx1"/>
                </a:solidFill>
              </a:rPr>
              <a:t>n</a:t>
            </a:r>
            <a:r>
              <a:rPr lang="de-DE" sz="1800" b="0" dirty="0" smtClean="0">
                <a:solidFill>
                  <a:schemeClr val="tx1"/>
                </a:solidFill>
              </a:rPr>
              <a:t>)  so g’spassig?</a:t>
            </a:r>
            <a:endParaRPr lang="en-US" sz="1800" b="0" dirty="0" smtClean="0">
              <a:solidFill>
                <a:schemeClr val="tx1"/>
              </a:solidFill>
            </a:endParaRPr>
          </a:p>
          <a:p>
            <a:r>
              <a:rPr lang="de-DE" sz="1800" b="0" i="1" dirty="0" smtClean="0">
                <a:solidFill>
                  <a:schemeClr val="tx1"/>
                </a:solidFill>
              </a:rPr>
              <a:t>		    </a:t>
            </a:r>
            <a:r>
              <a:rPr lang="en-US" sz="1800" b="0" i="1" dirty="0" smtClean="0">
                <a:solidFill>
                  <a:schemeClr val="tx1"/>
                </a:solidFill>
              </a:rPr>
              <a:t>what look-you   -N   so  funny </a:t>
            </a:r>
            <a:endParaRPr lang="en-US" sz="1800" b="0" dirty="0" smtClean="0">
              <a:solidFill>
                <a:schemeClr val="tx1"/>
              </a:solidFill>
            </a:endParaRPr>
          </a:p>
          <a:p>
            <a:r>
              <a:rPr lang="en-US" sz="1800" b="0" dirty="0" smtClean="0">
                <a:solidFill>
                  <a:schemeClr val="tx1"/>
                </a:solidFill>
              </a:rPr>
              <a:t>		   “Why do you look so strange?”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548680"/>
            <a:ext cx="8496300" cy="5544145"/>
          </a:xfrm>
        </p:spPr>
        <p:txBody>
          <a:bodyPr/>
          <a:lstStyle/>
          <a:p>
            <a:r>
              <a:rPr lang="en-US" sz="1800" b="0" dirty="0" smtClean="0">
                <a:solidFill>
                  <a:schemeClr val="tx1"/>
                </a:solidFill>
              </a:rPr>
              <a:t>Aside from phonological </a:t>
            </a:r>
            <a:r>
              <a:rPr lang="en-US" sz="1800" b="0" dirty="0" smtClean="0">
                <a:solidFill>
                  <a:schemeClr val="tx1"/>
                </a:solidFill>
              </a:rPr>
              <a:t>weakening, both </a:t>
            </a:r>
            <a:r>
              <a:rPr lang="en-US" sz="1800" b="0" dirty="0" err="1" smtClean="0">
                <a:solidFill>
                  <a:schemeClr val="tx1"/>
                </a:solidFill>
              </a:rPr>
              <a:t>obligatorization</a:t>
            </a:r>
            <a:r>
              <a:rPr lang="en-US" sz="1800" b="0" dirty="0" smtClean="0">
                <a:solidFill>
                  <a:schemeClr val="tx1"/>
                </a:solidFill>
              </a:rPr>
              <a:t> (A) and semantic deprivation (B) are typical signs of </a:t>
            </a:r>
            <a:r>
              <a:rPr lang="en-US" sz="1800" b="0" dirty="0" err="1" smtClean="0">
                <a:solidFill>
                  <a:schemeClr val="tx1"/>
                </a:solidFill>
              </a:rPr>
              <a:t>grammaticalization</a:t>
            </a:r>
            <a:r>
              <a:rPr lang="en-US" sz="1800" b="0" dirty="0" smtClean="0">
                <a:solidFill>
                  <a:schemeClr val="tx1"/>
                </a:solidFill>
              </a:rPr>
              <a:t>; s. Lehmann (1995). </a:t>
            </a:r>
            <a:endParaRPr lang="en-US" sz="1800" b="0" dirty="0" smtClean="0">
              <a:solidFill>
                <a:schemeClr val="tx1"/>
              </a:solidFill>
            </a:endParaRPr>
          </a:p>
          <a:p>
            <a:endParaRPr lang="en-US" sz="1800" b="0" dirty="0" smtClean="0">
              <a:solidFill>
                <a:schemeClr val="tx1"/>
              </a:solidFill>
            </a:endParaRPr>
          </a:p>
          <a:p>
            <a:r>
              <a:rPr lang="en-US" sz="1800" b="0" dirty="0" smtClean="0">
                <a:solidFill>
                  <a:schemeClr val="tx1"/>
                </a:solidFill>
              </a:rPr>
              <a:t> (A) and (B) are obviously related: While in Standard German </a:t>
            </a:r>
            <a:r>
              <a:rPr lang="en-US" sz="1800" b="0" i="1" dirty="0" err="1" smtClean="0">
                <a:solidFill>
                  <a:schemeClr val="tx1"/>
                </a:solidFill>
              </a:rPr>
              <a:t>denn</a:t>
            </a:r>
            <a:r>
              <a:rPr lang="en-US" sz="1800" b="0" dirty="0" smtClean="0">
                <a:solidFill>
                  <a:schemeClr val="tx1"/>
                </a:solidFill>
              </a:rPr>
              <a:t> is optional and as such makes a semantic contribution, -</a:t>
            </a:r>
            <a:r>
              <a:rPr lang="en-US" sz="1800" b="0" i="1" dirty="0" smtClean="0">
                <a:solidFill>
                  <a:schemeClr val="tx1"/>
                </a:solidFill>
              </a:rPr>
              <a:t>n</a:t>
            </a:r>
            <a:r>
              <a:rPr lang="en-US" sz="1800" b="0" dirty="0" smtClean="0">
                <a:solidFill>
                  <a:schemeClr val="tx1"/>
                </a:solidFill>
              </a:rPr>
              <a:t> is obligatory in all sorts of contexts and therefore </a:t>
            </a:r>
            <a:r>
              <a:rPr lang="en-US" sz="1800" b="0" dirty="0" smtClean="0">
                <a:solidFill>
                  <a:schemeClr val="tx1"/>
                </a:solidFill>
              </a:rPr>
              <a:t>applies to </a:t>
            </a:r>
            <a:r>
              <a:rPr lang="en-US" sz="1800" b="0" dirty="0" err="1" smtClean="0">
                <a:solidFill>
                  <a:schemeClr val="tx1"/>
                </a:solidFill>
              </a:rPr>
              <a:t>wh</a:t>
            </a:r>
            <a:r>
              <a:rPr lang="en-US" sz="1800" b="0" dirty="0" smtClean="0">
                <a:solidFill>
                  <a:schemeClr val="tx1"/>
                </a:solidFill>
              </a:rPr>
              <a:t>-questions across the board. </a:t>
            </a:r>
            <a:r>
              <a:rPr lang="en-US" sz="1800" b="0" dirty="0" smtClean="0">
                <a:solidFill>
                  <a:schemeClr val="tx1"/>
                </a:solidFill>
              </a:rPr>
              <a:t>In other words, it makes no semantic contribution. </a:t>
            </a:r>
            <a:endParaRPr lang="en-US" sz="1800" b="0" dirty="0" smtClean="0">
              <a:solidFill>
                <a:schemeClr val="tx1"/>
              </a:solidFill>
            </a:endParaRPr>
          </a:p>
          <a:p>
            <a:endParaRPr lang="en-US" sz="1800" b="0" dirty="0">
              <a:solidFill>
                <a:schemeClr val="tx1"/>
              </a:solidFill>
            </a:endParaRPr>
          </a:p>
          <a:p>
            <a:r>
              <a:rPr lang="en-US" sz="1800" b="0" dirty="0" err="1" smtClean="0">
                <a:solidFill>
                  <a:schemeClr val="tx1"/>
                </a:solidFill>
              </a:rPr>
              <a:t>Givón</a:t>
            </a:r>
            <a:r>
              <a:rPr lang="en-US" sz="1800" b="0" dirty="0" smtClean="0">
                <a:solidFill>
                  <a:schemeClr val="tx1"/>
                </a:solidFill>
              </a:rPr>
              <a:t> </a:t>
            </a:r>
            <a:r>
              <a:rPr lang="en-US" sz="1800" b="0" dirty="0" smtClean="0">
                <a:solidFill>
                  <a:schemeClr val="tx1"/>
                </a:solidFill>
              </a:rPr>
              <a:t>(1976): "</a:t>
            </a:r>
            <a:r>
              <a:rPr lang="en-US" sz="1800" b="0" dirty="0" err="1" smtClean="0">
                <a:solidFill>
                  <a:schemeClr val="tx1"/>
                </a:solidFill>
              </a:rPr>
              <a:t>Grammaticalization</a:t>
            </a:r>
            <a:r>
              <a:rPr lang="en-US" sz="1800" b="0" dirty="0" smtClean="0">
                <a:solidFill>
                  <a:schemeClr val="tx1"/>
                </a:solidFill>
              </a:rPr>
              <a:t> rips off the lexical features until only the grammatical features are left“</a:t>
            </a:r>
          </a:p>
          <a:p>
            <a:endParaRPr lang="en-US" sz="1800" b="0" dirty="0" smtClean="0">
              <a:solidFill>
                <a:schemeClr val="tx1"/>
              </a:solidFill>
            </a:endParaRPr>
          </a:p>
          <a:p>
            <a:r>
              <a:rPr lang="en-US" sz="1800" b="0" u="sng" dirty="0" smtClean="0">
                <a:solidFill>
                  <a:schemeClr val="tx1"/>
                </a:solidFill>
              </a:rPr>
              <a:t>Consequences</a:t>
            </a:r>
            <a:r>
              <a:rPr lang="en-US" sz="1800" b="0" dirty="0" smtClean="0">
                <a:solidFill>
                  <a:schemeClr val="tx1"/>
                </a:solidFill>
              </a:rPr>
              <a:t>: </a:t>
            </a:r>
          </a:p>
          <a:p>
            <a:pPr lvl="0"/>
            <a:r>
              <a:rPr lang="en-US" sz="1800" b="0" dirty="0" smtClean="0">
                <a:solidFill>
                  <a:schemeClr val="tx1"/>
                </a:solidFill>
              </a:rPr>
              <a:t>	(</a:t>
            </a:r>
            <a:r>
              <a:rPr lang="en-US" sz="1800" b="0" dirty="0" err="1" smtClean="0">
                <a:solidFill>
                  <a:schemeClr val="tx1"/>
                </a:solidFill>
              </a:rPr>
              <a:t>i</a:t>
            </a:r>
            <a:r>
              <a:rPr lang="en-US" sz="1800" b="0" dirty="0" smtClean="0">
                <a:solidFill>
                  <a:schemeClr val="tx1"/>
                </a:solidFill>
              </a:rPr>
              <a:t>)    All Bavarian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questions, including out-of the blue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questions, 	     	       show –</a:t>
            </a:r>
            <a:r>
              <a:rPr lang="en-US" sz="1800" b="0" i="1" dirty="0" smtClean="0">
                <a:solidFill>
                  <a:schemeClr val="tx1"/>
                </a:solidFill>
              </a:rPr>
              <a:t>n</a:t>
            </a:r>
            <a:r>
              <a:rPr lang="en-US" sz="1800" b="0" dirty="0" smtClean="0">
                <a:solidFill>
                  <a:schemeClr val="tx1"/>
                </a:solidFill>
              </a:rPr>
              <a:t>.</a:t>
            </a:r>
          </a:p>
          <a:p>
            <a:pPr lvl="0"/>
            <a:r>
              <a:rPr lang="en-US" sz="1800" b="0" dirty="0" smtClean="0">
                <a:solidFill>
                  <a:schemeClr val="tx1"/>
                </a:solidFill>
              </a:rPr>
              <a:t>	(ii)   Bavarian out-of the blue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questions do not show </a:t>
            </a:r>
            <a:r>
              <a:rPr lang="en-US" sz="1800" b="0" i="1" dirty="0" err="1" smtClean="0">
                <a:solidFill>
                  <a:schemeClr val="tx1"/>
                </a:solidFill>
              </a:rPr>
              <a:t>nachher</a:t>
            </a:r>
            <a:r>
              <a:rPr lang="en-US" sz="1800" b="0" dirty="0" smtClean="0">
                <a:solidFill>
                  <a:schemeClr val="tx1"/>
                </a:solidFill>
              </a:rPr>
              <a:t>, 		       </a:t>
            </a:r>
            <a:r>
              <a:rPr lang="en-US" sz="1800" b="0" i="1" dirty="0" err="1" smtClean="0">
                <a:solidFill>
                  <a:schemeClr val="tx1"/>
                </a:solidFill>
              </a:rPr>
              <a:t>nachher</a:t>
            </a:r>
            <a:r>
              <a:rPr lang="en-US" sz="1800" b="0" i="1" dirty="0" smtClean="0">
                <a:solidFill>
                  <a:schemeClr val="tx1"/>
                </a:solidFill>
              </a:rPr>
              <a:t> </a:t>
            </a:r>
            <a:r>
              <a:rPr lang="en-US" sz="1800" b="0" dirty="0" smtClean="0">
                <a:solidFill>
                  <a:schemeClr val="tx1"/>
                </a:solidFill>
              </a:rPr>
              <a:t>being a meaningful optional element; [same as </a:t>
            </a:r>
            <a:r>
              <a:rPr lang="en-US" sz="1800" b="0" i="1" dirty="0" err="1" smtClean="0">
                <a:solidFill>
                  <a:schemeClr val="tx1"/>
                </a:solidFill>
              </a:rPr>
              <a:t>denn</a:t>
            </a:r>
            <a:r>
              <a:rPr lang="en-US" sz="1800" b="0" dirty="0" smtClean="0">
                <a:solidFill>
                  <a:schemeClr val="tx1"/>
                </a:solidFill>
              </a:rPr>
              <a:t>].</a:t>
            </a:r>
          </a:p>
          <a:p>
            <a:pPr lvl="0"/>
            <a:r>
              <a:rPr lang="en-US" sz="1800" b="0" dirty="0" smtClean="0">
                <a:solidFill>
                  <a:schemeClr val="tx1"/>
                </a:solidFill>
              </a:rPr>
              <a:t>	(iii)   –</a:t>
            </a:r>
            <a:r>
              <a:rPr lang="en-US" sz="1800" b="0" i="1" dirty="0" smtClean="0">
                <a:solidFill>
                  <a:schemeClr val="tx1"/>
                </a:solidFill>
              </a:rPr>
              <a:t>n</a:t>
            </a:r>
            <a:r>
              <a:rPr lang="en-US" sz="1800" b="0" dirty="0" smtClean="0">
                <a:solidFill>
                  <a:schemeClr val="tx1"/>
                </a:solidFill>
              </a:rPr>
              <a:t> is the morphological exponent of a purely formal feature [“</a:t>
            </a:r>
            <a:r>
              <a:rPr lang="en-US" sz="1800" b="0" i="1" dirty="0" err="1" smtClean="0">
                <a:solidFill>
                  <a:schemeClr val="tx1"/>
                </a:solidFill>
              </a:rPr>
              <a:t>denn</a:t>
            </a:r>
            <a:r>
              <a:rPr lang="en-US" sz="1800" b="0" dirty="0" smtClean="0">
                <a:solidFill>
                  <a:schemeClr val="tx1"/>
                </a:solidFill>
              </a:rPr>
              <a:t> 		        minus its semantics”]</a:t>
            </a:r>
          </a:p>
          <a:p>
            <a:endParaRPr lang="en-US" sz="1800" b="0" dirty="0" smtClean="0">
              <a:solidFill>
                <a:schemeClr val="tx1"/>
              </a:solidFill>
            </a:endParaRP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19</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6335713" cy="792088"/>
          </a:xfrm>
        </p:spPr>
        <p:txBody>
          <a:bodyPr/>
          <a:lstStyle/>
          <a:p>
            <a:pPr lvl="0"/>
            <a:r>
              <a:rPr lang="en-US" dirty="0" smtClean="0"/>
              <a:t>I. Introduction</a:t>
            </a:r>
            <a:br>
              <a:rPr lang="en-US" dirty="0" smtClean="0"/>
            </a:br>
            <a:endParaRPr lang="en-US" dirty="0"/>
          </a:p>
        </p:txBody>
      </p:sp>
      <p:sp>
        <p:nvSpPr>
          <p:cNvPr id="3" name="Content Placeholder 2"/>
          <p:cNvSpPr>
            <a:spLocks noGrp="1"/>
          </p:cNvSpPr>
          <p:nvPr>
            <p:ph idx="1"/>
          </p:nvPr>
        </p:nvSpPr>
        <p:spPr/>
        <p:txBody>
          <a:bodyPr/>
          <a:lstStyle/>
          <a:p>
            <a:endParaRPr lang="de-DE" sz="2400" b="0" dirty="0" smtClean="0">
              <a:solidFill>
                <a:schemeClr val="tx1"/>
              </a:solidFill>
            </a:endParaRPr>
          </a:p>
          <a:p>
            <a:r>
              <a:rPr lang="en-US" sz="1800" b="0" dirty="0" smtClean="0">
                <a:solidFill>
                  <a:schemeClr val="tx1"/>
                </a:solidFill>
              </a:rPr>
              <a:t>The German particle </a:t>
            </a:r>
            <a:r>
              <a:rPr lang="en-US" sz="1800" b="0" i="1" dirty="0" err="1" smtClean="0">
                <a:solidFill>
                  <a:schemeClr val="tx1"/>
                </a:solidFill>
              </a:rPr>
              <a:t>denn</a:t>
            </a:r>
            <a:r>
              <a:rPr lang="en-US" sz="1800" b="0" dirty="0" smtClean="0">
                <a:solidFill>
                  <a:schemeClr val="tx1"/>
                </a:solidFill>
              </a:rPr>
              <a:t> is interesting for various reasons. </a:t>
            </a:r>
          </a:p>
          <a:p>
            <a:endParaRPr lang="en-US" sz="1800" b="0" dirty="0" smtClean="0">
              <a:solidFill>
                <a:schemeClr val="tx1"/>
              </a:solidFill>
            </a:endParaRPr>
          </a:p>
          <a:p>
            <a:pPr marL="342900" indent="-342900">
              <a:buAutoNum type="arabicPeriod"/>
            </a:pPr>
            <a:r>
              <a:rPr lang="en-US" sz="1800" b="0" dirty="0" smtClean="0">
                <a:solidFill>
                  <a:schemeClr val="tx1"/>
                </a:solidFill>
              </a:rPr>
              <a:t>It depends on interrogative force; </a:t>
            </a:r>
          </a:p>
          <a:p>
            <a:pPr marL="342900" indent="-342900">
              <a:buAutoNum type="arabicPeriod"/>
            </a:pPr>
            <a:r>
              <a:rPr lang="en-US" sz="1800" b="0" dirty="0" smtClean="0">
                <a:solidFill>
                  <a:schemeClr val="tx1"/>
                </a:solidFill>
              </a:rPr>
              <a:t>It can under special conditions appear in dependent non-interrogative clauses; </a:t>
            </a:r>
          </a:p>
          <a:p>
            <a:pPr marL="342900" indent="-342900">
              <a:buAutoNum type="arabicPeriod"/>
            </a:pPr>
            <a:r>
              <a:rPr lang="en-US" sz="1800" b="0" dirty="0" smtClean="0">
                <a:solidFill>
                  <a:schemeClr val="tx1"/>
                </a:solidFill>
              </a:rPr>
              <a:t>It gets reduced in spoken language and dialects to the weak forms ‘</a:t>
            </a:r>
            <a:r>
              <a:rPr lang="en-US" sz="1800" b="0" i="1" dirty="0" err="1" smtClean="0">
                <a:solidFill>
                  <a:schemeClr val="tx1"/>
                </a:solidFill>
              </a:rPr>
              <a:t>dn</a:t>
            </a:r>
            <a:r>
              <a:rPr lang="en-US" sz="1800" b="0" dirty="0" smtClean="0">
                <a:solidFill>
                  <a:schemeClr val="tx1"/>
                </a:solidFill>
              </a:rPr>
              <a:t> or ‘</a:t>
            </a:r>
            <a:r>
              <a:rPr lang="en-US" sz="1800" b="0" i="1" dirty="0" smtClean="0">
                <a:solidFill>
                  <a:schemeClr val="tx1"/>
                </a:solidFill>
              </a:rPr>
              <a:t>n</a:t>
            </a:r>
            <a:r>
              <a:rPr lang="en-US" sz="1800" b="0" dirty="0" smtClean="0">
                <a:solidFill>
                  <a:schemeClr val="tx1"/>
                </a:solidFill>
              </a:rPr>
              <a:t>. </a:t>
            </a:r>
          </a:p>
          <a:p>
            <a:pPr marL="342900" indent="-342900"/>
            <a:endParaRPr lang="en-US" sz="1800" b="0" dirty="0" smtClean="0">
              <a:solidFill>
                <a:schemeClr val="tx1"/>
              </a:solidFill>
            </a:endParaRPr>
          </a:p>
          <a:p>
            <a:pPr marL="342900" indent="-342900"/>
            <a:r>
              <a:rPr lang="en-US" sz="1800" b="0" dirty="0" smtClean="0">
                <a:solidFill>
                  <a:schemeClr val="tx1"/>
                </a:solidFill>
              </a:rPr>
              <a:t>The present talk will concentrate on the last property.</a:t>
            </a:r>
          </a:p>
          <a:p>
            <a:pPr marL="342900" indent="-342900">
              <a:buAutoNum type="arabicPeriod"/>
            </a:pPr>
            <a:endParaRPr lang="en-US" b="0" dirty="0" smtClean="0">
              <a:solidFill>
                <a:schemeClr val="tx1"/>
              </a:solidFill>
            </a:endParaRPr>
          </a:p>
          <a:p>
            <a:pPr marL="342900" indent="-342900">
              <a:buAutoNum type="arabicPeriod"/>
            </a:pPr>
            <a:endParaRPr lang="en-US" sz="1400" b="0" dirty="0" smtClean="0">
              <a:solidFill>
                <a:schemeClr val="tx1"/>
              </a:solidFill>
            </a:endParaRPr>
          </a:p>
          <a:p>
            <a:pPr marL="342900" indent="-342900">
              <a:buAutoNum type="arabicPeriod"/>
            </a:pPr>
            <a:endParaRPr lang="en-US" sz="1400" b="0" dirty="0" smtClean="0">
              <a:solidFill>
                <a:schemeClr val="tx1"/>
              </a:solidFill>
            </a:endParaRPr>
          </a:p>
          <a:p>
            <a:pPr marL="342900" indent="-342900"/>
            <a:endParaRPr lang="en-US" sz="1400" b="0" dirty="0" smtClean="0">
              <a:solidFill>
                <a:schemeClr val="tx1"/>
              </a:solidFill>
            </a:endParaRPr>
          </a:p>
          <a:p>
            <a:pPr marL="342900" indent="-342900"/>
            <a:endParaRPr lang="en-US" sz="1400" b="0" dirty="0" smtClean="0">
              <a:solidFill>
                <a:schemeClr val="tx1"/>
              </a:solidFill>
            </a:endParaRPr>
          </a:p>
          <a:p>
            <a:pPr marL="342900" indent="-342900"/>
            <a:endParaRPr lang="en-US" sz="1400" b="0" dirty="0" smtClean="0">
              <a:solidFill>
                <a:schemeClr val="tx1"/>
              </a:solidFill>
            </a:endParaRPr>
          </a:p>
          <a:p>
            <a:pPr lvl="1"/>
            <a:endParaRPr lang="de-DE" dirty="0" smtClean="0"/>
          </a:p>
          <a:p>
            <a:pPr lvl="1"/>
            <a:endParaRPr lang="de-DE" dirty="0" smtClean="0"/>
          </a:p>
          <a:p>
            <a:endParaRPr lang="de-DE" dirty="0" smtClean="0"/>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052736"/>
            <a:ext cx="8496300" cy="5040089"/>
          </a:xfrm>
        </p:spPr>
        <p:txBody>
          <a:bodyPr/>
          <a:lstStyle/>
          <a:p>
            <a:r>
              <a:rPr lang="en-US" sz="1800" b="0" dirty="0" smtClean="0">
                <a:solidFill>
                  <a:schemeClr val="tx1"/>
                </a:solidFill>
              </a:rPr>
              <a:t>Recall that –</a:t>
            </a:r>
            <a:r>
              <a:rPr lang="en-US" sz="1800" b="0" i="1" dirty="0" smtClean="0">
                <a:solidFill>
                  <a:schemeClr val="tx1"/>
                </a:solidFill>
              </a:rPr>
              <a:t>n</a:t>
            </a:r>
            <a:r>
              <a:rPr lang="en-US" sz="1800" b="0" dirty="0" smtClean="0">
                <a:solidFill>
                  <a:schemeClr val="tx1"/>
                </a:solidFill>
              </a:rPr>
              <a:t> appears obligatorily only in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questions. Since –</a:t>
            </a:r>
            <a:r>
              <a:rPr lang="en-US" sz="1800" b="0" i="1" dirty="0" smtClean="0">
                <a:solidFill>
                  <a:schemeClr val="tx1"/>
                </a:solidFill>
              </a:rPr>
              <a:t>n</a:t>
            </a:r>
            <a:r>
              <a:rPr lang="en-US" sz="1800" b="0" dirty="0" smtClean="0">
                <a:solidFill>
                  <a:schemeClr val="tx1"/>
                </a:solidFill>
              </a:rPr>
              <a:t> is part of the </a:t>
            </a:r>
            <a:r>
              <a:rPr lang="en-US" sz="1800" b="0" dirty="0" err="1" smtClean="0">
                <a:solidFill>
                  <a:schemeClr val="tx1"/>
                </a:solidFill>
              </a:rPr>
              <a:t>featural</a:t>
            </a:r>
            <a:r>
              <a:rPr lang="en-US" sz="1800" b="0" dirty="0" smtClean="0">
                <a:solidFill>
                  <a:schemeClr val="tx1"/>
                </a:solidFill>
              </a:rPr>
              <a:t> X° amalgam [C+(CL*)+</a:t>
            </a:r>
            <a:r>
              <a:rPr lang="en-US" sz="1800" b="0" i="1" dirty="0" smtClean="0">
                <a:solidFill>
                  <a:schemeClr val="tx1"/>
                </a:solidFill>
              </a:rPr>
              <a:t>n</a:t>
            </a:r>
            <a:r>
              <a:rPr lang="en-US" sz="1800" b="0" dirty="0" smtClean="0">
                <a:solidFill>
                  <a:schemeClr val="tx1"/>
                </a:solidFill>
              </a:rPr>
              <a:t>] in C°, C° </a:t>
            </a:r>
            <a:r>
              <a:rPr lang="en-US" sz="1800" b="0" dirty="0" smtClean="0">
                <a:solidFill>
                  <a:schemeClr val="tx1"/>
                </a:solidFill>
              </a:rPr>
              <a:t>inherits </a:t>
            </a:r>
            <a:r>
              <a:rPr lang="en-US" sz="1800" b="0" dirty="0" smtClean="0">
                <a:solidFill>
                  <a:schemeClr val="tx1"/>
                </a:solidFill>
              </a:rPr>
              <a:t>the relevant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feature. </a:t>
            </a:r>
          </a:p>
          <a:p>
            <a:r>
              <a:rPr lang="en-US" sz="1800" b="0" dirty="0" smtClean="0">
                <a:solidFill>
                  <a:schemeClr val="tx1"/>
                </a:solidFill>
              </a:rPr>
              <a:t>As a consequence, C° </a:t>
            </a:r>
            <a:r>
              <a:rPr lang="en-US" sz="1800" b="0" u="sng" dirty="0" smtClean="0">
                <a:solidFill>
                  <a:schemeClr val="tx1"/>
                </a:solidFill>
              </a:rPr>
              <a:t>agrees</a:t>
            </a:r>
            <a:r>
              <a:rPr lang="en-US" sz="1800" b="0" dirty="0" smtClean="0">
                <a:solidFill>
                  <a:schemeClr val="tx1"/>
                </a:solidFill>
              </a:rPr>
              <a:t> </a:t>
            </a:r>
            <a:r>
              <a:rPr lang="en-US" sz="1800" b="0" u="sng" dirty="0" smtClean="0">
                <a:solidFill>
                  <a:schemeClr val="tx1"/>
                </a:solidFill>
              </a:rPr>
              <a:t>overtly</a:t>
            </a:r>
            <a:r>
              <a:rPr lang="en-US" sz="1800" b="0" dirty="0" smtClean="0">
                <a:solidFill>
                  <a:schemeClr val="tx1"/>
                </a:solidFill>
              </a:rPr>
              <a:t> with the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operator in SpecCP.</a:t>
            </a:r>
          </a:p>
          <a:p>
            <a:r>
              <a:rPr lang="en-US" sz="1800" b="0" dirty="0" smtClean="0">
                <a:solidFill>
                  <a:schemeClr val="tx1"/>
                </a:solidFill>
              </a:rPr>
              <a:t> </a:t>
            </a:r>
          </a:p>
          <a:p>
            <a:r>
              <a:rPr lang="en-US" sz="1800" b="0" dirty="0" smtClean="0">
                <a:solidFill>
                  <a:schemeClr val="tx1"/>
                </a:solidFill>
              </a:rPr>
              <a:t>For Bavarian, the </a:t>
            </a:r>
            <a:r>
              <a:rPr lang="en-US" sz="1800" b="0" dirty="0" err="1" smtClean="0">
                <a:solidFill>
                  <a:schemeClr val="tx1"/>
                </a:solidFill>
              </a:rPr>
              <a:t>grammaticalization</a:t>
            </a:r>
            <a:r>
              <a:rPr lang="en-US" sz="1800" b="0" dirty="0" smtClean="0">
                <a:solidFill>
                  <a:schemeClr val="tx1"/>
                </a:solidFill>
              </a:rPr>
              <a:t> path in (10) </a:t>
            </a:r>
            <a:r>
              <a:rPr lang="en-US" sz="1800" b="0" dirty="0" smtClean="0">
                <a:solidFill>
                  <a:schemeClr val="tx1"/>
                </a:solidFill>
              </a:rPr>
              <a:t>appears to be </a:t>
            </a:r>
            <a:r>
              <a:rPr lang="en-US" sz="1800" b="0" dirty="0" smtClean="0">
                <a:solidFill>
                  <a:schemeClr val="tx1"/>
                </a:solidFill>
              </a:rPr>
              <a:t>extended as in (19)</a:t>
            </a:r>
          </a:p>
          <a:p>
            <a:r>
              <a:rPr lang="en-US" sz="1800" b="0" dirty="0" smtClean="0">
                <a:solidFill>
                  <a:schemeClr val="tx1"/>
                </a:solidFill>
              </a:rPr>
              <a:t> </a:t>
            </a:r>
            <a:endParaRPr lang="en-US" sz="1800" b="0" dirty="0" smtClean="0">
              <a:solidFill>
                <a:schemeClr val="tx1"/>
              </a:solidFill>
            </a:endParaRPr>
          </a:p>
          <a:p>
            <a:endParaRPr lang="en-US" sz="1800" b="0" dirty="0" smtClean="0">
              <a:solidFill>
                <a:schemeClr val="tx1"/>
              </a:solidFill>
            </a:endParaRPr>
          </a:p>
          <a:p>
            <a:pPr lvl="3">
              <a:buNone/>
            </a:pPr>
            <a:r>
              <a:rPr lang="en-US" sz="1800" b="0" dirty="0" smtClean="0">
                <a:solidFill>
                  <a:schemeClr val="tx1"/>
                </a:solidFill>
              </a:rPr>
              <a:t>	(19) </a:t>
            </a:r>
            <a:r>
              <a:rPr lang="en-US" sz="1800" b="0" dirty="0" err="1" smtClean="0">
                <a:solidFill>
                  <a:schemeClr val="tx1"/>
                </a:solidFill>
              </a:rPr>
              <a:t>Grammaticalization</a:t>
            </a:r>
            <a:r>
              <a:rPr lang="en-US" sz="1800" b="0" dirty="0" smtClean="0">
                <a:solidFill>
                  <a:schemeClr val="tx1"/>
                </a:solidFill>
              </a:rPr>
              <a:t> path of </a:t>
            </a:r>
            <a:r>
              <a:rPr lang="en-US" sz="1800" b="0" i="1" dirty="0" err="1" smtClean="0">
                <a:solidFill>
                  <a:schemeClr val="tx1"/>
                </a:solidFill>
              </a:rPr>
              <a:t>denn</a:t>
            </a:r>
            <a:r>
              <a:rPr lang="en-US" sz="1800" b="0" dirty="0" smtClean="0">
                <a:solidFill>
                  <a:schemeClr val="tx1"/>
                </a:solidFill>
              </a:rPr>
              <a:t> for Bavarian</a:t>
            </a:r>
          </a:p>
          <a:p>
            <a:pPr lvl="3">
              <a:buNone/>
            </a:pPr>
            <a:r>
              <a:rPr lang="en-US" sz="1800" b="0" dirty="0" smtClean="0">
                <a:solidFill>
                  <a:schemeClr val="tx1"/>
                </a:solidFill>
              </a:rPr>
              <a:t>	</a:t>
            </a:r>
          </a:p>
          <a:p>
            <a:pPr lvl="3">
              <a:buNone/>
            </a:pPr>
            <a:r>
              <a:rPr lang="en-US" sz="1800" dirty="0" smtClean="0"/>
              <a:t>	</a:t>
            </a:r>
            <a:r>
              <a:rPr lang="en-US" sz="1800" b="0" dirty="0" smtClean="0">
                <a:solidFill>
                  <a:schemeClr val="tx1"/>
                </a:solidFill>
              </a:rPr>
              <a:t>LOCALISTIC &gt; TEMPORAL &gt; LOGICAL &gt; ILLOCUTIVE / DISCOURSE FUNCTIONAL &gt; </a:t>
            </a:r>
            <a:r>
              <a:rPr lang="en-US" sz="1800" b="0" i="1" dirty="0" smtClean="0">
                <a:solidFill>
                  <a:schemeClr val="tx1"/>
                </a:solidFill>
              </a:rPr>
              <a:t>WH-</a:t>
            </a:r>
            <a:r>
              <a:rPr lang="en-US" sz="1800" b="0" dirty="0" smtClean="0">
                <a:solidFill>
                  <a:schemeClr val="tx1"/>
                </a:solidFill>
              </a:rPr>
              <a:t>AGREEMENT MARKER</a:t>
            </a: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20</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92696"/>
            <a:ext cx="8496300" cy="5400129"/>
          </a:xfrm>
        </p:spPr>
        <p:txBody>
          <a:bodyPr/>
          <a:lstStyle/>
          <a:p>
            <a:r>
              <a:rPr lang="en-US" sz="1800" b="0" dirty="0" smtClean="0">
                <a:solidFill>
                  <a:schemeClr val="tx1"/>
                </a:solidFill>
              </a:rPr>
              <a:t>Are </a:t>
            </a:r>
            <a:r>
              <a:rPr lang="en-US" sz="1800" b="0" u="sng" dirty="0" smtClean="0">
                <a:solidFill>
                  <a:schemeClr val="tx1"/>
                </a:solidFill>
              </a:rPr>
              <a:t>reassurance questions</a:t>
            </a:r>
            <a:r>
              <a:rPr lang="en-US" sz="1800" b="0" dirty="0" smtClean="0">
                <a:solidFill>
                  <a:schemeClr val="tx1"/>
                </a:solidFill>
              </a:rPr>
              <a:t> </a:t>
            </a:r>
            <a:r>
              <a:rPr lang="en-US" sz="1800" b="0" dirty="0" smtClean="0">
                <a:solidFill>
                  <a:schemeClr val="tx1"/>
                </a:solidFill>
              </a:rPr>
              <a:t>(echo questions) counter-examples</a:t>
            </a:r>
            <a:r>
              <a:rPr lang="en-US" sz="1800" b="0" dirty="0" smtClean="0">
                <a:solidFill>
                  <a:schemeClr val="tx1"/>
                </a:solidFill>
              </a:rPr>
              <a:t>?</a:t>
            </a:r>
          </a:p>
          <a:p>
            <a:r>
              <a:rPr lang="en-US" sz="1800" b="0" dirty="0" smtClean="0">
                <a:solidFill>
                  <a:schemeClr val="tx1"/>
                </a:solidFill>
              </a:rPr>
              <a:t> </a:t>
            </a:r>
          </a:p>
          <a:p>
            <a:pPr lvl="0">
              <a:lnSpc>
                <a:spcPct val="150000"/>
              </a:lnSpc>
            </a:pPr>
            <a:r>
              <a:rPr lang="en-US" sz="1800" b="0" dirty="0" smtClean="0">
                <a:solidFill>
                  <a:schemeClr val="tx1"/>
                </a:solidFill>
              </a:rPr>
              <a:t> (20)	A: I </a:t>
            </a:r>
            <a:r>
              <a:rPr lang="en-US" sz="1800" b="0" dirty="0" err="1" smtClean="0">
                <a:solidFill>
                  <a:schemeClr val="tx1"/>
                </a:solidFill>
              </a:rPr>
              <a:t>hoass</a:t>
            </a:r>
            <a:r>
              <a:rPr lang="en-US" sz="1800" b="0" dirty="0" smtClean="0">
                <a:solidFill>
                  <a:schemeClr val="tx1"/>
                </a:solidFill>
              </a:rPr>
              <a:t> </a:t>
            </a:r>
            <a:r>
              <a:rPr lang="en-US" sz="1800" b="0" dirty="0" err="1" smtClean="0">
                <a:solidFill>
                  <a:schemeClr val="tx1"/>
                </a:solidFill>
              </a:rPr>
              <a:t>Notburga</a:t>
            </a:r>
            <a:r>
              <a:rPr lang="en-US" sz="1800" b="0" dirty="0" smtClean="0">
                <a:solidFill>
                  <a:schemeClr val="tx1"/>
                </a:solidFill>
              </a:rPr>
              <a:t> </a:t>
            </a:r>
          </a:p>
          <a:p>
            <a:pPr>
              <a:lnSpc>
                <a:spcPct val="150000"/>
              </a:lnSpc>
            </a:pPr>
            <a:r>
              <a:rPr lang="en-US" sz="1800" b="0" dirty="0" smtClean="0">
                <a:solidFill>
                  <a:schemeClr val="tx1"/>
                </a:solidFill>
              </a:rPr>
              <a:t>	    “I am called </a:t>
            </a:r>
            <a:r>
              <a:rPr lang="en-US" sz="1800" b="0" dirty="0" err="1" smtClean="0">
                <a:solidFill>
                  <a:schemeClr val="tx1"/>
                </a:solidFill>
              </a:rPr>
              <a:t>Notburga</a:t>
            </a:r>
            <a:r>
              <a:rPr lang="en-US" sz="1800" b="0" dirty="0" smtClean="0">
                <a:solidFill>
                  <a:schemeClr val="tx1"/>
                </a:solidFill>
              </a:rPr>
              <a:t>”</a:t>
            </a:r>
          </a:p>
          <a:p>
            <a:pPr>
              <a:lnSpc>
                <a:spcPct val="150000"/>
              </a:lnSpc>
            </a:pPr>
            <a:r>
              <a:rPr lang="de-DE" sz="1800" b="0" dirty="0" smtClean="0">
                <a:solidFill>
                  <a:schemeClr val="tx1"/>
                </a:solidFill>
              </a:rPr>
              <a:t>	B: WIA hoasst du? / *WIA hoasst-</a:t>
            </a:r>
            <a:r>
              <a:rPr lang="de-DE" sz="1800" dirty="0" smtClean="0">
                <a:solidFill>
                  <a:schemeClr val="tx1"/>
                </a:solidFill>
              </a:rPr>
              <a:t>n</a:t>
            </a:r>
            <a:r>
              <a:rPr lang="de-DE" sz="1800" b="0" dirty="0" smtClean="0">
                <a:solidFill>
                  <a:schemeClr val="tx1"/>
                </a:solidFill>
              </a:rPr>
              <a:t> du??</a:t>
            </a:r>
            <a:endParaRPr lang="en-US" sz="1800" b="0" dirty="0" smtClean="0">
              <a:solidFill>
                <a:schemeClr val="tx1"/>
              </a:solidFill>
            </a:endParaRPr>
          </a:p>
          <a:p>
            <a:pPr>
              <a:lnSpc>
                <a:spcPct val="150000"/>
              </a:lnSpc>
            </a:pPr>
            <a:r>
              <a:rPr lang="de-DE" sz="1800" b="0" dirty="0" smtClean="0">
                <a:solidFill>
                  <a:schemeClr val="tx1"/>
                </a:solidFill>
              </a:rPr>
              <a:t>	   </a:t>
            </a:r>
            <a:r>
              <a:rPr lang="en-US" sz="1800" b="0" dirty="0" smtClean="0">
                <a:solidFill>
                  <a:schemeClr val="tx1"/>
                </a:solidFill>
              </a:rPr>
              <a:t>“You are called WHAT??”</a:t>
            </a:r>
          </a:p>
          <a:p>
            <a:pPr>
              <a:lnSpc>
                <a:spcPct val="150000"/>
              </a:lnSpc>
            </a:pPr>
            <a:r>
              <a:rPr lang="en-US" sz="1800" b="0" dirty="0" smtClean="0">
                <a:solidFill>
                  <a:schemeClr val="tx1"/>
                </a:solidFill>
              </a:rPr>
              <a:t>	B‘: Du </a:t>
            </a:r>
            <a:r>
              <a:rPr lang="en-US" sz="1800" b="0" dirty="0" err="1" smtClean="0">
                <a:solidFill>
                  <a:schemeClr val="tx1"/>
                </a:solidFill>
              </a:rPr>
              <a:t>hoasst</a:t>
            </a:r>
            <a:r>
              <a:rPr lang="en-US" sz="1800" b="0" dirty="0" smtClean="0">
                <a:solidFill>
                  <a:schemeClr val="tx1"/>
                </a:solidFill>
              </a:rPr>
              <a:t> WIA?? / *Du </a:t>
            </a:r>
            <a:r>
              <a:rPr lang="en-US" sz="1800" b="0" dirty="0" err="1" smtClean="0">
                <a:solidFill>
                  <a:schemeClr val="tx1"/>
                </a:solidFill>
              </a:rPr>
              <a:t>hoasst</a:t>
            </a:r>
            <a:r>
              <a:rPr lang="en-US" sz="1800" b="0" dirty="0" smtClean="0">
                <a:solidFill>
                  <a:schemeClr val="tx1"/>
                </a:solidFill>
              </a:rPr>
              <a:t>-</a:t>
            </a:r>
            <a:r>
              <a:rPr lang="en-US" sz="1800" dirty="0" smtClean="0">
                <a:solidFill>
                  <a:schemeClr val="tx1"/>
                </a:solidFill>
              </a:rPr>
              <a:t>n</a:t>
            </a:r>
            <a:r>
              <a:rPr lang="en-US" sz="1800" b="0" dirty="0" smtClean="0">
                <a:solidFill>
                  <a:schemeClr val="tx1"/>
                </a:solidFill>
              </a:rPr>
              <a:t> WIA</a:t>
            </a:r>
            <a:r>
              <a:rPr lang="en-US" sz="1800" b="0" dirty="0" smtClean="0">
                <a:solidFill>
                  <a:schemeClr val="tx1"/>
                </a:solidFill>
              </a:rPr>
              <a:t>??</a:t>
            </a:r>
          </a:p>
          <a:p>
            <a:pPr>
              <a:lnSpc>
                <a:spcPct val="150000"/>
              </a:lnSpc>
            </a:pPr>
            <a:r>
              <a:rPr lang="en-US" sz="1800" b="0" dirty="0" smtClean="0">
                <a:solidFill>
                  <a:schemeClr val="tx1"/>
                </a:solidFill>
              </a:rPr>
              <a:t>	   “You are called WHAT??”</a:t>
            </a:r>
          </a:p>
          <a:p>
            <a:r>
              <a:rPr lang="en-US" sz="1800" b="0" dirty="0" smtClean="0">
                <a:solidFill>
                  <a:schemeClr val="tx1"/>
                </a:solidFill>
              </a:rPr>
              <a:t> </a:t>
            </a:r>
          </a:p>
          <a:p>
            <a:r>
              <a:rPr lang="en-US" sz="1800" b="0" dirty="0" smtClean="0">
                <a:solidFill>
                  <a:schemeClr val="tx1"/>
                </a:solidFill>
              </a:rPr>
              <a:t>In an </a:t>
            </a:r>
            <a:r>
              <a:rPr lang="en-US" sz="1800" b="0" u="sng" dirty="0" smtClean="0">
                <a:solidFill>
                  <a:schemeClr val="tx1"/>
                </a:solidFill>
              </a:rPr>
              <a:t>information-seeking </a:t>
            </a:r>
            <a:r>
              <a:rPr lang="en-US" sz="1800" b="0" i="1" u="sng" dirty="0" err="1" smtClean="0">
                <a:solidFill>
                  <a:schemeClr val="tx1"/>
                </a:solidFill>
              </a:rPr>
              <a:t>wh</a:t>
            </a:r>
            <a:r>
              <a:rPr lang="en-US" sz="1800" b="0" i="1" u="sng" dirty="0" smtClean="0">
                <a:solidFill>
                  <a:schemeClr val="tx1"/>
                </a:solidFill>
              </a:rPr>
              <a:t>-</a:t>
            </a:r>
            <a:r>
              <a:rPr lang="en-US" sz="1800" b="0" u="sng" dirty="0" smtClean="0">
                <a:solidFill>
                  <a:schemeClr val="tx1"/>
                </a:solidFill>
              </a:rPr>
              <a:t>question</a:t>
            </a:r>
            <a:r>
              <a:rPr lang="en-US" sz="1800" b="0" dirty="0" smtClean="0">
                <a:solidFill>
                  <a:schemeClr val="tx1"/>
                </a:solidFill>
              </a:rPr>
              <a:t> wh</a:t>
            </a:r>
            <a:r>
              <a:rPr lang="en-US" sz="1800" b="0" baseline="-25000" dirty="0" smtClean="0">
                <a:solidFill>
                  <a:schemeClr val="tx1"/>
                </a:solidFill>
              </a:rPr>
              <a:t>1</a:t>
            </a:r>
            <a:r>
              <a:rPr lang="en-US" sz="1800" b="0" dirty="0" smtClean="0">
                <a:solidFill>
                  <a:schemeClr val="tx1"/>
                </a:solidFill>
              </a:rPr>
              <a:t> [</a:t>
            </a:r>
            <a:r>
              <a:rPr lang="en-US" sz="1800" b="0" baseline="-25000" dirty="0" smtClean="0">
                <a:solidFill>
                  <a:schemeClr val="tx1"/>
                </a:solidFill>
                <a:sym typeface="Symbol"/>
              </a:rPr>
              <a:t></a:t>
            </a:r>
            <a:r>
              <a:rPr lang="en-US" sz="1800" b="0" dirty="0" smtClean="0">
                <a:solidFill>
                  <a:schemeClr val="tx1"/>
                </a:solidFill>
              </a:rPr>
              <a:t>… t</a:t>
            </a:r>
            <a:r>
              <a:rPr lang="en-US" sz="1800" b="0" baseline="-25000" dirty="0" smtClean="0">
                <a:solidFill>
                  <a:schemeClr val="tx1"/>
                </a:solidFill>
              </a:rPr>
              <a:t>1</a:t>
            </a:r>
            <a:r>
              <a:rPr lang="en-US" sz="1800" b="0" dirty="0" smtClean="0">
                <a:solidFill>
                  <a:schemeClr val="tx1"/>
                </a:solidFill>
              </a:rPr>
              <a:t> …], the speaker holds the presupposition </a:t>
            </a:r>
            <a:r>
              <a:rPr lang="en-US" sz="1800" b="0" dirty="0" smtClean="0">
                <a:solidFill>
                  <a:schemeClr val="tx1"/>
                </a:solidFill>
                <a:sym typeface="Symbol"/>
              </a:rPr>
              <a:t></a:t>
            </a:r>
            <a:r>
              <a:rPr lang="en-US" sz="1800" b="0" dirty="0" smtClean="0">
                <a:solidFill>
                  <a:schemeClr val="tx1"/>
                </a:solidFill>
              </a:rPr>
              <a:t>’ in which the variable is existentially closed: wh</a:t>
            </a:r>
            <a:r>
              <a:rPr lang="en-US" sz="1800" b="0" baseline="-25000" dirty="0" smtClean="0">
                <a:solidFill>
                  <a:schemeClr val="tx1"/>
                </a:solidFill>
              </a:rPr>
              <a:t>1</a:t>
            </a:r>
            <a:r>
              <a:rPr lang="en-US" sz="1800" b="0" dirty="0" smtClean="0">
                <a:solidFill>
                  <a:schemeClr val="tx1"/>
                </a:solidFill>
              </a:rPr>
              <a:t> </a:t>
            </a:r>
            <a:r>
              <a:rPr lang="en-US" sz="1800" b="0" dirty="0" smtClean="0">
                <a:solidFill>
                  <a:schemeClr val="tx1"/>
                </a:solidFill>
                <a:sym typeface="Symbol"/>
              </a:rPr>
              <a:t></a:t>
            </a:r>
            <a:r>
              <a:rPr lang="en-US" sz="1800" b="0" dirty="0" smtClean="0">
                <a:solidFill>
                  <a:schemeClr val="tx1"/>
                </a:solidFill>
              </a:rPr>
              <a:t>x [</a:t>
            </a:r>
            <a:r>
              <a:rPr lang="en-US" sz="1800" b="0" baseline="-25000" dirty="0" smtClean="0">
                <a:solidFill>
                  <a:schemeClr val="tx1"/>
                </a:solidFill>
                <a:sym typeface="Symbol"/>
              </a:rPr>
              <a:t></a:t>
            </a:r>
            <a:r>
              <a:rPr lang="en-US" sz="1800" b="0" baseline="-25000" dirty="0" smtClean="0">
                <a:solidFill>
                  <a:schemeClr val="tx1"/>
                </a:solidFill>
              </a:rPr>
              <a:t>’</a:t>
            </a:r>
            <a:r>
              <a:rPr lang="en-US" sz="1800" b="0" dirty="0" smtClean="0">
                <a:solidFill>
                  <a:schemeClr val="tx1"/>
                </a:solidFill>
              </a:rPr>
              <a:t>… x …]. In a </a:t>
            </a:r>
            <a:r>
              <a:rPr lang="en-US" sz="1800" b="0" u="sng" dirty="0" smtClean="0">
                <a:solidFill>
                  <a:schemeClr val="tx1"/>
                </a:solidFill>
              </a:rPr>
              <a:t>reassurance </a:t>
            </a:r>
            <a:r>
              <a:rPr lang="en-US" sz="1800" b="0" i="1" u="sng" dirty="0" err="1" smtClean="0">
                <a:solidFill>
                  <a:schemeClr val="tx1"/>
                </a:solidFill>
              </a:rPr>
              <a:t>wh</a:t>
            </a:r>
            <a:r>
              <a:rPr lang="en-US" sz="1800" b="0" i="1" u="sng" dirty="0" smtClean="0">
                <a:solidFill>
                  <a:schemeClr val="tx1"/>
                </a:solidFill>
              </a:rPr>
              <a:t>-</a:t>
            </a:r>
            <a:r>
              <a:rPr lang="en-US" sz="1800" b="0" u="sng" dirty="0" smtClean="0">
                <a:solidFill>
                  <a:schemeClr val="tx1"/>
                </a:solidFill>
              </a:rPr>
              <a:t>question</a:t>
            </a:r>
            <a:r>
              <a:rPr lang="en-US" sz="1800" b="0" dirty="0" smtClean="0">
                <a:solidFill>
                  <a:schemeClr val="tx1"/>
                </a:solidFill>
              </a:rPr>
              <a:t>, the speaker has already some sort of value for the variable and expresses his/her dissatisfaction or disagreement with this value. If so, reassurance questions may not even be </a:t>
            </a:r>
            <a:r>
              <a:rPr lang="en-US" sz="1800" b="0" dirty="0" smtClean="0">
                <a:solidFill>
                  <a:schemeClr val="tx1"/>
                </a:solidFill>
              </a:rPr>
              <a:t>interrogative </a:t>
            </a:r>
            <a:r>
              <a:rPr lang="en-US" sz="1800" b="0" dirty="0" smtClean="0">
                <a:solidFill>
                  <a:schemeClr val="tx1"/>
                </a:solidFill>
              </a:rPr>
              <a:t>in the narrow sense. </a:t>
            </a: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21</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6335713" cy="792088"/>
          </a:xfrm>
        </p:spPr>
        <p:txBody>
          <a:bodyPr/>
          <a:lstStyle/>
          <a:p>
            <a:pPr lvl="0"/>
            <a:r>
              <a:rPr lang="en-US" dirty="0" smtClean="0"/>
              <a:t>V. A digression into </a:t>
            </a:r>
            <a:r>
              <a:rPr lang="en-US" dirty="0" err="1" smtClean="0"/>
              <a:t>Rheto</a:t>
            </a:r>
            <a:r>
              <a:rPr lang="en-US" dirty="0" smtClean="0"/>
              <a:t>-Romance</a:t>
            </a:r>
            <a:br>
              <a:rPr lang="en-US" dirty="0" smtClean="0"/>
            </a:br>
            <a:endParaRPr lang="en-US" dirty="0"/>
          </a:p>
        </p:txBody>
      </p:sp>
      <p:sp>
        <p:nvSpPr>
          <p:cNvPr id="3" name="Content Placeholder 2"/>
          <p:cNvSpPr>
            <a:spLocks noGrp="1"/>
          </p:cNvSpPr>
          <p:nvPr>
            <p:ph idx="1"/>
          </p:nvPr>
        </p:nvSpPr>
        <p:spPr>
          <a:xfrm>
            <a:off x="323528" y="1772816"/>
            <a:ext cx="8496300" cy="4103985"/>
          </a:xfrm>
        </p:spPr>
        <p:txBody>
          <a:bodyPr/>
          <a:lstStyle/>
          <a:p>
            <a:r>
              <a:rPr lang="en-US" sz="1800" b="0" dirty="0" smtClean="0">
                <a:solidFill>
                  <a:schemeClr val="tx1"/>
                </a:solidFill>
              </a:rPr>
              <a:t>According to Hack (2009; 2014), the </a:t>
            </a:r>
            <a:r>
              <a:rPr lang="en-US" sz="1800" b="0" dirty="0" smtClean="0">
                <a:solidFill>
                  <a:schemeClr val="tx1"/>
                </a:solidFill>
              </a:rPr>
              <a:t>particle </a:t>
            </a:r>
            <a:r>
              <a:rPr lang="en-US" sz="1800" b="0" i="1" dirty="0" smtClean="0">
                <a:solidFill>
                  <a:schemeClr val="tx1"/>
                </a:solidFill>
              </a:rPr>
              <a:t>pa</a:t>
            </a:r>
            <a:r>
              <a:rPr lang="en-US" sz="1800" b="0" dirty="0" smtClean="0">
                <a:solidFill>
                  <a:schemeClr val="tx1"/>
                </a:solidFill>
              </a:rPr>
              <a:t> or its reduced form </a:t>
            </a:r>
            <a:r>
              <a:rPr lang="en-US" sz="1800" b="0" i="1" dirty="0" smtClean="0">
                <a:solidFill>
                  <a:schemeClr val="tx1"/>
                </a:solidFill>
              </a:rPr>
              <a:t>a</a:t>
            </a:r>
            <a:r>
              <a:rPr lang="en-US" sz="1800" b="0" dirty="0" smtClean="0">
                <a:solidFill>
                  <a:schemeClr val="tx1"/>
                </a:solidFill>
              </a:rPr>
              <a:t> , derived from </a:t>
            </a:r>
            <a:r>
              <a:rPr lang="en-US" sz="1800" b="0" dirty="0" smtClean="0">
                <a:solidFill>
                  <a:schemeClr val="tx1"/>
                </a:solidFill>
              </a:rPr>
              <a:t>Latin </a:t>
            </a:r>
            <a:r>
              <a:rPr lang="en-US" sz="1800" b="0" i="1" dirty="0" smtClean="0">
                <a:solidFill>
                  <a:schemeClr val="tx1"/>
                </a:solidFill>
              </a:rPr>
              <a:t>post,</a:t>
            </a:r>
            <a:r>
              <a:rPr lang="en-US" sz="1800" b="0" dirty="0" smtClean="0">
                <a:solidFill>
                  <a:schemeClr val="tx1"/>
                </a:solidFill>
              </a:rPr>
              <a:t> „behind, after“, has lost its meaning and has become </a:t>
            </a:r>
            <a:r>
              <a:rPr lang="en-US" sz="1800" b="0" u="sng" dirty="0" smtClean="0">
                <a:solidFill>
                  <a:schemeClr val="tx1"/>
                </a:solidFill>
              </a:rPr>
              <a:t>obligatory</a:t>
            </a:r>
            <a:r>
              <a:rPr lang="en-US" sz="1800" b="0" dirty="0" smtClean="0">
                <a:solidFill>
                  <a:schemeClr val="tx1"/>
                </a:solidFill>
              </a:rPr>
              <a:t> in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questions of the Dolomite dialects of </a:t>
            </a:r>
            <a:r>
              <a:rPr lang="en-US" sz="1800" b="0" dirty="0" err="1" smtClean="0">
                <a:solidFill>
                  <a:schemeClr val="tx1"/>
                </a:solidFill>
              </a:rPr>
              <a:t>Badiot</a:t>
            </a:r>
            <a:r>
              <a:rPr lang="en-US" sz="1800" b="0" dirty="0" smtClean="0">
                <a:solidFill>
                  <a:schemeClr val="tx1"/>
                </a:solidFill>
              </a:rPr>
              <a:t>, </a:t>
            </a:r>
            <a:r>
              <a:rPr lang="en-US" sz="1800" b="0" dirty="0" err="1" smtClean="0">
                <a:solidFill>
                  <a:schemeClr val="tx1"/>
                </a:solidFill>
              </a:rPr>
              <a:t>Marèo</a:t>
            </a:r>
            <a:r>
              <a:rPr lang="en-US" sz="1800" b="0" dirty="0" smtClean="0">
                <a:solidFill>
                  <a:schemeClr val="tx1"/>
                </a:solidFill>
              </a:rPr>
              <a:t> and </a:t>
            </a:r>
            <a:r>
              <a:rPr lang="en-US" sz="1800" b="0" dirty="0" err="1" smtClean="0">
                <a:solidFill>
                  <a:schemeClr val="tx1"/>
                </a:solidFill>
              </a:rPr>
              <a:t>Gherdëina</a:t>
            </a:r>
            <a:r>
              <a:rPr lang="en-US" sz="1800" b="0" dirty="0" smtClean="0">
                <a:solidFill>
                  <a:schemeClr val="tx1"/>
                </a:solidFill>
              </a:rPr>
              <a:t> (</a:t>
            </a:r>
            <a:r>
              <a:rPr lang="en-US" sz="1800" b="0" dirty="0" err="1" smtClean="0">
                <a:solidFill>
                  <a:schemeClr val="tx1"/>
                </a:solidFill>
              </a:rPr>
              <a:t>Grödnertal</a:t>
            </a:r>
            <a:r>
              <a:rPr lang="en-US" sz="1800" b="0" dirty="0" smtClean="0">
                <a:solidFill>
                  <a:schemeClr val="tx1"/>
                </a:solidFill>
              </a:rPr>
              <a:t>)</a:t>
            </a:r>
          </a:p>
          <a:p>
            <a:r>
              <a:rPr lang="en-US" sz="1800" b="0" dirty="0" smtClean="0">
                <a:solidFill>
                  <a:schemeClr val="tx1"/>
                </a:solidFill>
              </a:rPr>
              <a:t>	</a:t>
            </a:r>
          </a:p>
          <a:p>
            <a:pPr>
              <a:lnSpc>
                <a:spcPct val="150000"/>
              </a:lnSpc>
            </a:pPr>
            <a:r>
              <a:rPr lang="en-US" sz="1800" b="0" dirty="0" smtClean="0">
                <a:solidFill>
                  <a:schemeClr val="tx1"/>
                </a:solidFill>
              </a:rPr>
              <a:t>	(21)  </a:t>
            </a:r>
            <a:r>
              <a:rPr lang="en-US" sz="1800" b="0" u="sng" dirty="0" err="1" smtClean="0">
                <a:solidFill>
                  <a:schemeClr val="tx1"/>
                </a:solidFill>
              </a:rPr>
              <a:t>Badiot</a:t>
            </a:r>
            <a:endParaRPr lang="en-US" sz="1800" b="0" u="sng" dirty="0" smtClean="0">
              <a:solidFill>
                <a:schemeClr val="tx1"/>
              </a:solidFill>
            </a:endParaRPr>
          </a:p>
          <a:p>
            <a:pPr>
              <a:lnSpc>
                <a:spcPct val="150000"/>
              </a:lnSpc>
            </a:pPr>
            <a:r>
              <a:rPr lang="en-US" sz="1800" b="0" dirty="0" smtClean="0">
                <a:solidFill>
                  <a:schemeClr val="tx1"/>
                </a:solidFill>
              </a:rPr>
              <a:t>	        </a:t>
            </a:r>
            <a:r>
              <a:rPr lang="en-US" sz="1800" b="0" dirty="0" err="1" smtClean="0">
                <a:solidFill>
                  <a:schemeClr val="tx1"/>
                </a:solidFill>
              </a:rPr>
              <a:t>Ci</a:t>
            </a:r>
            <a:r>
              <a:rPr lang="en-US" sz="1800" b="0" dirty="0" smtClean="0">
                <a:solidFill>
                  <a:schemeClr val="tx1"/>
                </a:solidFill>
              </a:rPr>
              <a:t> </a:t>
            </a:r>
            <a:r>
              <a:rPr lang="en-US" sz="1800" b="0" dirty="0" err="1" smtClean="0">
                <a:solidFill>
                  <a:schemeClr val="tx1"/>
                </a:solidFill>
              </a:rPr>
              <a:t>fajés</a:t>
            </a:r>
            <a:r>
              <a:rPr lang="en-US" sz="1800" b="0" dirty="0" smtClean="0">
                <a:solidFill>
                  <a:schemeClr val="tx1"/>
                </a:solidFill>
              </a:rPr>
              <a:t>          </a:t>
            </a:r>
            <a:r>
              <a:rPr lang="en-US" sz="1800" dirty="0" smtClean="0">
                <a:solidFill>
                  <a:schemeClr val="tx1"/>
                </a:solidFill>
              </a:rPr>
              <a:t>pa</a:t>
            </a:r>
            <a:r>
              <a:rPr lang="en-US" sz="1800" b="0" dirty="0" smtClean="0">
                <a:solidFill>
                  <a:schemeClr val="tx1"/>
                </a:solidFill>
              </a:rPr>
              <a:t>?</a:t>
            </a:r>
          </a:p>
          <a:p>
            <a:pPr>
              <a:lnSpc>
                <a:spcPct val="150000"/>
              </a:lnSpc>
            </a:pPr>
            <a:r>
              <a:rPr lang="en-US" sz="1800" b="0" dirty="0" smtClean="0">
                <a:solidFill>
                  <a:schemeClr val="tx1"/>
                </a:solidFill>
              </a:rPr>
              <a:t>	        what do.2PL  PA</a:t>
            </a:r>
          </a:p>
          <a:p>
            <a:pPr>
              <a:lnSpc>
                <a:spcPct val="150000"/>
              </a:lnSpc>
            </a:pPr>
            <a:r>
              <a:rPr lang="en-US" sz="1800" b="0" dirty="0" smtClean="0">
                <a:solidFill>
                  <a:schemeClr val="tx1"/>
                </a:solidFill>
              </a:rPr>
              <a:t>	       “What are you doing?”</a:t>
            </a: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22</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96300" cy="5472137"/>
          </a:xfrm>
        </p:spPr>
        <p:txBody>
          <a:bodyPr/>
          <a:lstStyle/>
          <a:p>
            <a:pPr lvl="0">
              <a:lnSpc>
                <a:spcPct val="150000"/>
              </a:lnSpc>
            </a:pPr>
            <a:r>
              <a:rPr lang="en-US" b="0" dirty="0" smtClean="0">
                <a:solidFill>
                  <a:schemeClr val="tx1"/>
                </a:solidFill>
              </a:rPr>
              <a:t>	 (22)  </a:t>
            </a:r>
            <a:r>
              <a:rPr lang="en-US" sz="1800" b="0" u="sng" dirty="0" err="1" smtClean="0">
                <a:solidFill>
                  <a:schemeClr val="tx1"/>
                </a:solidFill>
              </a:rPr>
              <a:t>Gherdëina</a:t>
            </a:r>
            <a:endParaRPr lang="en-US" sz="1800" b="0" u="sng" dirty="0" smtClean="0">
              <a:solidFill>
                <a:schemeClr val="tx1"/>
              </a:solidFill>
            </a:endParaRPr>
          </a:p>
          <a:p>
            <a:pPr>
              <a:lnSpc>
                <a:spcPct val="150000"/>
              </a:lnSpc>
            </a:pPr>
            <a:r>
              <a:rPr lang="en-US" sz="1800" b="0" dirty="0" smtClean="0">
                <a:solidFill>
                  <a:schemeClr val="tx1"/>
                </a:solidFill>
              </a:rPr>
              <a:t>	        </a:t>
            </a:r>
            <a:r>
              <a:rPr lang="en-US" sz="1800" b="0" dirty="0" err="1" smtClean="0">
                <a:solidFill>
                  <a:schemeClr val="tx1"/>
                </a:solidFill>
              </a:rPr>
              <a:t>Cie</a:t>
            </a:r>
            <a:r>
              <a:rPr lang="en-US" sz="1800" b="0" dirty="0" smtClean="0">
                <a:solidFill>
                  <a:schemeClr val="tx1"/>
                </a:solidFill>
              </a:rPr>
              <a:t>   </a:t>
            </a:r>
            <a:r>
              <a:rPr lang="en-US" sz="1800" b="0" dirty="0" err="1" smtClean="0">
                <a:solidFill>
                  <a:schemeClr val="tx1"/>
                </a:solidFill>
              </a:rPr>
              <a:t>fajëis</a:t>
            </a:r>
            <a:r>
              <a:rPr lang="en-US" sz="1800" b="0" dirty="0" smtClean="0">
                <a:solidFill>
                  <a:schemeClr val="tx1"/>
                </a:solidFill>
              </a:rPr>
              <a:t>’     </a:t>
            </a:r>
            <a:r>
              <a:rPr lang="en-US" sz="1800" dirty="0" smtClean="0">
                <a:solidFill>
                  <a:schemeClr val="tx1"/>
                </a:solidFill>
              </a:rPr>
              <a:t>a</a:t>
            </a:r>
            <a:r>
              <a:rPr lang="en-US" sz="1800" b="0" i="1" dirty="0" smtClean="0">
                <a:solidFill>
                  <a:schemeClr val="tx1"/>
                </a:solidFill>
              </a:rPr>
              <a:t>   </a:t>
            </a:r>
            <a:r>
              <a:rPr lang="en-US" sz="1800" b="0" dirty="0" err="1" smtClean="0">
                <a:solidFill>
                  <a:schemeClr val="tx1"/>
                </a:solidFill>
              </a:rPr>
              <a:t>sën</a:t>
            </a:r>
            <a:r>
              <a:rPr lang="en-US" sz="1800" b="0" dirty="0" smtClean="0">
                <a:solidFill>
                  <a:schemeClr val="tx1"/>
                </a:solidFill>
              </a:rPr>
              <a:t>?</a:t>
            </a:r>
          </a:p>
          <a:p>
            <a:pPr>
              <a:lnSpc>
                <a:spcPct val="150000"/>
              </a:lnSpc>
            </a:pPr>
            <a:r>
              <a:rPr lang="en-US" sz="1800" b="0" dirty="0" smtClean="0">
                <a:solidFill>
                  <a:schemeClr val="tx1"/>
                </a:solidFill>
              </a:rPr>
              <a:t>	        what do.2PL=PA now</a:t>
            </a:r>
          </a:p>
          <a:p>
            <a:pPr>
              <a:lnSpc>
                <a:spcPct val="150000"/>
              </a:lnSpc>
            </a:pPr>
            <a:r>
              <a:rPr lang="en-US" sz="1800" b="0" dirty="0" smtClean="0">
                <a:solidFill>
                  <a:schemeClr val="tx1"/>
                </a:solidFill>
              </a:rPr>
              <a:t>	       “What are you doing now?”</a:t>
            </a:r>
          </a:p>
          <a:p>
            <a:r>
              <a:rPr lang="en-US" sz="1800" b="0" dirty="0" smtClean="0">
                <a:solidFill>
                  <a:schemeClr val="tx1"/>
                </a:solidFill>
              </a:rPr>
              <a:t> </a:t>
            </a:r>
          </a:p>
          <a:p>
            <a:r>
              <a:rPr lang="en-US" sz="1800" b="0" dirty="0" smtClean="0">
                <a:solidFill>
                  <a:schemeClr val="tx1"/>
                </a:solidFill>
              </a:rPr>
              <a:t>In polar questions of </a:t>
            </a:r>
            <a:r>
              <a:rPr lang="en-US" sz="1800" b="0" dirty="0" err="1" smtClean="0">
                <a:solidFill>
                  <a:schemeClr val="tx1"/>
                </a:solidFill>
              </a:rPr>
              <a:t>Badiot</a:t>
            </a:r>
            <a:r>
              <a:rPr lang="en-US" sz="1800" b="0" dirty="0" smtClean="0">
                <a:solidFill>
                  <a:schemeClr val="tx1"/>
                </a:solidFill>
              </a:rPr>
              <a:t> and </a:t>
            </a:r>
            <a:r>
              <a:rPr lang="en-US" sz="1800" b="0" dirty="0" err="1" smtClean="0">
                <a:solidFill>
                  <a:schemeClr val="tx1"/>
                </a:solidFill>
              </a:rPr>
              <a:t>Marèo</a:t>
            </a:r>
            <a:r>
              <a:rPr lang="en-US" sz="1800" b="0" dirty="0" smtClean="0">
                <a:solidFill>
                  <a:schemeClr val="tx1"/>
                </a:solidFill>
              </a:rPr>
              <a:t>, </a:t>
            </a:r>
            <a:r>
              <a:rPr lang="en-US" sz="1800" b="0" i="1" dirty="0" smtClean="0">
                <a:solidFill>
                  <a:schemeClr val="tx1"/>
                </a:solidFill>
              </a:rPr>
              <a:t>pa</a:t>
            </a:r>
            <a:r>
              <a:rPr lang="en-US" sz="1800" b="0" dirty="0" smtClean="0">
                <a:solidFill>
                  <a:schemeClr val="tx1"/>
                </a:solidFill>
              </a:rPr>
              <a:t> is optional. </a:t>
            </a:r>
            <a:r>
              <a:rPr lang="en-US" sz="1800" b="0" dirty="0" smtClean="0">
                <a:solidFill>
                  <a:schemeClr val="tx1"/>
                </a:solidFill>
              </a:rPr>
              <a:t>Interestingly, the same </a:t>
            </a:r>
            <a:r>
              <a:rPr lang="en-US" sz="1800" b="0" dirty="0" smtClean="0">
                <a:solidFill>
                  <a:schemeClr val="tx1"/>
                </a:solidFill>
              </a:rPr>
              <a:t>is true for –</a:t>
            </a:r>
            <a:r>
              <a:rPr lang="en-US" sz="1800" b="0" i="1" dirty="0" smtClean="0">
                <a:solidFill>
                  <a:schemeClr val="tx1"/>
                </a:solidFill>
              </a:rPr>
              <a:t>n</a:t>
            </a:r>
            <a:r>
              <a:rPr lang="en-US" sz="1800" b="0" dirty="0" smtClean="0">
                <a:solidFill>
                  <a:schemeClr val="tx1"/>
                </a:solidFill>
              </a:rPr>
              <a:t> in Bavarian polar questions. </a:t>
            </a:r>
            <a:endParaRPr lang="en-US" sz="1800" b="0" dirty="0" smtClean="0">
              <a:solidFill>
                <a:schemeClr val="tx1"/>
              </a:solidFill>
            </a:endParaRPr>
          </a:p>
          <a:p>
            <a:endParaRPr lang="en-US" sz="1800" b="0" dirty="0">
              <a:solidFill>
                <a:schemeClr val="tx1"/>
              </a:solidFill>
            </a:endParaRP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23</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smtClean="0"/>
              <a:t>The reduction of denn to -n and some of its consequences</a:t>
            </a:r>
            <a:endParaRPr lang="de-DE" dirty="0"/>
          </a:p>
        </p:txBody>
      </p:sp>
      <p:sp>
        <p:nvSpPr>
          <p:cNvPr id="3" name="Foliennummernplatzhalter 2"/>
          <p:cNvSpPr>
            <a:spLocks noGrp="1"/>
          </p:cNvSpPr>
          <p:nvPr>
            <p:ph type="sldNum" sz="quarter" idx="11"/>
          </p:nvPr>
        </p:nvSpPr>
        <p:spPr/>
        <p:txBody>
          <a:bodyPr/>
          <a:lstStyle/>
          <a:p>
            <a:fld id="{C05EE493-AD2E-4872-B2F6-8F12A747F0A5}" type="slidenum">
              <a:rPr lang="de-DE" smtClean="0"/>
              <a:pPr/>
              <a:t>24</a:t>
            </a:fld>
            <a:endParaRPr lang="de-DE" dirty="0"/>
          </a:p>
        </p:txBody>
      </p:sp>
      <p:sp>
        <p:nvSpPr>
          <p:cNvPr id="4" name="Datumsplatzhalter 3"/>
          <p:cNvSpPr>
            <a:spLocks noGrp="1"/>
          </p:cNvSpPr>
          <p:nvPr>
            <p:ph type="dt" sz="half" idx="12"/>
          </p:nvPr>
        </p:nvSpPr>
        <p:spPr/>
        <p:txBody>
          <a:bodyPr/>
          <a:lstStyle/>
          <a:p>
            <a:r>
              <a:rPr lang="en-US" smtClean="0"/>
              <a:t>21 November 2020</a:t>
            </a:r>
            <a:endParaRPr lang="de-DE" dirty="0"/>
          </a:p>
        </p:txBody>
      </p:sp>
      <p:sp>
        <p:nvSpPr>
          <p:cNvPr id="5" name="Textplatzhalter 4"/>
          <p:cNvSpPr>
            <a:spLocks noGrp="1"/>
          </p:cNvSpPr>
          <p:nvPr>
            <p:ph type="body" sz="quarter" idx="13"/>
          </p:nvPr>
        </p:nvSpPr>
        <p:spPr/>
        <p:txBody>
          <a:bodyPr/>
          <a:lstStyle/>
          <a:p>
            <a:r>
              <a:rPr lang="en-US" sz="1800" b="0" dirty="0">
                <a:solidFill>
                  <a:schemeClr val="tx1"/>
                </a:solidFill>
              </a:rPr>
              <a:t>However, </a:t>
            </a:r>
            <a:r>
              <a:rPr lang="en-US" sz="1800" b="0" dirty="0" err="1" smtClean="0">
                <a:solidFill>
                  <a:schemeClr val="tx1"/>
                </a:solidFill>
              </a:rPr>
              <a:t>Gherdëinan</a:t>
            </a:r>
            <a:r>
              <a:rPr lang="en-US" sz="1800" b="0" dirty="0" smtClean="0">
                <a:solidFill>
                  <a:schemeClr val="tx1"/>
                </a:solidFill>
              </a:rPr>
              <a:t> </a:t>
            </a:r>
            <a:r>
              <a:rPr lang="en-US" sz="1800" b="0" dirty="0">
                <a:solidFill>
                  <a:schemeClr val="tx1"/>
                </a:solidFill>
              </a:rPr>
              <a:t>has developed further than </a:t>
            </a:r>
            <a:r>
              <a:rPr lang="en-US" sz="1800" b="0" dirty="0" err="1">
                <a:solidFill>
                  <a:schemeClr val="tx1"/>
                </a:solidFill>
              </a:rPr>
              <a:t>Badiot</a:t>
            </a:r>
            <a:r>
              <a:rPr lang="en-US" sz="1800" b="0" dirty="0">
                <a:solidFill>
                  <a:schemeClr val="tx1"/>
                </a:solidFill>
              </a:rPr>
              <a:t> and </a:t>
            </a:r>
            <a:r>
              <a:rPr lang="en-US" sz="1800" b="0" dirty="0" err="1">
                <a:solidFill>
                  <a:schemeClr val="tx1"/>
                </a:solidFill>
              </a:rPr>
              <a:t>Maréo</a:t>
            </a:r>
            <a:r>
              <a:rPr lang="en-US" sz="1800" b="0" dirty="0">
                <a:solidFill>
                  <a:schemeClr val="tx1"/>
                </a:solidFill>
              </a:rPr>
              <a:t> in that </a:t>
            </a:r>
            <a:r>
              <a:rPr lang="en-US" sz="1800" b="0" i="1" dirty="0">
                <a:solidFill>
                  <a:schemeClr val="tx1"/>
                </a:solidFill>
              </a:rPr>
              <a:t>pa </a:t>
            </a:r>
            <a:r>
              <a:rPr lang="en-US" sz="1800" b="0" dirty="0">
                <a:solidFill>
                  <a:schemeClr val="tx1"/>
                </a:solidFill>
              </a:rPr>
              <a:t>has become obligatory in polar questions as well.</a:t>
            </a:r>
          </a:p>
          <a:p>
            <a:pPr>
              <a:lnSpc>
                <a:spcPct val="100000"/>
              </a:lnSpc>
            </a:pPr>
            <a:r>
              <a:rPr lang="en-US" sz="1800" b="0" dirty="0">
                <a:solidFill>
                  <a:schemeClr val="tx1"/>
                </a:solidFill>
              </a:rPr>
              <a:t> </a:t>
            </a:r>
          </a:p>
          <a:p>
            <a:pPr lvl="0">
              <a:lnSpc>
                <a:spcPct val="100000"/>
              </a:lnSpc>
            </a:pPr>
            <a:r>
              <a:rPr lang="en-US" sz="1800" b="0" dirty="0">
                <a:solidFill>
                  <a:schemeClr val="tx1"/>
                </a:solidFill>
              </a:rPr>
              <a:t> 	(23</a:t>
            </a:r>
            <a:r>
              <a:rPr lang="en-US" sz="1800" b="0" dirty="0" smtClean="0">
                <a:solidFill>
                  <a:schemeClr val="tx1"/>
                </a:solidFill>
              </a:rPr>
              <a:t>) </a:t>
            </a:r>
            <a:r>
              <a:rPr lang="en-US" sz="1800" b="0" u="sng" dirty="0" err="1" smtClean="0">
                <a:solidFill>
                  <a:schemeClr val="tx1"/>
                </a:solidFill>
              </a:rPr>
              <a:t>Gherdëina</a:t>
            </a:r>
            <a:endParaRPr lang="en-US" sz="1800" b="0" u="sng" dirty="0">
              <a:solidFill>
                <a:schemeClr val="tx1"/>
              </a:solidFill>
            </a:endParaRPr>
          </a:p>
          <a:p>
            <a:pPr>
              <a:lnSpc>
                <a:spcPct val="150000"/>
              </a:lnSpc>
            </a:pPr>
            <a:r>
              <a:rPr lang="en-US" sz="1800" b="0" dirty="0">
                <a:solidFill>
                  <a:schemeClr val="tx1"/>
                </a:solidFill>
              </a:rPr>
              <a:t>	       a.	</a:t>
            </a:r>
            <a:r>
              <a:rPr lang="en-US" sz="1800" b="0" dirty="0" err="1">
                <a:solidFill>
                  <a:schemeClr val="tx1"/>
                </a:solidFill>
              </a:rPr>
              <a:t>Vën</a:t>
            </a:r>
            <a:r>
              <a:rPr lang="en-US" sz="1800" b="0" dirty="0">
                <a:solidFill>
                  <a:schemeClr val="tx1"/>
                </a:solidFill>
              </a:rPr>
              <a:t>          =</a:t>
            </a:r>
            <a:r>
              <a:rPr lang="en-US" sz="1800" b="0" dirty="0" err="1">
                <a:solidFill>
                  <a:schemeClr val="tx1"/>
                </a:solidFill>
              </a:rPr>
              <a:t>iel</a:t>
            </a:r>
            <a:r>
              <a:rPr lang="en-US" sz="1800" b="0" dirty="0">
                <a:solidFill>
                  <a:schemeClr val="tx1"/>
                </a:solidFill>
              </a:rPr>
              <a:t>    </a:t>
            </a:r>
            <a:r>
              <a:rPr lang="en-US" sz="1800" dirty="0">
                <a:solidFill>
                  <a:schemeClr val="tx1"/>
                </a:solidFill>
              </a:rPr>
              <a:t>pa</a:t>
            </a:r>
            <a:r>
              <a:rPr lang="en-US" sz="1800" b="0" i="1" dirty="0">
                <a:solidFill>
                  <a:schemeClr val="tx1"/>
                </a:solidFill>
              </a:rPr>
              <a:t> </a:t>
            </a:r>
            <a:r>
              <a:rPr lang="en-US" sz="1800" b="0" i="1" dirty="0" smtClean="0">
                <a:solidFill>
                  <a:schemeClr val="tx1"/>
                </a:solidFill>
              </a:rPr>
              <a:t> </a:t>
            </a:r>
            <a:r>
              <a:rPr lang="en-US" sz="1800" b="0" dirty="0" err="1" smtClean="0">
                <a:solidFill>
                  <a:schemeClr val="tx1"/>
                </a:solidFill>
              </a:rPr>
              <a:t>ence</a:t>
            </a:r>
            <a:r>
              <a:rPr lang="en-US" sz="1800" b="0" dirty="0" smtClean="0">
                <a:solidFill>
                  <a:schemeClr val="tx1"/>
                </a:solidFill>
              </a:rPr>
              <a:t> </a:t>
            </a:r>
            <a:r>
              <a:rPr lang="en-US" sz="1800" b="0" dirty="0">
                <a:solidFill>
                  <a:schemeClr val="tx1"/>
                </a:solidFill>
              </a:rPr>
              <a:t>Tone?</a:t>
            </a:r>
          </a:p>
          <a:p>
            <a:pPr>
              <a:lnSpc>
                <a:spcPct val="150000"/>
              </a:lnSpc>
            </a:pPr>
            <a:r>
              <a:rPr lang="en-US" sz="1800" b="0" dirty="0">
                <a:solidFill>
                  <a:schemeClr val="tx1"/>
                </a:solidFill>
              </a:rPr>
              <a:t>	       	come.3SG=SCL PA </a:t>
            </a:r>
            <a:r>
              <a:rPr lang="en-US" sz="1800" b="0" dirty="0" smtClean="0">
                <a:solidFill>
                  <a:schemeClr val="tx1"/>
                </a:solidFill>
              </a:rPr>
              <a:t> also </a:t>
            </a:r>
            <a:r>
              <a:rPr lang="en-US" sz="1800" b="0" dirty="0">
                <a:solidFill>
                  <a:schemeClr val="tx1"/>
                </a:solidFill>
              </a:rPr>
              <a:t>Tone</a:t>
            </a:r>
          </a:p>
          <a:p>
            <a:pPr>
              <a:lnSpc>
                <a:spcPct val="150000"/>
              </a:lnSpc>
            </a:pPr>
            <a:r>
              <a:rPr lang="en-US" sz="1800" b="0" dirty="0">
                <a:solidFill>
                  <a:schemeClr val="tx1"/>
                </a:solidFill>
              </a:rPr>
              <a:t>	      	“Is Tone coming as well</a:t>
            </a:r>
            <a:r>
              <a:rPr lang="en-US" sz="1800" b="0" dirty="0" smtClean="0">
                <a:solidFill>
                  <a:schemeClr val="tx1"/>
                </a:solidFill>
              </a:rPr>
              <a:t>?”</a:t>
            </a:r>
          </a:p>
          <a:p>
            <a:pPr>
              <a:lnSpc>
                <a:spcPct val="150000"/>
              </a:lnSpc>
            </a:pPr>
            <a:endParaRPr lang="en-US" sz="1800" b="0" dirty="0">
              <a:solidFill>
                <a:schemeClr val="tx1"/>
              </a:solidFill>
            </a:endParaRPr>
          </a:p>
          <a:p>
            <a:pPr>
              <a:lnSpc>
                <a:spcPct val="150000"/>
              </a:lnSpc>
            </a:pPr>
            <a:r>
              <a:rPr lang="en-US" sz="1800" b="0" dirty="0">
                <a:solidFill>
                  <a:schemeClr val="tx1"/>
                </a:solidFill>
              </a:rPr>
              <a:t>        	       b. 	Ne     </a:t>
            </a:r>
            <a:r>
              <a:rPr lang="en-US" sz="1800" b="0" dirty="0" err="1">
                <a:solidFill>
                  <a:schemeClr val="tx1"/>
                </a:solidFill>
              </a:rPr>
              <a:t>uniëis</a:t>
            </a:r>
            <a:r>
              <a:rPr lang="en-US" sz="1800" b="0" dirty="0">
                <a:solidFill>
                  <a:schemeClr val="tx1"/>
                </a:solidFill>
              </a:rPr>
              <a:t>’        </a:t>
            </a:r>
            <a:r>
              <a:rPr lang="en-US" sz="1800" dirty="0">
                <a:solidFill>
                  <a:schemeClr val="tx1"/>
                </a:solidFill>
              </a:rPr>
              <a:t>a</a:t>
            </a:r>
            <a:r>
              <a:rPr lang="en-US" sz="1800" b="0" i="1" dirty="0">
                <a:solidFill>
                  <a:schemeClr val="tx1"/>
                </a:solidFill>
              </a:rPr>
              <a:t>    </a:t>
            </a:r>
            <a:r>
              <a:rPr lang="en-US" sz="1800" b="0" dirty="0" err="1">
                <a:solidFill>
                  <a:schemeClr val="tx1"/>
                </a:solidFill>
              </a:rPr>
              <a:t>nia</a:t>
            </a:r>
            <a:r>
              <a:rPr lang="en-US" sz="1800" b="0" dirty="0">
                <a:solidFill>
                  <a:schemeClr val="tx1"/>
                </a:solidFill>
              </a:rPr>
              <a:t>?</a:t>
            </a:r>
          </a:p>
          <a:p>
            <a:pPr>
              <a:lnSpc>
                <a:spcPct val="150000"/>
              </a:lnSpc>
            </a:pPr>
            <a:r>
              <a:rPr lang="en-US" sz="1800" b="0" dirty="0">
                <a:solidFill>
                  <a:schemeClr val="tx1"/>
                </a:solidFill>
              </a:rPr>
              <a:t>	       	NEG come.2PL=PA NEG</a:t>
            </a:r>
          </a:p>
          <a:p>
            <a:pPr>
              <a:lnSpc>
                <a:spcPct val="150000"/>
              </a:lnSpc>
            </a:pPr>
            <a:r>
              <a:rPr lang="en-US" sz="1800" b="0" dirty="0">
                <a:solidFill>
                  <a:schemeClr val="tx1"/>
                </a:solidFill>
              </a:rPr>
              <a:t>	      	 “Don’t you come?”</a:t>
            </a:r>
          </a:p>
          <a:p>
            <a:endParaRPr lang="en-US" sz="1800" dirty="0"/>
          </a:p>
        </p:txBody>
      </p:sp>
    </p:spTree>
    <p:extLst>
      <p:ext uri="{BB962C8B-B14F-4D97-AF65-F5344CB8AC3E}">
        <p14:creationId xmlns:p14="http://schemas.microsoft.com/office/powerpoint/2010/main" val="2493050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VII. Drop</a:t>
            </a:r>
            <a:endParaRPr lang="en-US" dirty="0"/>
          </a:p>
        </p:txBody>
      </p:sp>
      <p:sp>
        <p:nvSpPr>
          <p:cNvPr id="3" name="Content Placeholder 2"/>
          <p:cNvSpPr>
            <a:spLocks noGrp="1"/>
          </p:cNvSpPr>
          <p:nvPr>
            <p:ph idx="1"/>
          </p:nvPr>
        </p:nvSpPr>
        <p:spPr>
          <a:xfrm>
            <a:off x="323528" y="1557263"/>
            <a:ext cx="8820150" cy="4608041"/>
          </a:xfrm>
        </p:spPr>
        <p:txBody>
          <a:bodyPr/>
          <a:lstStyle/>
          <a:p>
            <a:pPr marL="400050" lvl="0" indent="-400050">
              <a:buAutoNum type="romanLcParenBoth"/>
            </a:pPr>
            <a:r>
              <a:rPr lang="en-US" sz="1800" b="0" dirty="0" smtClean="0">
                <a:solidFill>
                  <a:schemeClr val="tx1"/>
                </a:solidFill>
              </a:rPr>
              <a:t>We </a:t>
            </a:r>
            <a:r>
              <a:rPr lang="en-US" sz="1800" b="0" dirty="0" smtClean="0">
                <a:solidFill>
                  <a:schemeClr val="tx1"/>
                </a:solidFill>
              </a:rPr>
              <a:t>know from spoken German that in declarative clauses </a:t>
            </a:r>
            <a:r>
              <a:rPr lang="en-US" sz="1800" b="0" dirty="0" smtClean="0">
                <a:solidFill>
                  <a:schemeClr val="tx1"/>
                </a:solidFill>
              </a:rPr>
              <a:t>the topic </a:t>
            </a:r>
            <a:r>
              <a:rPr lang="en-US" sz="1800" b="0" dirty="0" smtClean="0">
                <a:solidFill>
                  <a:schemeClr val="tx1"/>
                </a:solidFill>
              </a:rPr>
              <a:t>in </a:t>
            </a:r>
            <a:r>
              <a:rPr lang="en-US" sz="1800" b="0" dirty="0" err="1" smtClean="0">
                <a:solidFill>
                  <a:schemeClr val="tx1"/>
                </a:solidFill>
              </a:rPr>
              <a:t>SpecCP</a:t>
            </a:r>
            <a:r>
              <a:rPr lang="en-US" sz="1800" b="0" dirty="0" smtClean="0">
                <a:solidFill>
                  <a:schemeClr val="tx1"/>
                </a:solidFill>
              </a:rPr>
              <a:t> </a:t>
            </a:r>
            <a:r>
              <a:rPr lang="en-US" sz="1800" b="0" dirty="0" smtClean="0">
                <a:solidFill>
                  <a:schemeClr val="tx1"/>
                </a:solidFill>
              </a:rPr>
              <a:t>    	can </a:t>
            </a:r>
            <a:r>
              <a:rPr lang="en-US" sz="1800" b="0" dirty="0" smtClean="0">
                <a:solidFill>
                  <a:schemeClr val="tx1"/>
                </a:solidFill>
              </a:rPr>
              <a:t>be dropped under certain discourse </a:t>
            </a:r>
            <a:r>
              <a:rPr lang="en-US" sz="1800" b="0" dirty="0" smtClean="0">
                <a:solidFill>
                  <a:schemeClr val="tx1"/>
                </a:solidFill>
              </a:rPr>
              <a:t>conditions</a:t>
            </a:r>
            <a:r>
              <a:rPr lang="en-US" sz="1800" b="0" dirty="0" smtClean="0">
                <a:solidFill>
                  <a:schemeClr val="tx1"/>
                </a:solidFill>
              </a:rPr>
              <a:t>, e.g</a:t>
            </a:r>
            <a:r>
              <a:rPr lang="en-US" sz="1800" b="0" dirty="0" smtClean="0">
                <a:solidFill>
                  <a:schemeClr val="tx1"/>
                </a:solidFill>
              </a:rPr>
              <a:t>.</a:t>
            </a:r>
          </a:p>
          <a:p>
            <a:pPr lvl="0"/>
            <a:endParaRPr lang="de-DE" sz="1800" b="0" dirty="0">
              <a:solidFill>
                <a:schemeClr val="tx1"/>
              </a:solidFill>
            </a:endParaRPr>
          </a:p>
          <a:p>
            <a:pPr lvl="0"/>
            <a:r>
              <a:rPr lang="de-DE" sz="1800" b="0" dirty="0" smtClean="0">
                <a:solidFill>
                  <a:schemeClr val="tx1"/>
                </a:solidFill>
              </a:rPr>
              <a:t>(24) a.</a:t>
            </a:r>
            <a:endParaRPr lang="en-US" sz="1800" b="0" dirty="0" smtClean="0">
              <a:solidFill>
                <a:schemeClr val="tx1"/>
              </a:solidFill>
            </a:endParaRPr>
          </a:p>
          <a:p>
            <a:r>
              <a:rPr lang="en-US" sz="1800" b="0" dirty="0" smtClean="0">
                <a:solidFill>
                  <a:schemeClr val="tx1"/>
                </a:solidFill>
              </a:rPr>
              <a:t> </a:t>
            </a:r>
          </a:p>
          <a:p>
            <a:r>
              <a:rPr lang="de-DE" sz="1800" b="0" dirty="0" smtClean="0">
                <a:solidFill>
                  <a:schemeClr val="tx1"/>
                </a:solidFill>
              </a:rPr>
              <a:t>	</a:t>
            </a:r>
            <a:r>
              <a:rPr lang="de-DE" sz="1800" b="0" strike="sngStrike" dirty="0" smtClean="0">
                <a:solidFill>
                  <a:schemeClr val="tx1"/>
                </a:solidFill>
              </a:rPr>
              <a:t>Der</a:t>
            </a:r>
            <a:r>
              <a:rPr lang="de-DE" sz="1800" b="0" dirty="0" smtClean="0">
                <a:solidFill>
                  <a:schemeClr val="tx1"/>
                </a:solidFill>
              </a:rPr>
              <a:t> </a:t>
            </a:r>
            <a:r>
              <a:rPr lang="de-DE" sz="1800" b="0" dirty="0" smtClean="0">
                <a:solidFill>
                  <a:schemeClr val="tx1"/>
                </a:solidFill>
              </a:rPr>
              <a:t>steht     schon  vor      der  </a:t>
            </a:r>
            <a:r>
              <a:rPr lang="de-DE" sz="1800" b="0" dirty="0" smtClean="0">
                <a:solidFill>
                  <a:schemeClr val="tx1"/>
                </a:solidFill>
              </a:rPr>
              <a:t>Tür </a:t>
            </a:r>
            <a:r>
              <a:rPr lang="de-DE" sz="1800" b="0" dirty="0" smtClean="0">
                <a:solidFill>
                  <a:schemeClr val="tx1"/>
                </a:solidFill>
              </a:rPr>
              <a:t>	</a:t>
            </a:r>
            <a:r>
              <a:rPr lang="de-DE" sz="1800" b="0" dirty="0" smtClean="0">
                <a:solidFill>
                  <a:schemeClr val="tx1"/>
                </a:solidFill>
              </a:rPr>
              <a:t>	</a:t>
            </a:r>
            <a:r>
              <a:rPr lang="en-US" sz="1800" b="0" i="1" dirty="0" smtClean="0">
                <a:solidFill>
                  <a:schemeClr val="tx1"/>
                </a:solidFill>
              </a:rPr>
              <a:t>	</a:t>
            </a:r>
            <a:endParaRPr lang="en-US" sz="1800" b="0" dirty="0" smtClean="0">
              <a:solidFill>
                <a:schemeClr val="tx1"/>
              </a:solidFill>
            </a:endParaRPr>
          </a:p>
          <a:p>
            <a:r>
              <a:rPr lang="en-US" sz="1800" b="0" i="1" dirty="0" smtClean="0">
                <a:solidFill>
                  <a:schemeClr val="tx1"/>
                </a:solidFill>
              </a:rPr>
              <a:t>	he   </a:t>
            </a:r>
            <a:r>
              <a:rPr lang="en-US" sz="1800" b="0" i="1" dirty="0">
                <a:solidFill>
                  <a:schemeClr val="tx1"/>
                </a:solidFill>
              </a:rPr>
              <a:t>stands already before the  door </a:t>
            </a:r>
            <a:endParaRPr lang="en-US" sz="1800" b="0" dirty="0" smtClean="0">
              <a:solidFill>
                <a:schemeClr val="tx1"/>
              </a:solidFill>
            </a:endParaRPr>
          </a:p>
          <a:p>
            <a:endParaRPr lang="de-DE" sz="1800" b="0" strike="sngStrike" dirty="0" smtClean="0">
              <a:solidFill>
                <a:schemeClr val="tx1"/>
              </a:solidFill>
            </a:endParaRPr>
          </a:p>
          <a:p>
            <a:r>
              <a:rPr lang="de-DE" sz="1800" b="0" dirty="0" smtClean="0">
                <a:solidFill>
                  <a:schemeClr val="tx1"/>
                </a:solidFill>
              </a:rPr>
              <a:t>	</a:t>
            </a:r>
            <a:r>
              <a:rPr lang="de-DE" sz="1800" b="0" strike="sngStrike" dirty="0" smtClean="0">
                <a:solidFill>
                  <a:schemeClr val="tx1"/>
                </a:solidFill>
              </a:rPr>
              <a:t>Den</a:t>
            </a:r>
            <a:r>
              <a:rPr lang="de-DE" sz="1800" b="0" dirty="0" smtClean="0">
                <a:solidFill>
                  <a:schemeClr val="tx1"/>
                </a:solidFill>
              </a:rPr>
              <a:t> </a:t>
            </a:r>
            <a:r>
              <a:rPr lang="de-DE" sz="1800" b="0" dirty="0">
                <a:solidFill>
                  <a:schemeClr val="tx1"/>
                </a:solidFill>
              </a:rPr>
              <a:t>kenn  ich nicht</a:t>
            </a:r>
            <a:r>
              <a:rPr lang="en-US" sz="1800" b="0" dirty="0">
                <a:solidFill>
                  <a:schemeClr val="tx1"/>
                </a:solidFill>
              </a:rPr>
              <a:t>  </a:t>
            </a:r>
          </a:p>
          <a:p>
            <a:r>
              <a:rPr lang="en-US" sz="1800" b="0" i="1" dirty="0" smtClean="0">
                <a:solidFill>
                  <a:schemeClr val="tx1"/>
                </a:solidFill>
              </a:rPr>
              <a:t>	him  </a:t>
            </a:r>
            <a:r>
              <a:rPr lang="en-US" sz="1800" b="0" i="1" dirty="0">
                <a:solidFill>
                  <a:schemeClr val="tx1"/>
                </a:solidFill>
              </a:rPr>
              <a:t>know I    not</a:t>
            </a:r>
            <a:endParaRPr lang="en-US" sz="1800" b="0" dirty="0">
              <a:solidFill>
                <a:schemeClr val="tx1"/>
              </a:solidFill>
            </a:endParaRPr>
          </a:p>
          <a:p>
            <a:endParaRPr lang="en-US" sz="1800" b="0" dirty="0">
              <a:solidFill>
                <a:schemeClr val="tx1"/>
              </a:solidFill>
            </a:endParaRPr>
          </a:p>
        </p:txBody>
      </p:sp>
      <p:sp>
        <p:nvSpPr>
          <p:cNvPr id="4" name="Footer Placeholder 3"/>
          <p:cNvSpPr>
            <a:spLocks noGrp="1"/>
          </p:cNvSpPr>
          <p:nvPr>
            <p:ph type="ftr" sz="quarter" idx="3"/>
          </p:nvPr>
        </p:nvSpPr>
        <p:spPr/>
        <p:txBody>
          <a:bodyPr/>
          <a:lstStyle/>
          <a:p>
            <a:r>
              <a:rPr lang="en-US" smtClean="0"/>
              <a:t>The reduction of denn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25</a:t>
            </a:fld>
            <a:endParaRPr lang="de-DE" dirty="0"/>
          </a:p>
        </p:txBody>
      </p:sp>
      <p:sp>
        <p:nvSpPr>
          <p:cNvPr id="6" name="Date Placeholder 5"/>
          <p:cNvSpPr>
            <a:spLocks noGrp="1"/>
          </p:cNvSpPr>
          <p:nvPr>
            <p:ph type="dt" sz="half" idx="2"/>
          </p:nvPr>
        </p:nvSpPr>
        <p:spPr/>
        <p:txBody>
          <a:bodyPr/>
          <a:lstStyle/>
          <a:p>
            <a:r>
              <a:rPr lang="en-US" smtClean="0"/>
              <a:t>21 November 2020</a:t>
            </a:r>
            <a:endParaRPr lang="de-D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850" y="908720"/>
            <a:ext cx="8496300" cy="4103985"/>
          </a:xfrm>
        </p:spPr>
        <p:txBody>
          <a:bodyPr/>
          <a:lstStyle/>
          <a:p>
            <a:pPr lvl="0"/>
            <a:r>
              <a:rPr lang="en-US" sz="1800" b="0" dirty="0" smtClean="0">
                <a:solidFill>
                  <a:schemeClr val="tx1"/>
                </a:solidFill>
              </a:rPr>
              <a:t>(</a:t>
            </a:r>
            <a:r>
              <a:rPr lang="en-US" sz="1800" b="0" dirty="0">
                <a:solidFill>
                  <a:schemeClr val="tx1"/>
                </a:solidFill>
              </a:rPr>
              <a:t>ii)      </a:t>
            </a:r>
            <a:r>
              <a:rPr lang="en-US" sz="1800" b="0" i="1" dirty="0">
                <a:solidFill>
                  <a:schemeClr val="tx1"/>
                </a:solidFill>
              </a:rPr>
              <a:t>We know from Bavarian that the 2</a:t>
            </a:r>
            <a:r>
              <a:rPr lang="en-US" sz="1800" b="0" i="1" baseline="30000" dirty="0">
                <a:solidFill>
                  <a:schemeClr val="tx1"/>
                </a:solidFill>
              </a:rPr>
              <a:t>nd</a:t>
            </a:r>
            <a:r>
              <a:rPr lang="en-US" sz="1800" b="0" i="1" dirty="0">
                <a:solidFill>
                  <a:schemeClr val="tx1"/>
                </a:solidFill>
              </a:rPr>
              <a:t> pers. sg. and pl. pronoun and 	           	occasionally also the 1</a:t>
            </a:r>
            <a:r>
              <a:rPr lang="en-US" sz="1800" b="0" i="1" baseline="30000" dirty="0">
                <a:solidFill>
                  <a:schemeClr val="tx1"/>
                </a:solidFill>
              </a:rPr>
              <a:t>st</a:t>
            </a:r>
            <a:r>
              <a:rPr lang="en-US" sz="1800" b="0" i="1" dirty="0">
                <a:solidFill>
                  <a:schemeClr val="tx1"/>
                </a:solidFill>
              </a:rPr>
              <a:t> pers. pl. pronoun can be dropped, e.g.</a:t>
            </a:r>
          </a:p>
          <a:p>
            <a:r>
              <a:rPr lang="en-US" sz="1800" b="0" i="1" dirty="0">
                <a:solidFill>
                  <a:schemeClr val="tx1"/>
                </a:solidFill>
              </a:rPr>
              <a:t> </a:t>
            </a:r>
          </a:p>
          <a:p>
            <a:r>
              <a:rPr lang="de-DE" sz="1800" b="0" dirty="0">
                <a:solidFill>
                  <a:schemeClr val="tx1"/>
                </a:solidFill>
              </a:rPr>
              <a:t>(24) b</a:t>
            </a:r>
            <a:r>
              <a:rPr lang="de-DE" sz="1800" b="0" dirty="0" smtClean="0">
                <a:solidFill>
                  <a:schemeClr val="tx1"/>
                </a:solidFill>
              </a:rPr>
              <a:t>.</a:t>
            </a:r>
          </a:p>
          <a:p>
            <a:endParaRPr lang="en-US" sz="1800" b="0" dirty="0">
              <a:solidFill>
                <a:schemeClr val="tx1"/>
              </a:solidFill>
            </a:endParaRPr>
          </a:p>
          <a:p>
            <a:r>
              <a:rPr lang="en-US" sz="1800" b="0" dirty="0" smtClean="0">
                <a:solidFill>
                  <a:schemeClr val="tx1"/>
                </a:solidFill>
              </a:rPr>
              <a:t>Bi-</a:t>
            </a:r>
            <a:r>
              <a:rPr lang="en-US" sz="1800" b="0" dirty="0" err="1" smtClean="0">
                <a:solidFill>
                  <a:schemeClr val="tx1"/>
                </a:solidFill>
              </a:rPr>
              <a:t>st</a:t>
            </a:r>
            <a:r>
              <a:rPr lang="en-US" sz="1800" b="0" dirty="0" smtClean="0">
                <a:solidFill>
                  <a:schemeClr val="tx1"/>
                </a:solidFill>
              </a:rPr>
              <a:t> </a:t>
            </a:r>
            <a:r>
              <a:rPr lang="en-US" sz="1800" b="0" strike="sngStrike" dirty="0" smtClean="0">
                <a:solidFill>
                  <a:schemeClr val="tx1"/>
                </a:solidFill>
              </a:rPr>
              <a:t>du</a:t>
            </a:r>
            <a:r>
              <a:rPr lang="en-US" sz="1800" b="0" dirty="0" smtClean="0">
                <a:solidFill>
                  <a:schemeClr val="tx1"/>
                </a:solidFill>
              </a:rPr>
              <a:t>      </a:t>
            </a:r>
            <a:r>
              <a:rPr lang="en-US" sz="1800" b="0" dirty="0" err="1" smtClean="0">
                <a:solidFill>
                  <a:schemeClr val="tx1"/>
                </a:solidFill>
              </a:rPr>
              <a:t>no:s</a:t>
            </a:r>
            <a:r>
              <a:rPr lang="en-US" sz="1800" b="0" dirty="0" smtClean="0">
                <a:solidFill>
                  <a:schemeClr val="tx1"/>
                </a:solidFill>
              </a:rPr>
              <a:t>  </a:t>
            </a:r>
            <a:r>
              <a:rPr lang="en-US" sz="1800" b="0" dirty="0" err="1" smtClean="0">
                <a:solidFill>
                  <a:schemeClr val="tx1"/>
                </a:solidFill>
              </a:rPr>
              <a:t>woan</a:t>
            </a:r>
            <a:r>
              <a:rPr lang="en-US" sz="1800" b="0" dirty="0" smtClean="0">
                <a:solidFill>
                  <a:schemeClr val="tx1"/>
                </a:solidFill>
              </a:rPr>
              <a:t>? 			“Did </a:t>
            </a:r>
            <a:r>
              <a:rPr lang="en-US" sz="1800" b="0" dirty="0" err="1" smtClean="0">
                <a:solidFill>
                  <a:schemeClr val="tx1"/>
                </a:solidFill>
              </a:rPr>
              <a:t>you</a:t>
            </a:r>
            <a:r>
              <a:rPr lang="en-US" sz="1800" b="0" baseline="-25000" dirty="0" err="1" smtClean="0">
                <a:solidFill>
                  <a:schemeClr val="tx1"/>
                </a:solidFill>
              </a:rPr>
              <a:t>SG</a:t>
            </a:r>
            <a:r>
              <a:rPr lang="en-US" sz="1800" b="0" dirty="0" smtClean="0">
                <a:solidFill>
                  <a:schemeClr val="tx1"/>
                </a:solidFill>
              </a:rPr>
              <a:t>  get wet?”</a:t>
            </a:r>
          </a:p>
          <a:p>
            <a:r>
              <a:rPr lang="en-US" sz="1800" b="0" i="1" dirty="0" smtClean="0">
                <a:solidFill>
                  <a:schemeClr val="tx1"/>
                </a:solidFill>
              </a:rPr>
              <a:t>are   </a:t>
            </a:r>
            <a:r>
              <a:rPr lang="en-US" sz="1800" b="0" i="1" dirty="0" err="1" smtClean="0">
                <a:solidFill>
                  <a:schemeClr val="tx1"/>
                </a:solidFill>
              </a:rPr>
              <a:t>you</a:t>
            </a:r>
            <a:r>
              <a:rPr lang="en-US" sz="1800" b="0" i="1" baseline="-25000" dirty="0" err="1" smtClean="0">
                <a:solidFill>
                  <a:schemeClr val="tx1"/>
                </a:solidFill>
              </a:rPr>
              <a:t>sg</a:t>
            </a:r>
            <a:r>
              <a:rPr lang="en-US" sz="1800" b="0" i="1" dirty="0" smtClean="0">
                <a:solidFill>
                  <a:schemeClr val="tx1"/>
                </a:solidFill>
              </a:rPr>
              <a:t>  wet  become </a:t>
            </a:r>
            <a:endParaRPr lang="en-US" sz="1800" b="0" dirty="0" smtClean="0">
              <a:solidFill>
                <a:schemeClr val="tx1"/>
              </a:solidFill>
            </a:endParaRPr>
          </a:p>
          <a:p>
            <a:endParaRPr lang="en-US" sz="1800" b="0" dirty="0" smtClean="0">
              <a:solidFill>
                <a:schemeClr val="tx1"/>
              </a:solidFill>
            </a:endParaRPr>
          </a:p>
          <a:p>
            <a:r>
              <a:rPr lang="en-US" sz="1800" b="0" dirty="0" err="1" smtClean="0">
                <a:solidFill>
                  <a:schemeClr val="tx1"/>
                </a:solidFill>
              </a:rPr>
              <a:t>Seid-ts</a:t>
            </a:r>
            <a:r>
              <a:rPr lang="en-US" sz="1800" b="0" dirty="0" smtClean="0">
                <a:solidFill>
                  <a:schemeClr val="tx1"/>
                </a:solidFill>
              </a:rPr>
              <a:t> </a:t>
            </a:r>
            <a:r>
              <a:rPr lang="en-US" sz="1800" b="0" strike="sngStrike" dirty="0" err="1">
                <a:solidFill>
                  <a:schemeClr val="tx1"/>
                </a:solidFill>
              </a:rPr>
              <a:t>es</a:t>
            </a:r>
            <a:r>
              <a:rPr lang="en-US" sz="1800" b="0" dirty="0">
                <a:solidFill>
                  <a:schemeClr val="tx1"/>
                </a:solidFill>
              </a:rPr>
              <a:t> </a:t>
            </a:r>
            <a:r>
              <a:rPr lang="en-US" sz="1800" b="0" dirty="0" smtClean="0">
                <a:solidFill>
                  <a:schemeClr val="tx1"/>
                </a:solidFill>
              </a:rPr>
              <a:t> </a:t>
            </a:r>
            <a:r>
              <a:rPr lang="en-US" sz="1800" b="0" dirty="0" err="1" smtClean="0">
                <a:solidFill>
                  <a:schemeClr val="tx1"/>
                </a:solidFill>
              </a:rPr>
              <a:t>no:s</a:t>
            </a:r>
            <a:r>
              <a:rPr lang="en-US" sz="1800" b="0" dirty="0" smtClean="0">
                <a:solidFill>
                  <a:schemeClr val="tx1"/>
                </a:solidFill>
              </a:rPr>
              <a:t> </a:t>
            </a:r>
            <a:r>
              <a:rPr lang="en-US" sz="1800" b="0" dirty="0" err="1">
                <a:solidFill>
                  <a:schemeClr val="tx1"/>
                </a:solidFill>
              </a:rPr>
              <a:t>woan</a:t>
            </a:r>
            <a:r>
              <a:rPr lang="en-US" sz="1800" b="0" dirty="0">
                <a:solidFill>
                  <a:schemeClr val="tx1"/>
                </a:solidFill>
              </a:rPr>
              <a:t>? 	</a:t>
            </a:r>
            <a:r>
              <a:rPr lang="en-US" sz="1800" b="0" dirty="0" smtClean="0">
                <a:solidFill>
                  <a:schemeClr val="tx1"/>
                </a:solidFill>
              </a:rPr>
              <a:t>		“</a:t>
            </a:r>
            <a:r>
              <a:rPr lang="en-US" sz="1800" b="0" dirty="0">
                <a:solidFill>
                  <a:schemeClr val="tx1"/>
                </a:solidFill>
              </a:rPr>
              <a:t>Did </a:t>
            </a:r>
            <a:r>
              <a:rPr lang="en-US" sz="1800" b="0" dirty="0" err="1" smtClean="0">
                <a:solidFill>
                  <a:schemeClr val="tx1"/>
                </a:solidFill>
              </a:rPr>
              <a:t>you</a:t>
            </a:r>
            <a:r>
              <a:rPr lang="en-US" sz="1800" b="0" baseline="-25000" dirty="0" err="1" smtClean="0">
                <a:solidFill>
                  <a:schemeClr val="tx1"/>
                </a:solidFill>
              </a:rPr>
              <a:t>PL</a:t>
            </a:r>
            <a:r>
              <a:rPr lang="en-US" sz="1800" b="0" dirty="0" smtClean="0">
                <a:solidFill>
                  <a:schemeClr val="tx1"/>
                </a:solidFill>
              </a:rPr>
              <a:t> get </a:t>
            </a:r>
            <a:r>
              <a:rPr lang="en-US" sz="1800" b="0" dirty="0">
                <a:solidFill>
                  <a:schemeClr val="tx1"/>
                </a:solidFill>
              </a:rPr>
              <a:t>wet?”</a:t>
            </a:r>
          </a:p>
          <a:p>
            <a:endParaRPr lang="en-US" sz="1800" b="0" dirty="0" smtClean="0">
              <a:solidFill>
                <a:schemeClr val="tx1"/>
              </a:solidFill>
            </a:endParaRPr>
          </a:p>
          <a:p>
            <a:r>
              <a:rPr lang="en-US" sz="1800" b="0" dirty="0" err="1">
                <a:solidFill>
                  <a:schemeClr val="tx1"/>
                </a:solidFill>
              </a:rPr>
              <a:t>d</a:t>
            </a:r>
            <a:r>
              <a:rPr lang="en-US" sz="1800" b="0" dirty="0" err="1" smtClean="0">
                <a:solidFill>
                  <a:schemeClr val="tx1"/>
                </a:solidFill>
              </a:rPr>
              <a:t>ass-ts</a:t>
            </a:r>
            <a:r>
              <a:rPr lang="en-US" sz="1800" b="0" dirty="0" smtClean="0">
                <a:solidFill>
                  <a:schemeClr val="tx1"/>
                </a:solidFill>
              </a:rPr>
              <a:t> </a:t>
            </a:r>
            <a:r>
              <a:rPr lang="en-US" sz="1800" b="0" strike="sngStrike" dirty="0" err="1">
                <a:solidFill>
                  <a:schemeClr val="tx1"/>
                </a:solidFill>
              </a:rPr>
              <a:t>es</a:t>
            </a:r>
            <a:r>
              <a:rPr lang="en-US" sz="1800" b="0" dirty="0">
                <a:solidFill>
                  <a:schemeClr val="tx1"/>
                </a:solidFill>
              </a:rPr>
              <a:t>     </a:t>
            </a:r>
            <a:r>
              <a:rPr lang="en-US" sz="1800" b="0" dirty="0" smtClean="0">
                <a:solidFill>
                  <a:schemeClr val="tx1"/>
                </a:solidFill>
              </a:rPr>
              <a:t> </a:t>
            </a:r>
            <a:r>
              <a:rPr lang="en-US" sz="1800" b="0" dirty="0" err="1" smtClean="0">
                <a:solidFill>
                  <a:schemeClr val="tx1"/>
                </a:solidFill>
              </a:rPr>
              <a:t>no:s</a:t>
            </a:r>
            <a:r>
              <a:rPr lang="en-US" sz="1800" b="0" dirty="0" smtClean="0">
                <a:solidFill>
                  <a:schemeClr val="tx1"/>
                </a:solidFill>
              </a:rPr>
              <a:t> </a:t>
            </a:r>
            <a:r>
              <a:rPr lang="en-US" sz="1800" b="0" dirty="0" err="1">
                <a:solidFill>
                  <a:schemeClr val="tx1"/>
                </a:solidFill>
              </a:rPr>
              <a:t>woan</a:t>
            </a:r>
            <a:r>
              <a:rPr lang="en-US" sz="1800" b="0" dirty="0">
                <a:solidFill>
                  <a:schemeClr val="tx1"/>
                </a:solidFill>
              </a:rPr>
              <a:t> </a:t>
            </a:r>
            <a:r>
              <a:rPr lang="en-US" sz="1800" b="0" dirty="0" smtClean="0">
                <a:solidFill>
                  <a:schemeClr val="tx1"/>
                </a:solidFill>
              </a:rPr>
              <a:t>     </a:t>
            </a:r>
            <a:r>
              <a:rPr lang="en-US" sz="1800" b="0" dirty="0" err="1" smtClean="0">
                <a:solidFill>
                  <a:schemeClr val="tx1"/>
                </a:solidFill>
              </a:rPr>
              <a:t>seid-ts</a:t>
            </a:r>
            <a:r>
              <a:rPr lang="en-US" sz="1800" b="0" dirty="0" smtClean="0">
                <a:solidFill>
                  <a:schemeClr val="tx1"/>
                </a:solidFill>
              </a:rPr>
              <a:t>		“that </a:t>
            </a:r>
            <a:r>
              <a:rPr lang="en-US" sz="1800" b="0" dirty="0" err="1" smtClean="0">
                <a:solidFill>
                  <a:schemeClr val="tx1"/>
                </a:solidFill>
              </a:rPr>
              <a:t>you</a:t>
            </a:r>
            <a:r>
              <a:rPr lang="en-US" sz="1800" b="0" baseline="-25000" dirty="0" err="1" smtClean="0">
                <a:solidFill>
                  <a:schemeClr val="tx1"/>
                </a:solidFill>
              </a:rPr>
              <a:t>PL</a:t>
            </a:r>
            <a:r>
              <a:rPr lang="en-US" sz="1800" b="0" dirty="0" smtClean="0">
                <a:solidFill>
                  <a:schemeClr val="tx1"/>
                </a:solidFill>
              </a:rPr>
              <a:t> got wet”</a:t>
            </a:r>
            <a:endParaRPr lang="en-US" sz="1800" b="0" dirty="0">
              <a:solidFill>
                <a:schemeClr val="tx1"/>
              </a:solidFill>
            </a:endParaRPr>
          </a:p>
          <a:p>
            <a:r>
              <a:rPr lang="en-US" sz="1800" b="0" i="1" dirty="0" smtClean="0">
                <a:solidFill>
                  <a:schemeClr val="tx1"/>
                </a:solidFill>
              </a:rPr>
              <a:t>that       </a:t>
            </a:r>
            <a:r>
              <a:rPr lang="en-US" sz="1800" b="0" i="1" dirty="0" err="1" smtClean="0">
                <a:solidFill>
                  <a:schemeClr val="tx1"/>
                </a:solidFill>
              </a:rPr>
              <a:t>you</a:t>
            </a:r>
            <a:r>
              <a:rPr lang="en-US" sz="1800" b="0" i="1" baseline="-25000" dirty="0" err="1" smtClean="0">
                <a:solidFill>
                  <a:schemeClr val="tx1"/>
                </a:solidFill>
              </a:rPr>
              <a:t>pl</a:t>
            </a:r>
            <a:r>
              <a:rPr lang="en-US" sz="1800" b="0" i="1" dirty="0" smtClean="0">
                <a:solidFill>
                  <a:schemeClr val="tx1"/>
                </a:solidFill>
              </a:rPr>
              <a:t>  </a:t>
            </a:r>
            <a:r>
              <a:rPr lang="en-US" sz="1800" b="0" i="1" dirty="0">
                <a:solidFill>
                  <a:schemeClr val="tx1"/>
                </a:solidFill>
              </a:rPr>
              <a:t>wet </a:t>
            </a:r>
            <a:r>
              <a:rPr lang="en-US" sz="1800" b="0" i="1" dirty="0" smtClean="0">
                <a:solidFill>
                  <a:schemeClr val="tx1"/>
                </a:solidFill>
              </a:rPr>
              <a:t> become  are</a:t>
            </a:r>
            <a:endParaRPr lang="en-US" sz="1800" dirty="0"/>
          </a:p>
        </p:txBody>
      </p:sp>
      <p:sp>
        <p:nvSpPr>
          <p:cNvPr id="4" name="Fußzeilenplatzhalter 3"/>
          <p:cNvSpPr>
            <a:spLocks noGrp="1"/>
          </p:cNvSpPr>
          <p:nvPr>
            <p:ph type="ftr" sz="quarter" idx="3"/>
          </p:nvPr>
        </p:nvSpPr>
        <p:spPr/>
        <p:txBody>
          <a:bodyPr/>
          <a:lstStyle/>
          <a:p>
            <a:r>
              <a:rPr lang="en-US" smtClean="0"/>
              <a:t>The reduction of denn to -n and some of its consequences</a:t>
            </a:r>
            <a:endParaRPr lang="de-DE" dirty="0"/>
          </a:p>
        </p:txBody>
      </p:sp>
      <p:sp>
        <p:nvSpPr>
          <p:cNvPr id="5" name="Foliennummernplatzhalter 4"/>
          <p:cNvSpPr>
            <a:spLocks noGrp="1"/>
          </p:cNvSpPr>
          <p:nvPr>
            <p:ph type="sldNum" sz="quarter" idx="4"/>
          </p:nvPr>
        </p:nvSpPr>
        <p:spPr/>
        <p:txBody>
          <a:bodyPr/>
          <a:lstStyle/>
          <a:p>
            <a:fld id="{C05EE493-AD2E-4872-B2F6-8F12A747F0A5}" type="slidenum">
              <a:rPr lang="de-DE" smtClean="0"/>
              <a:pPr/>
              <a:t>26</a:t>
            </a:fld>
            <a:endParaRPr lang="de-DE" dirty="0"/>
          </a:p>
        </p:txBody>
      </p:sp>
      <p:sp>
        <p:nvSpPr>
          <p:cNvPr id="6" name="Datumsplatzhalter 5"/>
          <p:cNvSpPr>
            <a:spLocks noGrp="1"/>
          </p:cNvSpPr>
          <p:nvPr>
            <p:ph type="dt" sz="half" idx="2"/>
          </p:nvPr>
        </p:nvSpPr>
        <p:spPr/>
        <p:txBody>
          <a:bodyPr/>
          <a:lstStyle/>
          <a:p>
            <a:r>
              <a:rPr lang="en-US" smtClean="0"/>
              <a:t>21 November 2020</a:t>
            </a:r>
            <a:endParaRPr lang="de-DE" dirty="0"/>
          </a:p>
        </p:txBody>
      </p:sp>
    </p:spTree>
    <p:extLst>
      <p:ext uri="{BB962C8B-B14F-4D97-AF65-F5344CB8AC3E}">
        <p14:creationId xmlns:p14="http://schemas.microsoft.com/office/powerpoint/2010/main" val="2939065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VIII. </a:t>
            </a:r>
            <a:r>
              <a:rPr lang="en-US" i="1" dirty="0" err="1" smtClean="0"/>
              <a:t>Wh</a:t>
            </a:r>
            <a:r>
              <a:rPr lang="en-US" i="1" dirty="0" smtClean="0"/>
              <a:t>-</a:t>
            </a:r>
            <a:r>
              <a:rPr lang="en-US" dirty="0" smtClean="0"/>
              <a:t>Drop</a:t>
            </a:r>
            <a:br>
              <a:rPr lang="en-US" dirty="0" smtClean="0"/>
            </a:br>
            <a:endParaRPr lang="en-US" dirty="0"/>
          </a:p>
        </p:txBody>
      </p:sp>
      <p:sp>
        <p:nvSpPr>
          <p:cNvPr id="3" name="Content Placeholder 2"/>
          <p:cNvSpPr>
            <a:spLocks noGrp="1"/>
          </p:cNvSpPr>
          <p:nvPr>
            <p:ph idx="1"/>
          </p:nvPr>
        </p:nvSpPr>
        <p:spPr>
          <a:xfrm>
            <a:off x="323850" y="1700808"/>
            <a:ext cx="8496300" cy="4392017"/>
          </a:xfrm>
        </p:spPr>
        <p:txBody>
          <a:bodyPr/>
          <a:lstStyle/>
          <a:p>
            <a:r>
              <a:rPr lang="en-US" sz="1800" b="0" dirty="0" smtClean="0">
                <a:solidFill>
                  <a:schemeClr val="tx1"/>
                </a:solidFill>
              </a:rPr>
              <a:t>Given the obligatory presence of –</a:t>
            </a:r>
            <a:r>
              <a:rPr lang="en-US" sz="1800" b="0" i="1" dirty="0" smtClean="0">
                <a:solidFill>
                  <a:schemeClr val="tx1"/>
                </a:solidFill>
              </a:rPr>
              <a:t>n</a:t>
            </a:r>
            <a:r>
              <a:rPr lang="en-US" sz="1800" b="0" dirty="0" smtClean="0">
                <a:solidFill>
                  <a:schemeClr val="tx1"/>
                </a:solidFill>
              </a:rPr>
              <a:t>, the exponent of the </a:t>
            </a:r>
            <a:r>
              <a:rPr lang="en-US" sz="1800" b="0" i="1" dirty="0" err="1" smtClean="0">
                <a:solidFill>
                  <a:schemeClr val="tx1"/>
                </a:solidFill>
              </a:rPr>
              <a:t>u</a:t>
            </a:r>
            <a:r>
              <a:rPr lang="en-US" sz="1800" b="0" dirty="0" err="1" smtClean="0">
                <a:solidFill>
                  <a:schemeClr val="tx1"/>
                </a:solidFill>
              </a:rPr>
              <a:t>Q</a:t>
            </a:r>
            <a:r>
              <a:rPr lang="en-US" sz="1800" b="0" dirty="0" smtClean="0">
                <a:solidFill>
                  <a:schemeClr val="tx1"/>
                </a:solidFill>
              </a:rPr>
              <a:t> feature in C, it is expected that a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operator in SpecCP can be dropped as well. </a:t>
            </a:r>
          </a:p>
          <a:p>
            <a:r>
              <a:rPr lang="en-US" sz="1800" b="0" dirty="0" smtClean="0">
                <a:solidFill>
                  <a:schemeClr val="tx1"/>
                </a:solidFill>
              </a:rPr>
              <a:t>This expectation is indeed fulfilled:</a:t>
            </a:r>
          </a:p>
          <a:p>
            <a:r>
              <a:rPr lang="en-US" sz="1800" b="0" dirty="0" smtClean="0">
                <a:solidFill>
                  <a:schemeClr val="tx1"/>
                </a:solidFill>
              </a:rPr>
              <a:t> </a:t>
            </a:r>
          </a:p>
          <a:p>
            <a:pPr lvl="0">
              <a:lnSpc>
                <a:spcPct val="150000"/>
              </a:lnSpc>
            </a:pPr>
            <a:r>
              <a:rPr lang="en-US" sz="1800" b="0" dirty="0" smtClean="0">
                <a:solidFill>
                  <a:schemeClr val="tx1"/>
                </a:solidFill>
              </a:rPr>
              <a:t> 	(25) a. 	</a:t>
            </a:r>
            <a:r>
              <a:rPr lang="en-US" sz="1800" b="0" dirty="0" err="1" smtClean="0">
                <a:solidFill>
                  <a:schemeClr val="tx1"/>
                </a:solidFill>
              </a:rPr>
              <a:t>Wos</a:t>
            </a:r>
            <a:r>
              <a:rPr lang="en-US" sz="1800" b="0" dirty="0" smtClean="0">
                <a:solidFill>
                  <a:schemeClr val="tx1"/>
                </a:solidFill>
              </a:rPr>
              <a:t> is-</a:t>
            </a:r>
            <a:r>
              <a:rPr lang="en-US" sz="1800" dirty="0" smtClean="0">
                <a:solidFill>
                  <a:schemeClr val="tx1"/>
                </a:solidFill>
              </a:rPr>
              <a:t>n</a:t>
            </a:r>
            <a:r>
              <a:rPr lang="en-US" sz="1800" b="0" dirty="0" smtClean="0">
                <a:solidFill>
                  <a:schemeClr val="tx1"/>
                </a:solidFill>
              </a:rPr>
              <a:t> do los? 	 	</a:t>
            </a:r>
          </a:p>
          <a:p>
            <a:pPr>
              <a:lnSpc>
                <a:spcPct val="150000"/>
              </a:lnSpc>
            </a:pPr>
            <a:r>
              <a:rPr lang="en-US" sz="1800" b="0" dirty="0" smtClean="0">
                <a:solidFill>
                  <a:schemeClr val="tx1"/>
                </a:solidFill>
              </a:rPr>
              <a:t>	     	“Was </a:t>
            </a:r>
            <a:r>
              <a:rPr lang="en-US" sz="1800" b="0" dirty="0" err="1" smtClean="0">
                <a:solidFill>
                  <a:schemeClr val="tx1"/>
                </a:solidFill>
              </a:rPr>
              <a:t>ist</a:t>
            </a:r>
            <a:r>
              <a:rPr lang="en-US" sz="1800" b="0" dirty="0" smtClean="0">
                <a:solidFill>
                  <a:schemeClr val="tx1"/>
                </a:solidFill>
              </a:rPr>
              <a:t> </a:t>
            </a:r>
            <a:r>
              <a:rPr lang="en-US" sz="1800" b="0" dirty="0" err="1" smtClean="0">
                <a:solidFill>
                  <a:schemeClr val="tx1"/>
                </a:solidFill>
              </a:rPr>
              <a:t>hier</a:t>
            </a:r>
            <a:r>
              <a:rPr lang="en-US" sz="1800" b="0" dirty="0" smtClean="0">
                <a:solidFill>
                  <a:schemeClr val="tx1"/>
                </a:solidFill>
              </a:rPr>
              <a:t> los?” What’s going on here?</a:t>
            </a:r>
          </a:p>
          <a:p>
            <a:pPr>
              <a:lnSpc>
                <a:spcPct val="150000"/>
              </a:lnSpc>
            </a:pPr>
            <a:r>
              <a:rPr lang="en-US" sz="1800" b="0" dirty="0" smtClean="0">
                <a:solidFill>
                  <a:schemeClr val="tx1"/>
                </a:solidFill>
              </a:rPr>
              <a:t>              	       b. 	 [ _ ] is-</a:t>
            </a:r>
            <a:r>
              <a:rPr lang="en-US" sz="1800" dirty="0" smtClean="0">
                <a:solidFill>
                  <a:schemeClr val="tx1"/>
                </a:solidFill>
              </a:rPr>
              <a:t>n</a:t>
            </a:r>
            <a:r>
              <a:rPr lang="en-US" sz="1800" b="0" dirty="0" smtClean="0">
                <a:solidFill>
                  <a:schemeClr val="tx1"/>
                </a:solidFill>
              </a:rPr>
              <a:t> do los?</a:t>
            </a:r>
          </a:p>
          <a:p>
            <a:pPr>
              <a:lnSpc>
                <a:spcPct val="150000"/>
              </a:lnSpc>
            </a:pPr>
            <a:r>
              <a:rPr lang="en-US" sz="1800" b="0" dirty="0" smtClean="0">
                <a:solidFill>
                  <a:schemeClr val="tx1"/>
                </a:solidFill>
              </a:rPr>
              <a:t> </a:t>
            </a:r>
          </a:p>
          <a:p>
            <a:pPr lvl="0">
              <a:lnSpc>
                <a:spcPct val="150000"/>
              </a:lnSpc>
            </a:pPr>
            <a:r>
              <a:rPr lang="en-US" sz="1800" b="0" dirty="0" smtClean="0">
                <a:solidFill>
                  <a:schemeClr val="tx1"/>
                </a:solidFill>
              </a:rPr>
              <a:t> 	(26) a.	</a:t>
            </a:r>
            <a:r>
              <a:rPr lang="en-US" sz="1800" b="0" dirty="0" err="1" smtClean="0">
                <a:solidFill>
                  <a:schemeClr val="tx1"/>
                </a:solidFill>
              </a:rPr>
              <a:t>Wos</a:t>
            </a:r>
            <a:r>
              <a:rPr lang="en-US" sz="1800" b="0" dirty="0" smtClean="0">
                <a:solidFill>
                  <a:schemeClr val="tx1"/>
                </a:solidFill>
              </a:rPr>
              <a:t> </a:t>
            </a:r>
            <a:r>
              <a:rPr lang="en-US" sz="1800" b="0" dirty="0" err="1" smtClean="0">
                <a:solidFill>
                  <a:schemeClr val="tx1"/>
                </a:solidFill>
              </a:rPr>
              <a:t>dea</a:t>
            </a:r>
            <a:r>
              <a:rPr lang="en-US" sz="1800" b="0" dirty="0" smtClean="0">
                <a:solidFill>
                  <a:schemeClr val="tx1"/>
                </a:solidFill>
              </a:rPr>
              <a:t>-</a:t>
            </a:r>
            <a:r>
              <a:rPr lang="en-US" sz="1800" b="0" dirty="0" err="1" smtClean="0">
                <a:solidFill>
                  <a:schemeClr val="tx1"/>
                </a:solidFill>
              </a:rPr>
              <a:t>ts</a:t>
            </a:r>
            <a:r>
              <a:rPr lang="en-US" sz="1800" b="0" dirty="0" smtClean="0">
                <a:solidFill>
                  <a:schemeClr val="tx1"/>
                </a:solidFill>
              </a:rPr>
              <a:t>-</a:t>
            </a:r>
            <a:r>
              <a:rPr lang="en-US" sz="1800" dirty="0" smtClean="0">
                <a:solidFill>
                  <a:schemeClr val="tx1"/>
                </a:solidFill>
              </a:rPr>
              <a:t>n</a:t>
            </a:r>
            <a:r>
              <a:rPr lang="en-US" sz="1800" b="0" dirty="0" smtClean="0">
                <a:solidFill>
                  <a:schemeClr val="tx1"/>
                </a:solidFill>
              </a:rPr>
              <a:t> </a:t>
            </a:r>
            <a:r>
              <a:rPr lang="en-US" sz="1800" b="0" dirty="0" err="1" smtClean="0">
                <a:solidFill>
                  <a:schemeClr val="tx1"/>
                </a:solidFill>
              </a:rPr>
              <a:t>es</a:t>
            </a:r>
            <a:r>
              <a:rPr lang="en-US" sz="1800" b="0" dirty="0" smtClean="0">
                <a:solidFill>
                  <a:schemeClr val="tx1"/>
                </a:solidFill>
              </a:rPr>
              <a:t> do? 	 </a:t>
            </a:r>
          </a:p>
          <a:p>
            <a:pPr>
              <a:lnSpc>
                <a:spcPct val="150000"/>
              </a:lnSpc>
            </a:pPr>
            <a:r>
              <a:rPr lang="en-US" sz="1800" b="0" dirty="0" smtClean="0">
                <a:solidFill>
                  <a:schemeClr val="tx1"/>
                </a:solidFill>
              </a:rPr>
              <a:t>	    	“Was tut </a:t>
            </a:r>
            <a:r>
              <a:rPr lang="en-US" sz="1800" b="0" dirty="0" err="1" smtClean="0">
                <a:solidFill>
                  <a:schemeClr val="tx1"/>
                </a:solidFill>
              </a:rPr>
              <a:t>ihr</a:t>
            </a:r>
            <a:r>
              <a:rPr lang="en-US" sz="1800" b="0" dirty="0" smtClean="0">
                <a:solidFill>
                  <a:schemeClr val="tx1"/>
                </a:solidFill>
              </a:rPr>
              <a:t> </a:t>
            </a:r>
            <a:r>
              <a:rPr lang="en-US" sz="1800" b="0" dirty="0" err="1" smtClean="0">
                <a:solidFill>
                  <a:schemeClr val="tx1"/>
                </a:solidFill>
              </a:rPr>
              <a:t>da</a:t>
            </a:r>
            <a:r>
              <a:rPr lang="en-US" sz="1800" b="0" dirty="0" smtClean="0">
                <a:solidFill>
                  <a:schemeClr val="tx1"/>
                </a:solidFill>
              </a:rPr>
              <a:t>?” What are you doing here?</a:t>
            </a:r>
          </a:p>
          <a:p>
            <a:pPr>
              <a:lnSpc>
                <a:spcPct val="150000"/>
              </a:lnSpc>
            </a:pPr>
            <a:r>
              <a:rPr lang="en-US" sz="1800" b="0" dirty="0" smtClean="0">
                <a:solidFill>
                  <a:schemeClr val="tx1"/>
                </a:solidFill>
              </a:rPr>
              <a:t>	       b.	[ _ ] </a:t>
            </a:r>
            <a:r>
              <a:rPr lang="en-US" sz="1800" b="0" dirty="0" err="1" smtClean="0">
                <a:solidFill>
                  <a:schemeClr val="tx1"/>
                </a:solidFill>
              </a:rPr>
              <a:t>dea</a:t>
            </a:r>
            <a:r>
              <a:rPr lang="en-US" sz="1800" b="0" dirty="0" smtClean="0">
                <a:solidFill>
                  <a:schemeClr val="tx1"/>
                </a:solidFill>
              </a:rPr>
              <a:t>-</a:t>
            </a:r>
            <a:r>
              <a:rPr lang="en-US" sz="1800" b="0" dirty="0" err="1" smtClean="0">
                <a:solidFill>
                  <a:schemeClr val="tx1"/>
                </a:solidFill>
              </a:rPr>
              <a:t>ts</a:t>
            </a:r>
            <a:r>
              <a:rPr lang="en-US" sz="1800" b="0" dirty="0" smtClean="0">
                <a:solidFill>
                  <a:schemeClr val="tx1"/>
                </a:solidFill>
              </a:rPr>
              <a:t>-</a:t>
            </a:r>
            <a:r>
              <a:rPr lang="en-US" sz="1800" dirty="0" smtClean="0">
                <a:solidFill>
                  <a:schemeClr val="tx1"/>
                </a:solidFill>
              </a:rPr>
              <a:t>n</a:t>
            </a:r>
            <a:r>
              <a:rPr lang="en-US" sz="1800" b="0" dirty="0" smtClean="0">
                <a:solidFill>
                  <a:schemeClr val="tx1"/>
                </a:solidFill>
              </a:rPr>
              <a:t> </a:t>
            </a:r>
            <a:r>
              <a:rPr lang="en-US" sz="1800" b="0" dirty="0" err="1" smtClean="0">
                <a:solidFill>
                  <a:schemeClr val="tx1"/>
                </a:solidFill>
              </a:rPr>
              <a:t>es</a:t>
            </a:r>
            <a:r>
              <a:rPr lang="en-US" sz="1800" b="0" dirty="0" smtClean="0">
                <a:solidFill>
                  <a:schemeClr val="tx1"/>
                </a:solidFill>
              </a:rPr>
              <a:t> do?</a:t>
            </a:r>
          </a:p>
          <a:p>
            <a:endParaRPr lang="en-US" dirty="0"/>
          </a:p>
        </p:txBody>
      </p:sp>
      <p:sp>
        <p:nvSpPr>
          <p:cNvPr id="4" name="Footer Placeholder 3"/>
          <p:cNvSpPr>
            <a:spLocks noGrp="1"/>
          </p:cNvSpPr>
          <p:nvPr>
            <p:ph type="ftr" sz="quarter" idx="3"/>
          </p:nvPr>
        </p:nvSpPr>
        <p:spPr/>
        <p:txBody>
          <a:bodyPr/>
          <a:lstStyle/>
          <a:p>
            <a:r>
              <a:rPr lang="en-US" smtClean="0"/>
              <a:t>The reduction of denn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27</a:t>
            </a:fld>
            <a:endParaRPr lang="de-DE" dirty="0"/>
          </a:p>
        </p:txBody>
      </p:sp>
      <p:sp>
        <p:nvSpPr>
          <p:cNvPr id="6" name="Date Placeholder 5"/>
          <p:cNvSpPr>
            <a:spLocks noGrp="1"/>
          </p:cNvSpPr>
          <p:nvPr>
            <p:ph type="dt" sz="half" idx="2"/>
          </p:nvPr>
        </p:nvSpPr>
        <p:spPr/>
        <p:txBody>
          <a:bodyPr/>
          <a:lstStyle/>
          <a:p>
            <a:r>
              <a:rPr lang="en-US" smtClean="0"/>
              <a:t>21 November 2020</a:t>
            </a:r>
            <a:endParaRPr lang="de-D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412776"/>
            <a:ext cx="8496300" cy="4680049"/>
          </a:xfrm>
        </p:spPr>
        <p:txBody>
          <a:bodyPr/>
          <a:lstStyle/>
          <a:p>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drop is never possible if –</a:t>
            </a:r>
            <a:r>
              <a:rPr lang="en-US" sz="1800" b="0" i="1" dirty="0" smtClean="0">
                <a:solidFill>
                  <a:schemeClr val="tx1"/>
                </a:solidFill>
              </a:rPr>
              <a:t>n</a:t>
            </a:r>
            <a:r>
              <a:rPr lang="en-US" sz="1800" b="0" dirty="0" smtClean="0">
                <a:solidFill>
                  <a:schemeClr val="tx1"/>
                </a:solidFill>
              </a:rPr>
              <a:t> is missing. (27), (28) cannot be interpreted as questions.</a:t>
            </a:r>
          </a:p>
          <a:p>
            <a:r>
              <a:rPr lang="en-US" sz="1800" b="0" dirty="0" smtClean="0">
                <a:solidFill>
                  <a:schemeClr val="tx1"/>
                </a:solidFill>
              </a:rPr>
              <a:t> </a:t>
            </a:r>
          </a:p>
          <a:p>
            <a:pPr lvl="0">
              <a:lnSpc>
                <a:spcPct val="150000"/>
              </a:lnSpc>
            </a:pPr>
            <a:r>
              <a:rPr lang="en-US" sz="1800" b="0" dirty="0" smtClean="0">
                <a:solidFill>
                  <a:schemeClr val="tx1"/>
                </a:solidFill>
              </a:rPr>
              <a:t> 	(27).    *[ _ ] is do los?</a:t>
            </a:r>
          </a:p>
          <a:p>
            <a:pPr lvl="0">
              <a:lnSpc>
                <a:spcPct val="150000"/>
              </a:lnSpc>
            </a:pPr>
            <a:r>
              <a:rPr lang="en-US" sz="1800" b="0" dirty="0" smtClean="0">
                <a:solidFill>
                  <a:schemeClr val="tx1"/>
                </a:solidFill>
              </a:rPr>
              <a:t> 	(28).    *[ _ ] </a:t>
            </a:r>
            <a:r>
              <a:rPr lang="en-US" sz="1800" b="0" dirty="0" err="1" smtClean="0">
                <a:solidFill>
                  <a:schemeClr val="tx1"/>
                </a:solidFill>
              </a:rPr>
              <a:t>dea-ts</a:t>
            </a:r>
            <a:r>
              <a:rPr lang="en-US" sz="1800" b="0" dirty="0" smtClean="0">
                <a:solidFill>
                  <a:schemeClr val="tx1"/>
                </a:solidFill>
              </a:rPr>
              <a:t> </a:t>
            </a:r>
            <a:r>
              <a:rPr lang="en-US" sz="1800" b="0" dirty="0" err="1" smtClean="0">
                <a:solidFill>
                  <a:schemeClr val="tx1"/>
                </a:solidFill>
              </a:rPr>
              <a:t>es</a:t>
            </a:r>
            <a:r>
              <a:rPr lang="en-US" sz="1800" b="0" dirty="0" smtClean="0">
                <a:solidFill>
                  <a:schemeClr val="tx1"/>
                </a:solidFill>
              </a:rPr>
              <a:t> do?</a:t>
            </a:r>
          </a:p>
          <a:p>
            <a:r>
              <a:rPr lang="en-US" sz="1800" b="0" dirty="0" smtClean="0">
                <a:solidFill>
                  <a:schemeClr val="tx1"/>
                </a:solidFill>
              </a:rPr>
              <a:t> </a:t>
            </a:r>
          </a:p>
          <a:p>
            <a:r>
              <a:rPr lang="en-US" sz="1800" b="0" dirty="0" smtClean="0">
                <a:solidFill>
                  <a:schemeClr val="tx1"/>
                </a:solidFill>
              </a:rPr>
              <a:t>Thus, -</a:t>
            </a:r>
            <a:r>
              <a:rPr lang="en-US" sz="1800" b="0" i="1" dirty="0" smtClean="0">
                <a:solidFill>
                  <a:schemeClr val="tx1"/>
                </a:solidFill>
              </a:rPr>
              <a:t>n</a:t>
            </a:r>
            <a:r>
              <a:rPr lang="en-US" sz="1800" b="0" dirty="0" smtClean="0">
                <a:solidFill>
                  <a:schemeClr val="tx1"/>
                </a:solidFill>
              </a:rPr>
              <a:t> is crucial in </a:t>
            </a:r>
            <a:r>
              <a:rPr lang="en-US" sz="1800" b="0" u="sng" dirty="0" smtClean="0">
                <a:solidFill>
                  <a:schemeClr val="tx1"/>
                </a:solidFill>
              </a:rPr>
              <a:t>recovering</a:t>
            </a:r>
            <a:r>
              <a:rPr lang="en-US" sz="1800" b="0" dirty="0" smtClean="0">
                <a:solidFill>
                  <a:schemeClr val="tx1"/>
                </a:solidFill>
              </a:rPr>
              <a:t> the </a:t>
            </a:r>
            <a:r>
              <a:rPr lang="en-US" sz="1800" b="0" dirty="0" err="1" smtClean="0">
                <a:solidFill>
                  <a:schemeClr val="tx1"/>
                </a:solidFill>
              </a:rPr>
              <a:t>featural</a:t>
            </a:r>
            <a:r>
              <a:rPr lang="en-US" sz="1800" b="0" dirty="0" smtClean="0">
                <a:solidFill>
                  <a:schemeClr val="tx1"/>
                </a:solidFill>
              </a:rPr>
              <a:t> content of the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operator.  </a:t>
            </a:r>
          </a:p>
          <a:p>
            <a:endParaRPr lang="en-US" dirty="0"/>
          </a:p>
        </p:txBody>
      </p:sp>
      <p:sp>
        <p:nvSpPr>
          <p:cNvPr id="4" name="Footer Placeholder 3"/>
          <p:cNvSpPr>
            <a:spLocks noGrp="1"/>
          </p:cNvSpPr>
          <p:nvPr>
            <p:ph type="ftr" sz="quarter" idx="3"/>
          </p:nvPr>
        </p:nvSpPr>
        <p:spPr/>
        <p:txBody>
          <a:bodyPr/>
          <a:lstStyle/>
          <a:p>
            <a:r>
              <a:rPr lang="en-US" smtClean="0"/>
              <a:t>The reduction of denn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28</a:t>
            </a:fld>
            <a:endParaRPr lang="de-DE" dirty="0"/>
          </a:p>
        </p:txBody>
      </p:sp>
      <p:sp>
        <p:nvSpPr>
          <p:cNvPr id="6" name="Date Placeholder 5"/>
          <p:cNvSpPr>
            <a:spLocks noGrp="1"/>
          </p:cNvSpPr>
          <p:nvPr>
            <p:ph type="dt" sz="half" idx="2"/>
          </p:nvPr>
        </p:nvSpPr>
        <p:spPr/>
        <p:txBody>
          <a:bodyPr/>
          <a:lstStyle/>
          <a:p>
            <a:r>
              <a:rPr lang="en-US" smtClean="0"/>
              <a:t>21 November 2020</a:t>
            </a:r>
            <a:endParaRPr lang="de-D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496300" cy="4103985"/>
          </a:xfrm>
        </p:spPr>
        <p:txBody>
          <a:bodyPr/>
          <a:lstStyle/>
          <a:p>
            <a:r>
              <a:rPr lang="en-US" sz="1800" b="0" i="1" dirty="0" smtClean="0">
                <a:solidFill>
                  <a:schemeClr val="tx1"/>
                </a:solidFill>
              </a:rPr>
              <a:t>Was</a:t>
            </a:r>
            <a:r>
              <a:rPr lang="en-US" sz="1800" b="0" dirty="0" smtClean="0">
                <a:solidFill>
                  <a:schemeClr val="tx1"/>
                </a:solidFill>
              </a:rPr>
              <a:t> is the only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operator that can be dropped.</a:t>
            </a:r>
          </a:p>
          <a:p>
            <a:r>
              <a:rPr lang="en-US" sz="1800" b="0" dirty="0" smtClean="0">
                <a:solidFill>
                  <a:schemeClr val="tx1"/>
                </a:solidFill>
              </a:rPr>
              <a:t> </a:t>
            </a:r>
          </a:p>
          <a:p>
            <a:pPr lvl="0">
              <a:lnSpc>
                <a:spcPct val="150000"/>
              </a:lnSpc>
            </a:pPr>
            <a:r>
              <a:rPr lang="en-US" sz="1800" b="0" dirty="0" smtClean="0">
                <a:solidFill>
                  <a:schemeClr val="tx1"/>
                </a:solidFill>
              </a:rPr>
              <a:t> 	(29)  </a:t>
            </a:r>
            <a:r>
              <a:rPr lang="de-DE" sz="1800" b="0" dirty="0" smtClean="0">
                <a:solidFill>
                  <a:schemeClr val="tx1"/>
                </a:solidFill>
              </a:rPr>
              <a:t>a. 	Wer hockt-</a:t>
            </a:r>
            <a:r>
              <a:rPr lang="de-DE" sz="1800" dirty="0" smtClean="0">
                <a:solidFill>
                  <a:schemeClr val="tx1"/>
                </a:solidFill>
              </a:rPr>
              <a:t>n </a:t>
            </a:r>
            <a:r>
              <a:rPr lang="de-DE" sz="1800" b="0" dirty="0" smtClean="0">
                <a:solidFill>
                  <a:schemeClr val="tx1"/>
                </a:solidFill>
              </a:rPr>
              <a:t>in da Stum drin? </a:t>
            </a:r>
            <a:endParaRPr lang="en-US" sz="1800" b="0" dirty="0" smtClean="0">
              <a:solidFill>
                <a:schemeClr val="tx1"/>
              </a:solidFill>
            </a:endParaRPr>
          </a:p>
          <a:p>
            <a:pPr>
              <a:lnSpc>
                <a:spcPct val="150000"/>
              </a:lnSpc>
            </a:pPr>
            <a:r>
              <a:rPr lang="de-DE" sz="1800" b="0" dirty="0" smtClean="0">
                <a:solidFill>
                  <a:schemeClr val="tx1"/>
                </a:solidFill>
              </a:rPr>
              <a:t>		“Wer sitzt im Wohnzimmer drin?” </a:t>
            </a:r>
            <a:endParaRPr lang="de-DE" sz="1800" b="0" dirty="0" smtClean="0">
              <a:solidFill>
                <a:schemeClr val="tx1"/>
              </a:solidFill>
            </a:endParaRPr>
          </a:p>
          <a:p>
            <a:pPr>
              <a:lnSpc>
                <a:spcPct val="150000"/>
              </a:lnSpc>
            </a:pPr>
            <a:r>
              <a:rPr lang="de-DE" sz="1800" b="0" dirty="0">
                <a:solidFill>
                  <a:schemeClr val="tx1"/>
                </a:solidFill>
              </a:rPr>
              <a:t>	</a:t>
            </a:r>
            <a:r>
              <a:rPr lang="de-DE" sz="1800" b="0" dirty="0" smtClean="0">
                <a:solidFill>
                  <a:schemeClr val="tx1"/>
                </a:solidFill>
              </a:rPr>
              <a:t>	</a:t>
            </a:r>
            <a:r>
              <a:rPr lang="en-US" sz="1800" b="0" dirty="0" smtClean="0">
                <a:solidFill>
                  <a:schemeClr val="tx1"/>
                </a:solidFill>
              </a:rPr>
              <a:t>Who </a:t>
            </a:r>
            <a:r>
              <a:rPr lang="en-US" sz="1800" b="0" dirty="0" smtClean="0">
                <a:solidFill>
                  <a:schemeClr val="tx1"/>
                </a:solidFill>
              </a:rPr>
              <a:t>is </a:t>
            </a:r>
            <a:r>
              <a:rPr lang="en-US" sz="1800" b="0" dirty="0" err="1" smtClean="0">
                <a:solidFill>
                  <a:schemeClr val="tx1"/>
                </a:solidFill>
              </a:rPr>
              <a:t>stitting</a:t>
            </a:r>
            <a:r>
              <a:rPr lang="en-US" sz="1800" b="0" dirty="0" smtClean="0">
                <a:solidFill>
                  <a:schemeClr val="tx1"/>
                </a:solidFill>
              </a:rPr>
              <a:t> in the living room? </a:t>
            </a:r>
            <a:endParaRPr lang="en-US" sz="1800" b="0" dirty="0" smtClean="0">
              <a:solidFill>
                <a:schemeClr val="tx1"/>
              </a:solidFill>
            </a:endParaRPr>
          </a:p>
          <a:p>
            <a:pPr>
              <a:lnSpc>
                <a:spcPct val="150000"/>
              </a:lnSpc>
            </a:pPr>
            <a:endParaRPr lang="en-US" sz="1800" b="0" dirty="0" smtClean="0">
              <a:solidFill>
                <a:schemeClr val="tx1"/>
              </a:solidFill>
            </a:endParaRPr>
          </a:p>
          <a:p>
            <a:pPr>
              <a:lnSpc>
                <a:spcPct val="150000"/>
              </a:lnSpc>
            </a:pPr>
            <a:r>
              <a:rPr lang="en-US" sz="1800" b="0" dirty="0" smtClean="0">
                <a:solidFill>
                  <a:schemeClr val="tx1"/>
                </a:solidFill>
              </a:rPr>
              <a:t>  	        </a:t>
            </a:r>
            <a:r>
              <a:rPr lang="de-DE" sz="1800" b="0" dirty="0" smtClean="0">
                <a:solidFill>
                  <a:schemeClr val="tx1"/>
                </a:solidFill>
              </a:rPr>
              <a:t>b.  	*[ _ ] hockt-</a:t>
            </a:r>
            <a:r>
              <a:rPr lang="de-DE" sz="1800" dirty="0" smtClean="0">
                <a:solidFill>
                  <a:schemeClr val="tx1"/>
                </a:solidFill>
              </a:rPr>
              <a:t>n</a:t>
            </a:r>
            <a:r>
              <a:rPr lang="de-DE" sz="1800" b="0" dirty="0" smtClean="0">
                <a:solidFill>
                  <a:schemeClr val="tx1"/>
                </a:solidFill>
              </a:rPr>
              <a:t> in da Stum drin? </a:t>
            </a:r>
            <a:endParaRPr lang="en-US" sz="1800" b="0" dirty="0" smtClean="0">
              <a:solidFill>
                <a:schemeClr val="tx1"/>
              </a:solidFill>
            </a:endParaRPr>
          </a:p>
          <a:p>
            <a:r>
              <a:rPr lang="de-DE" sz="1800" b="0" dirty="0" smtClean="0">
                <a:solidFill>
                  <a:schemeClr val="tx1"/>
                </a:solidFill>
              </a:rPr>
              <a:t> </a:t>
            </a:r>
            <a:endParaRPr lang="en-US" sz="1800" b="0" dirty="0" smtClean="0">
              <a:solidFill>
                <a:schemeClr val="tx1"/>
              </a:solidFill>
            </a:endParaRPr>
          </a:p>
          <a:p>
            <a:r>
              <a:rPr lang="en-US" sz="1800" b="0" dirty="0" smtClean="0">
                <a:solidFill>
                  <a:schemeClr val="tx1"/>
                </a:solidFill>
              </a:rPr>
              <a:t>Why? C encodes no features beyond </a:t>
            </a:r>
            <a:r>
              <a:rPr lang="en-US" sz="1800" b="0" i="1" dirty="0" err="1" smtClean="0">
                <a:solidFill>
                  <a:schemeClr val="tx1"/>
                </a:solidFill>
              </a:rPr>
              <a:t>u</a:t>
            </a:r>
            <a:r>
              <a:rPr lang="en-US" sz="1800" b="0" dirty="0" err="1" smtClean="0">
                <a:solidFill>
                  <a:schemeClr val="tx1"/>
                </a:solidFill>
              </a:rPr>
              <a:t>Q</a:t>
            </a:r>
            <a:r>
              <a:rPr lang="en-US" sz="1800" b="0" dirty="0" smtClean="0">
                <a:solidFill>
                  <a:schemeClr val="tx1"/>
                </a:solidFill>
              </a:rPr>
              <a:t>. Thus, semantic restrictions for person, time, place, manner etc. would fail to be recovered by –</a:t>
            </a:r>
            <a:r>
              <a:rPr lang="en-US" sz="1800" b="0" i="1" dirty="0" smtClean="0">
                <a:solidFill>
                  <a:schemeClr val="tx1"/>
                </a:solidFill>
              </a:rPr>
              <a:t>n</a:t>
            </a:r>
            <a:r>
              <a:rPr lang="en-US" sz="1800" b="0" dirty="0" smtClean="0">
                <a:solidFill>
                  <a:schemeClr val="tx1"/>
                </a:solidFill>
              </a:rPr>
              <a:t>. The morphological default form of </a:t>
            </a:r>
            <a:r>
              <a:rPr lang="en-US" sz="1800" b="0" dirty="0" err="1" smtClean="0">
                <a:solidFill>
                  <a:schemeClr val="tx1"/>
                </a:solidFill>
              </a:rPr>
              <a:t>wh</a:t>
            </a:r>
            <a:r>
              <a:rPr lang="en-US" sz="1800" b="0" dirty="0" smtClean="0">
                <a:solidFill>
                  <a:schemeClr val="tx1"/>
                </a:solidFill>
              </a:rPr>
              <a:t> is the underspecified pronoun </a:t>
            </a:r>
            <a:r>
              <a:rPr lang="en-US" sz="1800" b="0" i="1" dirty="0" smtClean="0">
                <a:solidFill>
                  <a:schemeClr val="tx1"/>
                </a:solidFill>
              </a:rPr>
              <a:t>was</a:t>
            </a:r>
            <a:r>
              <a:rPr lang="en-US" sz="1800" b="0" dirty="0" smtClean="0">
                <a:solidFill>
                  <a:schemeClr val="tx1"/>
                </a:solidFill>
              </a:rPr>
              <a:t>. [s. A. </a:t>
            </a:r>
            <a:r>
              <a:rPr lang="en-US" sz="1800" b="0" dirty="0" err="1" smtClean="0">
                <a:solidFill>
                  <a:schemeClr val="tx1"/>
                </a:solidFill>
              </a:rPr>
              <a:t>Jäger</a:t>
            </a:r>
            <a:r>
              <a:rPr lang="en-US" sz="1800" b="0" dirty="0" smtClean="0">
                <a:solidFill>
                  <a:schemeClr val="tx1"/>
                </a:solidFill>
              </a:rPr>
              <a:t>, 2000].</a:t>
            </a:r>
          </a:p>
          <a:p>
            <a:endParaRPr lang="en-US" dirty="0"/>
          </a:p>
        </p:txBody>
      </p:sp>
      <p:sp>
        <p:nvSpPr>
          <p:cNvPr id="4" name="Footer Placeholder 3"/>
          <p:cNvSpPr>
            <a:spLocks noGrp="1"/>
          </p:cNvSpPr>
          <p:nvPr>
            <p:ph type="ftr" sz="quarter" idx="3"/>
          </p:nvPr>
        </p:nvSpPr>
        <p:spPr/>
        <p:txBody>
          <a:bodyPr/>
          <a:lstStyle/>
          <a:p>
            <a:r>
              <a:rPr lang="en-US" smtClean="0"/>
              <a:t>The reduction of denn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29</a:t>
            </a:fld>
            <a:endParaRPr lang="de-DE" dirty="0"/>
          </a:p>
        </p:txBody>
      </p:sp>
      <p:sp>
        <p:nvSpPr>
          <p:cNvPr id="6" name="Date Placeholder 5"/>
          <p:cNvSpPr>
            <a:spLocks noGrp="1"/>
          </p:cNvSpPr>
          <p:nvPr>
            <p:ph type="dt" sz="half" idx="2"/>
          </p:nvPr>
        </p:nvSpPr>
        <p:spPr/>
        <p:txBody>
          <a:bodyPr/>
          <a:lstStyle/>
          <a:p>
            <a:r>
              <a:rPr lang="en-US" smtClean="0"/>
              <a:t>21 November 2020</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6335713" cy="792088"/>
          </a:xfrm>
        </p:spPr>
        <p:txBody>
          <a:bodyPr/>
          <a:lstStyle/>
          <a:p>
            <a:pPr lvl="0"/>
            <a:r>
              <a:rPr lang="en-US" dirty="0" smtClean="0"/>
              <a:t>II. Distribution and semantic contribution</a:t>
            </a:r>
            <a:br>
              <a:rPr lang="en-US" dirty="0" smtClean="0"/>
            </a:br>
            <a:endParaRPr lang="en-US" dirty="0"/>
          </a:p>
        </p:txBody>
      </p:sp>
      <p:sp>
        <p:nvSpPr>
          <p:cNvPr id="3" name="Content Placeholder 2"/>
          <p:cNvSpPr>
            <a:spLocks noGrp="1"/>
          </p:cNvSpPr>
          <p:nvPr>
            <p:ph idx="1"/>
          </p:nvPr>
        </p:nvSpPr>
        <p:spPr/>
        <p:txBody>
          <a:bodyPr/>
          <a:lstStyle/>
          <a:p>
            <a:r>
              <a:rPr lang="en-US" b="0" i="1" dirty="0" err="1" smtClean="0">
                <a:solidFill>
                  <a:schemeClr val="tx1"/>
                </a:solidFill>
              </a:rPr>
              <a:t>Denn</a:t>
            </a:r>
            <a:r>
              <a:rPr lang="en-US" b="0" dirty="0" smtClean="0">
                <a:solidFill>
                  <a:schemeClr val="tx1"/>
                </a:solidFill>
              </a:rPr>
              <a:t> is optional in questions. </a:t>
            </a:r>
          </a:p>
          <a:p>
            <a:r>
              <a:rPr lang="en-US" b="0" dirty="0" smtClean="0">
                <a:solidFill>
                  <a:schemeClr val="tx1"/>
                </a:solidFill>
              </a:rPr>
              <a:t> </a:t>
            </a:r>
          </a:p>
          <a:p>
            <a:pPr lvl="0"/>
            <a:r>
              <a:rPr lang="de-DE" b="0" dirty="0" smtClean="0">
                <a:solidFill>
                  <a:schemeClr val="tx1"/>
                </a:solidFill>
              </a:rPr>
              <a:t>(1)</a:t>
            </a:r>
            <a:r>
              <a:rPr lang="de-DE" b="0" dirty="0" smtClean="0">
                <a:solidFill>
                  <a:schemeClr val="tx1"/>
                </a:solidFill>
              </a:rPr>
              <a:t>	a. Wer hat eingekauft? / Ist er im Urlaub?</a:t>
            </a:r>
            <a:endParaRPr lang="en-US" b="0" dirty="0" smtClean="0">
              <a:solidFill>
                <a:schemeClr val="tx1"/>
              </a:solidFill>
            </a:endParaRPr>
          </a:p>
          <a:p>
            <a:r>
              <a:rPr lang="de-DE" b="0" dirty="0" smtClean="0">
                <a:solidFill>
                  <a:schemeClr val="tx1"/>
                </a:solidFill>
              </a:rPr>
              <a:t>      	b. Wer hat denn eingekauft? / Ist er denn im Urlaub?</a:t>
            </a:r>
            <a:endParaRPr lang="en-US" b="0" dirty="0" smtClean="0">
              <a:solidFill>
                <a:schemeClr val="tx1"/>
              </a:solidFill>
            </a:endParaRPr>
          </a:p>
          <a:p>
            <a:r>
              <a:rPr lang="de-DE" b="0" i="1" dirty="0" smtClean="0">
                <a:solidFill>
                  <a:schemeClr val="tx1"/>
                </a:solidFill>
              </a:rPr>
              <a:t> </a:t>
            </a:r>
            <a:endParaRPr lang="en-US" b="0" dirty="0" smtClean="0">
              <a:solidFill>
                <a:schemeClr val="tx1"/>
              </a:solidFill>
            </a:endParaRPr>
          </a:p>
          <a:p>
            <a:r>
              <a:rPr lang="en-US" b="0" i="1" dirty="0" err="1" smtClean="0">
                <a:solidFill>
                  <a:schemeClr val="tx1"/>
                </a:solidFill>
              </a:rPr>
              <a:t>Denn</a:t>
            </a:r>
            <a:r>
              <a:rPr lang="en-US" b="0" dirty="0" smtClean="0">
                <a:solidFill>
                  <a:schemeClr val="tx1"/>
                </a:solidFill>
              </a:rPr>
              <a:t> requires interrogative force; it is out in declaratives or imperatives.</a:t>
            </a:r>
          </a:p>
          <a:p>
            <a:r>
              <a:rPr lang="en-US" b="0" dirty="0" smtClean="0">
                <a:solidFill>
                  <a:schemeClr val="tx1"/>
                </a:solidFill>
              </a:rPr>
              <a:t> </a:t>
            </a:r>
          </a:p>
          <a:p>
            <a:pPr lvl="0"/>
            <a:r>
              <a:rPr lang="de-DE" b="0" dirty="0" smtClean="0">
                <a:solidFill>
                  <a:schemeClr val="tx1"/>
                </a:solidFill>
              </a:rPr>
              <a:t>(2)</a:t>
            </a:r>
            <a:r>
              <a:rPr lang="de-DE" b="0" dirty="0" smtClean="0">
                <a:solidFill>
                  <a:schemeClr val="tx1"/>
                </a:solidFill>
              </a:rPr>
              <a:t>	a. *Klaus hat denn eingekauft.</a:t>
            </a:r>
            <a:endParaRPr lang="en-US" b="0" dirty="0" smtClean="0">
              <a:solidFill>
                <a:schemeClr val="tx1"/>
              </a:solidFill>
            </a:endParaRPr>
          </a:p>
          <a:p>
            <a:r>
              <a:rPr lang="de-DE" b="0" dirty="0" smtClean="0">
                <a:solidFill>
                  <a:schemeClr val="tx1"/>
                </a:solidFill>
              </a:rPr>
              <a:t>      	</a:t>
            </a:r>
            <a:r>
              <a:rPr lang="en-US" b="0" dirty="0" smtClean="0">
                <a:solidFill>
                  <a:schemeClr val="tx1"/>
                </a:solidFill>
              </a:rPr>
              <a:t>b. *</a:t>
            </a:r>
            <a:r>
              <a:rPr lang="en-US" b="0" dirty="0" err="1" smtClean="0">
                <a:solidFill>
                  <a:schemeClr val="tx1"/>
                </a:solidFill>
              </a:rPr>
              <a:t>Kauf</a:t>
            </a:r>
            <a:r>
              <a:rPr lang="en-US" b="0" dirty="0" smtClean="0">
                <a:solidFill>
                  <a:schemeClr val="tx1"/>
                </a:solidFill>
              </a:rPr>
              <a:t> </a:t>
            </a:r>
            <a:r>
              <a:rPr lang="en-US" b="0" dirty="0" err="1" smtClean="0">
                <a:solidFill>
                  <a:schemeClr val="tx1"/>
                </a:solidFill>
              </a:rPr>
              <a:t>denn</a:t>
            </a:r>
            <a:r>
              <a:rPr lang="en-US" b="0" dirty="0" smtClean="0">
                <a:solidFill>
                  <a:schemeClr val="tx1"/>
                </a:solidFill>
              </a:rPr>
              <a:t> </a:t>
            </a:r>
            <a:r>
              <a:rPr lang="en-US" b="0" dirty="0" err="1" smtClean="0">
                <a:solidFill>
                  <a:schemeClr val="tx1"/>
                </a:solidFill>
              </a:rPr>
              <a:t>ein</a:t>
            </a:r>
            <a:r>
              <a:rPr lang="en-US" b="0" dirty="0" smtClean="0">
                <a:solidFill>
                  <a:schemeClr val="tx1"/>
                </a:solidFill>
              </a:rPr>
              <a:t>!</a:t>
            </a:r>
          </a:p>
          <a:p>
            <a:r>
              <a:rPr lang="en-US" b="0" dirty="0" smtClean="0">
                <a:solidFill>
                  <a:schemeClr val="tx1"/>
                </a:solidFill>
              </a:rPr>
              <a:t> </a:t>
            </a:r>
          </a:p>
          <a:p>
            <a:r>
              <a:rPr lang="en-US" b="0" dirty="0" smtClean="0">
                <a:solidFill>
                  <a:schemeClr val="tx1"/>
                </a:solidFill>
              </a:rPr>
              <a:t>[Watch out: Some northern speakers allow </a:t>
            </a:r>
            <a:r>
              <a:rPr lang="en-US" b="0" i="1" dirty="0" err="1" smtClean="0">
                <a:solidFill>
                  <a:schemeClr val="tx1"/>
                </a:solidFill>
              </a:rPr>
              <a:t>denn</a:t>
            </a:r>
            <a:r>
              <a:rPr lang="en-US" b="0" dirty="0" smtClean="0">
                <a:solidFill>
                  <a:schemeClr val="tx1"/>
                </a:solidFill>
              </a:rPr>
              <a:t> in the sense of “</a:t>
            </a:r>
            <a:r>
              <a:rPr lang="en-US" b="0" dirty="0" err="1" smtClean="0">
                <a:solidFill>
                  <a:schemeClr val="tx1"/>
                </a:solidFill>
              </a:rPr>
              <a:t>dann</a:t>
            </a:r>
            <a:r>
              <a:rPr lang="en-US" b="0" dirty="0" smtClean="0">
                <a:solidFill>
                  <a:schemeClr val="tx1"/>
                </a:solidFill>
              </a:rPr>
              <a:t>”, “</a:t>
            </a:r>
            <a:r>
              <a:rPr lang="en-US" b="0" dirty="0" err="1" smtClean="0">
                <a:solidFill>
                  <a:schemeClr val="tx1"/>
                </a:solidFill>
              </a:rPr>
              <a:t>danach</a:t>
            </a:r>
            <a:r>
              <a:rPr lang="en-US" b="0" dirty="0" smtClean="0">
                <a:solidFill>
                  <a:schemeClr val="tx1"/>
                </a:solidFill>
              </a:rPr>
              <a:t>”.]</a:t>
            </a: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92696"/>
            <a:ext cx="8496300" cy="5400129"/>
          </a:xfrm>
        </p:spPr>
        <p:txBody>
          <a:bodyPr/>
          <a:lstStyle/>
          <a:p>
            <a:r>
              <a:rPr lang="en-US" sz="1800" b="0" u="sng" dirty="0" smtClean="0">
                <a:solidFill>
                  <a:schemeClr val="tx1"/>
                </a:solidFill>
              </a:rPr>
              <a:t>A caveat</a:t>
            </a:r>
            <a:endParaRPr lang="en-US" sz="1800" b="0" dirty="0" smtClean="0">
              <a:solidFill>
                <a:schemeClr val="tx1"/>
              </a:solidFill>
            </a:endParaRPr>
          </a:p>
          <a:p>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drop is not limited to Bavarian. Some languages and dialects without a </a:t>
            </a:r>
            <a:r>
              <a:rPr lang="en-US" sz="1800" b="0" dirty="0" err="1" smtClean="0">
                <a:solidFill>
                  <a:schemeClr val="tx1"/>
                </a:solidFill>
              </a:rPr>
              <a:t>clitic</a:t>
            </a:r>
            <a:r>
              <a:rPr lang="en-US" sz="1800" b="0" dirty="0" smtClean="0">
                <a:solidFill>
                  <a:schemeClr val="tx1"/>
                </a:solidFill>
              </a:rPr>
              <a:t> particle allow it too.</a:t>
            </a:r>
          </a:p>
          <a:p>
            <a:r>
              <a:rPr lang="en-US" sz="1800" b="0" dirty="0" smtClean="0">
                <a:solidFill>
                  <a:schemeClr val="tx1"/>
                </a:solidFill>
              </a:rPr>
              <a:t> </a:t>
            </a:r>
          </a:p>
          <a:p>
            <a:pPr lvl="0">
              <a:lnSpc>
                <a:spcPct val="100000"/>
              </a:lnSpc>
            </a:pPr>
            <a:r>
              <a:rPr lang="en-US" sz="1800" b="0" dirty="0" smtClean="0">
                <a:solidFill>
                  <a:schemeClr val="tx1"/>
                </a:solidFill>
              </a:rPr>
              <a:t> 	(30)    </a:t>
            </a:r>
            <a:r>
              <a:rPr lang="de-DE" sz="1800" b="0" dirty="0" smtClean="0">
                <a:solidFill>
                  <a:schemeClr val="tx1"/>
                </a:solidFill>
              </a:rPr>
              <a:t>a.  Was ist </a:t>
            </a:r>
            <a:r>
              <a:rPr lang="de-DE" sz="1800" dirty="0" smtClean="0">
                <a:solidFill>
                  <a:schemeClr val="tx1"/>
                </a:solidFill>
              </a:rPr>
              <a:t>denn</a:t>
            </a:r>
            <a:r>
              <a:rPr lang="de-DE" sz="1800" b="0" dirty="0" smtClean="0">
                <a:solidFill>
                  <a:schemeClr val="tx1"/>
                </a:solidFill>
              </a:rPr>
              <a:t> das </a:t>
            </a:r>
            <a:r>
              <a:rPr lang="de-DE" sz="1800" b="0" dirty="0" smtClean="0">
                <a:solidFill>
                  <a:schemeClr val="tx1"/>
                </a:solidFill>
              </a:rPr>
              <a:t> _ </a:t>
            </a:r>
            <a:r>
              <a:rPr lang="de-DE" sz="1800" b="0" dirty="0" err="1" smtClean="0">
                <a:solidFill>
                  <a:schemeClr val="tx1"/>
                </a:solidFill>
              </a:rPr>
              <a:t>für’n</a:t>
            </a:r>
            <a:r>
              <a:rPr lang="de-DE" sz="1800" b="0" dirty="0" smtClean="0">
                <a:solidFill>
                  <a:schemeClr val="tx1"/>
                </a:solidFill>
              </a:rPr>
              <a:t> </a:t>
            </a:r>
            <a:r>
              <a:rPr lang="de-DE" sz="1800" b="0" dirty="0" smtClean="0">
                <a:solidFill>
                  <a:schemeClr val="tx1"/>
                </a:solidFill>
              </a:rPr>
              <a:t>komischer Vogel? </a:t>
            </a:r>
            <a:r>
              <a:rPr lang="en-US" sz="1800" b="0" dirty="0" smtClean="0">
                <a:solidFill>
                  <a:schemeClr val="tx1"/>
                </a:solidFill>
              </a:rPr>
              <a:t>                                               	           </a:t>
            </a:r>
            <a:r>
              <a:rPr lang="de-DE" sz="1800" b="0" dirty="0" smtClean="0">
                <a:solidFill>
                  <a:schemeClr val="tx1"/>
                </a:solidFill>
              </a:rPr>
              <a:t>b.   [ _ ] ist </a:t>
            </a:r>
            <a:r>
              <a:rPr lang="de-DE" sz="1800" dirty="0" smtClean="0">
                <a:solidFill>
                  <a:schemeClr val="tx1"/>
                </a:solidFill>
              </a:rPr>
              <a:t>denn</a:t>
            </a:r>
            <a:r>
              <a:rPr lang="de-DE" sz="1800" b="0" dirty="0" smtClean="0">
                <a:solidFill>
                  <a:schemeClr val="tx1"/>
                </a:solidFill>
              </a:rPr>
              <a:t> das </a:t>
            </a:r>
            <a:r>
              <a:rPr lang="de-DE" sz="1800" b="0" dirty="0" smtClean="0">
                <a:solidFill>
                  <a:schemeClr val="tx1"/>
                </a:solidFill>
              </a:rPr>
              <a:t>_ </a:t>
            </a:r>
            <a:r>
              <a:rPr lang="de-DE" sz="1800" b="0" dirty="0" err="1" smtClean="0">
                <a:solidFill>
                  <a:schemeClr val="tx1"/>
                </a:solidFill>
              </a:rPr>
              <a:t>für’n</a:t>
            </a:r>
            <a:r>
              <a:rPr lang="de-DE" sz="1800" b="0" dirty="0" smtClean="0">
                <a:solidFill>
                  <a:schemeClr val="tx1"/>
                </a:solidFill>
              </a:rPr>
              <a:t> </a:t>
            </a:r>
            <a:r>
              <a:rPr lang="de-DE" sz="1800" b="0" dirty="0" smtClean="0">
                <a:solidFill>
                  <a:schemeClr val="tx1"/>
                </a:solidFill>
              </a:rPr>
              <a:t>komischer Vogel?</a:t>
            </a:r>
            <a:endParaRPr lang="en-US" sz="1800" b="0" dirty="0" smtClean="0">
              <a:solidFill>
                <a:schemeClr val="tx1"/>
              </a:solidFill>
            </a:endParaRPr>
          </a:p>
          <a:p>
            <a:pPr>
              <a:lnSpc>
                <a:spcPct val="100000"/>
              </a:lnSpc>
            </a:pPr>
            <a:r>
              <a:rPr lang="de-DE" sz="1800" b="0" dirty="0" smtClean="0">
                <a:solidFill>
                  <a:schemeClr val="tx1"/>
                </a:solidFill>
              </a:rPr>
              <a:t>  	           c.   *[ _ ] ist das </a:t>
            </a:r>
            <a:r>
              <a:rPr lang="de-DE" sz="1800" b="0" dirty="0" smtClean="0">
                <a:solidFill>
                  <a:schemeClr val="tx1"/>
                </a:solidFill>
              </a:rPr>
              <a:t>_ </a:t>
            </a:r>
            <a:r>
              <a:rPr lang="de-DE" sz="1800" b="0" dirty="0" err="1" smtClean="0">
                <a:solidFill>
                  <a:schemeClr val="tx1"/>
                </a:solidFill>
              </a:rPr>
              <a:t>für’n</a:t>
            </a:r>
            <a:r>
              <a:rPr lang="de-DE" sz="1800" b="0" dirty="0" smtClean="0">
                <a:solidFill>
                  <a:schemeClr val="tx1"/>
                </a:solidFill>
              </a:rPr>
              <a:t> </a:t>
            </a:r>
            <a:r>
              <a:rPr lang="de-DE" sz="1800" b="0" dirty="0" smtClean="0">
                <a:solidFill>
                  <a:schemeClr val="tx1"/>
                </a:solidFill>
              </a:rPr>
              <a:t>komischer Vogel?</a:t>
            </a:r>
            <a:endParaRPr lang="en-US" sz="1800" b="0" dirty="0" smtClean="0">
              <a:solidFill>
                <a:schemeClr val="tx1"/>
              </a:solidFill>
            </a:endParaRPr>
          </a:p>
          <a:p>
            <a:r>
              <a:rPr lang="de-DE" sz="1800" b="0" dirty="0" smtClean="0">
                <a:solidFill>
                  <a:schemeClr val="tx1"/>
                </a:solidFill>
              </a:rPr>
              <a:t> </a:t>
            </a:r>
            <a:endParaRPr lang="en-US" sz="1800" b="0" dirty="0" smtClean="0">
              <a:solidFill>
                <a:schemeClr val="tx1"/>
              </a:solidFill>
            </a:endParaRPr>
          </a:p>
          <a:p>
            <a:r>
              <a:rPr lang="de-DE" sz="1800" b="0" dirty="0" smtClean="0">
                <a:solidFill>
                  <a:schemeClr val="tx1"/>
                </a:solidFill>
              </a:rPr>
              <a:t>			Ruhrdeutsch; Andreas Trotzke (p.c.)</a:t>
            </a:r>
            <a:endParaRPr lang="en-US" sz="1800" b="0" dirty="0" smtClean="0">
              <a:solidFill>
                <a:schemeClr val="tx1"/>
              </a:solidFill>
            </a:endParaRPr>
          </a:p>
          <a:p>
            <a:r>
              <a:rPr lang="de-DE" sz="1800" b="0" dirty="0" smtClean="0">
                <a:solidFill>
                  <a:schemeClr val="tx1"/>
                </a:solidFill>
              </a:rPr>
              <a:t> </a:t>
            </a:r>
            <a:endParaRPr lang="en-US" sz="1800" b="0" dirty="0" smtClean="0">
              <a:solidFill>
                <a:schemeClr val="tx1"/>
              </a:solidFill>
            </a:endParaRPr>
          </a:p>
          <a:p>
            <a:pPr lvl="0"/>
            <a:r>
              <a:rPr lang="de-DE" sz="1800" b="0" dirty="0" smtClean="0">
                <a:solidFill>
                  <a:schemeClr val="tx1"/>
                </a:solidFill>
              </a:rPr>
              <a:t> 	(31)     a.  Wat   heb   je   _  voor een boek gekocht?</a:t>
            </a:r>
            <a:endParaRPr lang="en-US" sz="1800" b="0" dirty="0" smtClean="0">
              <a:solidFill>
                <a:schemeClr val="tx1"/>
              </a:solidFill>
            </a:endParaRPr>
          </a:p>
          <a:p>
            <a:r>
              <a:rPr lang="de-DE" sz="1800" b="0" dirty="0" smtClean="0">
                <a:solidFill>
                  <a:schemeClr val="tx1"/>
                </a:solidFill>
              </a:rPr>
              <a:t>		  </a:t>
            </a:r>
            <a:r>
              <a:rPr lang="en-US" sz="1800" b="0" i="1" dirty="0" smtClean="0">
                <a:solidFill>
                  <a:schemeClr val="tx1"/>
                </a:solidFill>
              </a:rPr>
              <a:t>what have you    for    a     book  bought</a:t>
            </a:r>
            <a:endParaRPr lang="en-US" sz="1800" b="0" dirty="0" smtClean="0">
              <a:solidFill>
                <a:schemeClr val="tx1"/>
              </a:solidFill>
            </a:endParaRPr>
          </a:p>
          <a:p>
            <a:r>
              <a:rPr lang="en-US" sz="1800" b="0" dirty="0" smtClean="0">
                <a:solidFill>
                  <a:schemeClr val="tx1"/>
                </a:solidFill>
              </a:rPr>
              <a:t>		  “What kind of book did you buy?”</a:t>
            </a:r>
          </a:p>
          <a:p>
            <a:r>
              <a:rPr lang="en-US" sz="1800" b="0" dirty="0" smtClean="0">
                <a:solidFill>
                  <a:schemeClr val="tx1"/>
                </a:solidFill>
              </a:rPr>
              <a:t> 	           </a:t>
            </a:r>
            <a:r>
              <a:rPr lang="de-DE" sz="1800" b="0" dirty="0" smtClean="0">
                <a:solidFill>
                  <a:schemeClr val="tx1"/>
                </a:solidFill>
              </a:rPr>
              <a:t>b.  Wat heb je </a:t>
            </a:r>
            <a:r>
              <a:rPr lang="de-DE" sz="1800" dirty="0" err="1" smtClean="0">
                <a:solidFill>
                  <a:schemeClr val="tx1"/>
                </a:solidFill>
              </a:rPr>
              <a:t>nou</a:t>
            </a:r>
            <a:r>
              <a:rPr lang="de-DE" sz="1800" b="0" dirty="0" smtClean="0">
                <a:solidFill>
                  <a:schemeClr val="tx1"/>
                </a:solidFill>
              </a:rPr>
              <a:t> </a:t>
            </a:r>
            <a:r>
              <a:rPr lang="de-DE" sz="1800" b="0" dirty="0" smtClean="0">
                <a:solidFill>
                  <a:schemeClr val="tx1"/>
                </a:solidFill>
              </a:rPr>
              <a:t>_ </a:t>
            </a:r>
            <a:r>
              <a:rPr lang="de-DE" sz="1800" b="0" dirty="0" err="1" smtClean="0">
                <a:solidFill>
                  <a:schemeClr val="tx1"/>
                </a:solidFill>
              </a:rPr>
              <a:t>voor</a:t>
            </a:r>
            <a:r>
              <a:rPr lang="de-DE" sz="1800" b="0" dirty="0" smtClean="0">
                <a:solidFill>
                  <a:schemeClr val="tx1"/>
                </a:solidFill>
              </a:rPr>
              <a:t> </a:t>
            </a:r>
            <a:r>
              <a:rPr lang="de-DE" sz="1800" b="0" dirty="0" smtClean="0">
                <a:solidFill>
                  <a:schemeClr val="tx1"/>
                </a:solidFill>
              </a:rPr>
              <a:t>een boek gekocht?</a:t>
            </a:r>
            <a:endParaRPr lang="en-US" sz="1800" b="0" dirty="0" smtClean="0">
              <a:solidFill>
                <a:schemeClr val="tx1"/>
              </a:solidFill>
            </a:endParaRPr>
          </a:p>
          <a:p>
            <a:r>
              <a:rPr lang="de-DE" sz="1800" b="0" dirty="0" smtClean="0">
                <a:solidFill>
                  <a:schemeClr val="tx1"/>
                </a:solidFill>
              </a:rPr>
              <a:t> 	           c.  [ _ ] heb je </a:t>
            </a:r>
            <a:r>
              <a:rPr lang="de-DE" sz="1800" dirty="0" err="1" smtClean="0">
                <a:solidFill>
                  <a:schemeClr val="tx1"/>
                </a:solidFill>
              </a:rPr>
              <a:t>nou</a:t>
            </a:r>
            <a:r>
              <a:rPr lang="de-DE" sz="1800" b="0" dirty="0" smtClean="0">
                <a:solidFill>
                  <a:schemeClr val="tx1"/>
                </a:solidFill>
              </a:rPr>
              <a:t> </a:t>
            </a:r>
            <a:r>
              <a:rPr lang="de-DE" sz="1800" b="0" dirty="0" smtClean="0">
                <a:solidFill>
                  <a:schemeClr val="tx1"/>
                </a:solidFill>
              </a:rPr>
              <a:t>_ </a:t>
            </a:r>
            <a:r>
              <a:rPr lang="de-DE" sz="1800" b="0" dirty="0" err="1" smtClean="0">
                <a:solidFill>
                  <a:schemeClr val="tx1"/>
                </a:solidFill>
              </a:rPr>
              <a:t>voor</a:t>
            </a:r>
            <a:r>
              <a:rPr lang="de-DE" sz="1800" b="0" dirty="0" smtClean="0">
                <a:solidFill>
                  <a:schemeClr val="tx1"/>
                </a:solidFill>
              </a:rPr>
              <a:t> </a:t>
            </a:r>
            <a:r>
              <a:rPr lang="de-DE" sz="1800" b="0" dirty="0" smtClean="0">
                <a:solidFill>
                  <a:schemeClr val="tx1"/>
                </a:solidFill>
              </a:rPr>
              <a:t>een boek gekocht?</a:t>
            </a:r>
            <a:endParaRPr lang="en-US" sz="1800" b="0" dirty="0" smtClean="0">
              <a:solidFill>
                <a:schemeClr val="tx1"/>
              </a:solidFill>
            </a:endParaRPr>
          </a:p>
          <a:p>
            <a:r>
              <a:rPr lang="de-DE" sz="1800" b="0" dirty="0" smtClean="0">
                <a:solidFill>
                  <a:schemeClr val="tx1"/>
                </a:solidFill>
              </a:rPr>
              <a:t> 	           d.  *[ _ ] heb je </a:t>
            </a:r>
            <a:r>
              <a:rPr lang="de-DE" sz="1800" b="0" dirty="0" smtClean="0">
                <a:solidFill>
                  <a:schemeClr val="tx1"/>
                </a:solidFill>
              </a:rPr>
              <a:t>_ </a:t>
            </a:r>
            <a:r>
              <a:rPr lang="de-DE" sz="1800" b="0" dirty="0" err="1" smtClean="0">
                <a:solidFill>
                  <a:schemeClr val="tx1"/>
                </a:solidFill>
              </a:rPr>
              <a:t>voor</a:t>
            </a:r>
            <a:r>
              <a:rPr lang="de-DE" sz="1800" b="0" dirty="0" smtClean="0">
                <a:solidFill>
                  <a:schemeClr val="tx1"/>
                </a:solidFill>
              </a:rPr>
              <a:t> </a:t>
            </a:r>
            <a:r>
              <a:rPr lang="de-DE" sz="1800" b="0" dirty="0" smtClean="0">
                <a:solidFill>
                  <a:schemeClr val="tx1"/>
                </a:solidFill>
              </a:rPr>
              <a:t>een boek gekocht?</a:t>
            </a:r>
            <a:endParaRPr lang="en-US" sz="1800" b="0" dirty="0" smtClean="0">
              <a:solidFill>
                <a:schemeClr val="tx1"/>
              </a:solidFill>
            </a:endParaRPr>
          </a:p>
          <a:p>
            <a:r>
              <a:rPr lang="de-DE" sz="1800" b="0" dirty="0" smtClean="0">
                <a:solidFill>
                  <a:schemeClr val="tx1"/>
                </a:solidFill>
              </a:rPr>
              <a:t> </a:t>
            </a:r>
            <a:endParaRPr lang="en-US" sz="1800" b="0" dirty="0" smtClean="0">
              <a:solidFill>
                <a:schemeClr val="tx1"/>
              </a:solidFill>
            </a:endParaRPr>
          </a:p>
          <a:p>
            <a:r>
              <a:rPr lang="de-DE" sz="1800" b="0" dirty="0" smtClean="0">
                <a:solidFill>
                  <a:schemeClr val="tx1"/>
                </a:solidFill>
              </a:rPr>
              <a:t>			Dutch; Marcel den Dikken (p.c.)</a:t>
            </a:r>
            <a:endParaRPr lang="en-US" sz="1800" b="0" dirty="0" smtClean="0">
              <a:solidFill>
                <a:schemeClr val="tx1"/>
              </a:solidFill>
            </a:endParaRPr>
          </a:p>
          <a:p>
            <a:endParaRPr lang="en-US" dirty="0"/>
          </a:p>
        </p:txBody>
      </p:sp>
      <p:sp>
        <p:nvSpPr>
          <p:cNvPr id="4" name="Footer Placeholder 3"/>
          <p:cNvSpPr>
            <a:spLocks noGrp="1"/>
          </p:cNvSpPr>
          <p:nvPr>
            <p:ph type="ftr" sz="quarter" idx="3"/>
          </p:nvPr>
        </p:nvSpPr>
        <p:spPr/>
        <p:txBody>
          <a:bodyPr/>
          <a:lstStyle/>
          <a:p>
            <a:r>
              <a:rPr lang="en-US" smtClean="0"/>
              <a:t>The reduction of denn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30</a:t>
            </a:fld>
            <a:endParaRPr lang="de-DE" dirty="0"/>
          </a:p>
        </p:txBody>
      </p:sp>
      <p:sp>
        <p:nvSpPr>
          <p:cNvPr id="6" name="Date Placeholder 5"/>
          <p:cNvSpPr>
            <a:spLocks noGrp="1"/>
          </p:cNvSpPr>
          <p:nvPr>
            <p:ph type="dt" sz="half" idx="2"/>
          </p:nvPr>
        </p:nvSpPr>
        <p:spPr/>
        <p:txBody>
          <a:bodyPr/>
          <a:lstStyle/>
          <a:p>
            <a:r>
              <a:rPr lang="en-US" smtClean="0"/>
              <a:t>21 November 2020</a:t>
            </a:r>
            <a:endParaRPr lang="de-D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332656"/>
            <a:ext cx="8496300" cy="5760169"/>
          </a:xfrm>
        </p:spPr>
        <p:txBody>
          <a:bodyPr/>
          <a:lstStyle/>
          <a:p>
            <a:r>
              <a:rPr lang="en-US" sz="1800" b="0" dirty="0" smtClean="0">
                <a:solidFill>
                  <a:schemeClr val="tx1"/>
                </a:solidFill>
              </a:rPr>
              <a:t>Informal testing of 13 non-Bavarian / non-Southern speakers  with sentences of type (32)</a:t>
            </a:r>
          </a:p>
          <a:p>
            <a:r>
              <a:rPr lang="en-US" sz="1800" b="0" dirty="0" smtClean="0">
                <a:solidFill>
                  <a:schemeClr val="tx1"/>
                </a:solidFill>
              </a:rPr>
              <a:t> </a:t>
            </a:r>
          </a:p>
          <a:p>
            <a:r>
              <a:rPr lang="en-US" sz="1800" b="0" dirty="0" smtClean="0">
                <a:solidFill>
                  <a:schemeClr val="tx1"/>
                </a:solidFill>
              </a:rPr>
              <a:t>	Context: Klaus knows that Konrad is not the best cook; he throws a critical 	look in </a:t>
            </a:r>
            <a:r>
              <a:rPr lang="en-US" sz="1800" b="0" dirty="0" smtClean="0">
                <a:solidFill>
                  <a:schemeClr val="tx1"/>
                </a:solidFill>
              </a:rPr>
              <a:t>Konrad’s </a:t>
            </a:r>
            <a:r>
              <a:rPr lang="en-US" sz="1800" b="0" dirty="0" smtClean="0">
                <a:solidFill>
                  <a:schemeClr val="tx1"/>
                </a:solidFill>
              </a:rPr>
              <a:t>pot </a:t>
            </a:r>
            <a:r>
              <a:rPr lang="en-US" sz="1800" b="0" dirty="0" smtClean="0">
                <a:solidFill>
                  <a:schemeClr val="tx1"/>
                </a:solidFill>
              </a:rPr>
              <a:t>and asks </a:t>
            </a:r>
            <a:r>
              <a:rPr lang="en-US" sz="1800" b="0" dirty="0" smtClean="0">
                <a:solidFill>
                  <a:schemeClr val="tx1"/>
                </a:solidFill>
              </a:rPr>
              <a:t>him</a:t>
            </a:r>
            <a:r>
              <a:rPr lang="en-US" sz="1800" b="0" dirty="0" smtClean="0">
                <a:solidFill>
                  <a:schemeClr val="tx1"/>
                </a:solidFill>
              </a:rPr>
              <a:t>: </a:t>
            </a:r>
            <a:endParaRPr lang="en-US" sz="1800" b="0" dirty="0" smtClean="0">
              <a:solidFill>
                <a:schemeClr val="tx1"/>
              </a:solidFill>
            </a:endParaRPr>
          </a:p>
          <a:p>
            <a:r>
              <a:rPr lang="en-US" sz="1800" b="0" dirty="0" smtClean="0">
                <a:solidFill>
                  <a:schemeClr val="tx1"/>
                </a:solidFill>
              </a:rPr>
              <a:t> </a:t>
            </a:r>
          </a:p>
          <a:p>
            <a:pPr lvl="0"/>
            <a:r>
              <a:rPr lang="en-US" sz="1800" b="0" dirty="0" smtClean="0">
                <a:solidFill>
                  <a:schemeClr val="tx1"/>
                </a:solidFill>
              </a:rPr>
              <a:t> 	(32)	</a:t>
            </a:r>
            <a:r>
              <a:rPr lang="de-DE" sz="1800" b="0" dirty="0" smtClean="0">
                <a:solidFill>
                  <a:schemeClr val="tx1"/>
                </a:solidFill>
              </a:rPr>
              <a:t>a.   Hast'</a:t>
            </a:r>
            <a:r>
              <a:rPr lang="de-DE" sz="1800" dirty="0" smtClean="0">
                <a:solidFill>
                  <a:schemeClr val="tx1"/>
                </a:solidFill>
              </a:rPr>
              <a:t>n</a:t>
            </a:r>
            <a:r>
              <a:rPr lang="de-DE" sz="1800" b="0" dirty="0" smtClean="0">
                <a:solidFill>
                  <a:schemeClr val="tx1"/>
                </a:solidFill>
              </a:rPr>
              <a:t> DU da gekocht?  </a:t>
            </a:r>
            <a:endParaRPr lang="en-US" sz="1800" b="0" dirty="0" smtClean="0">
              <a:solidFill>
                <a:schemeClr val="tx1"/>
              </a:solidFill>
            </a:endParaRPr>
          </a:p>
          <a:p>
            <a:r>
              <a:rPr lang="de-DE" sz="1800" b="0" dirty="0" smtClean="0">
                <a:solidFill>
                  <a:schemeClr val="tx1"/>
                </a:solidFill>
              </a:rPr>
              <a:t>              		b.   Hast </a:t>
            </a:r>
            <a:r>
              <a:rPr lang="de-DE" sz="1800" dirty="0" smtClean="0">
                <a:solidFill>
                  <a:schemeClr val="tx1"/>
                </a:solidFill>
              </a:rPr>
              <a:t>denn</a:t>
            </a:r>
            <a:r>
              <a:rPr lang="de-DE" sz="1800" b="0" dirty="0" smtClean="0">
                <a:solidFill>
                  <a:schemeClr val="tx1"/>
                </a:solidFill>
              </a:rPr>
              <a:t> DU da gekocht? </a:t>
            </a:r>
            <a:endParaRPr lang="en-US" sz="1800" b="0" dirty="0" smtClean="0">
              <a:solidFill>
                <a:schemeClr val="tx1"/>
              </a:solidFill>
            </a:endParaRPr>
          </a:p>
          <a:p>
            <a:r>
              <a:rPr lang="de-DE" sz="1800" b="0" dirty="0" smtClean="0">
                <a:solidFill>
                  <a:schemeClr val="tx1"/>
                </a:solidFill>
              </a:rPr>
              <a:t>              		c.   Hast DU </a:t>
            </a:r>
            <a:r>
              <a:rPr lang="de-DE" sz="1800" dirty="0" smtClean="0">
                <a:solidFill>
                  <a:schemeClr val="tx1"/>
                </a:solidFill>
              </a:rPr>
              <a:t>denn</a:t>
            </a:r>
            <a:r>
              <a:rPr lang="de-DE" sz="1800" b="0" dirty="0" smtClean="0">
                <a:solidFill>
                  <a:schemeClr val="tx1"/>
                </a:solidFill>
              </a:rPr>
              <a:t> da gekocht?</a:t>
            </a:r>
            <a:endParaRPr lang="en-US" sz="1800" b="0" dirty="0" smtClean="0">
              <a:solidFill>
                <a:schemeClr val="tx1"/>
              </a:solidFill>
            </a:endParaRPr>
          </a:p>
          <a:p>
            <a:r>
              <a:rPr lang="de-DE" sz="1800" b="0" dirty="0" smtClean="0">
                <a:solidFill>
                  <a:schemeClr val="tx1"/>
                </a:solidFill>
              </a:rPr>
              <a:t>              		d.   Hast DU'</a:t>
            </a:r>
            <a:r>
              <a:rPr lang="de-DE" sz="1800" dirty="0" smtClean="0">
                <a:solidFill>
                  <a:schemeClr val="tx1"/>
                </a:solidFill>
              </a:rPr>
              <a:t>n</a:t>
            </a:r>
            <a:r>
              <a:rPr lang="de-DE" sz="1800" b="0" dirty="0" smtClean="0">
                <a:solidFill>
                  <a:schemeClr val="tx1"/>
                </a:solidFill>
              </a:rPr>
              <a:t> da gekocht?</a:t>
            </a:r>
            <a:endParaRPr lang="en-US" sz="1800" b="0" dirty="0" smtClean="0">
              <a:solidFill>
                <a:schemeClr val="tx1"/>
              </a:solidFill>
            </a:endParaRPr>
          </a:p>
          <a:p>
            <a:endParaRPr lang="en-US" sz="1800" b="0" dirty="0" smtClean="0">
              <a:solidFill>
                <a:schemeClr val="tx1"/>
              </a:solidFill>
            </a:endParaRPr>
          </a:p>
          <a:p>
            <a:r>
              <a:rPr lang="en-US" sz="1800" b="0" dirty="0" smtClean="0">
                <a:solidFill>
                  <a:schemeClr val="tx1"/>
                </a:solidFill>
              </a:rPr>
              <a:t>This test revealed that two speakers did not accept any of them whereas the remaining 11 speakers gave the best grade to type (32a). Less people accepted (32b) or judged them as worse. Hardly anyone accepted type (32c). (32d) was not an option for anyone. </a:t>
            </a:r>
          </a:p>
          <a:p>
            <a:endParaRPr lang="en-US" dirty="0"/>
          </a:p>
        </p:txBody>
      </p:sp>
      <p:sp>
        <p:nvSpPr>
          <p:cNvPr id="4" name="Footer Placeholder 3"/>
          <p:cNvSpPr>
            <a:spLocks noGrp="1"/>
          </p:cNvSpPr>
          <p:nvPr>
            <p:ph type="ftr" sz="quarter" idx="3"/>
          </p:nvPr>
        </p:nvSpPr>
        <p:spPr/>
        <p:txBody>
          <a:bodyPr/>
          <a:lstStyle/>
          <a:p>
            <a:r>
              <a:rPr lang="en-US" smtClean="0"/>
              <a:t>The reduction of denn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31</a:t>
            </a:fld>
            <a:endParaRPr lang="de-DE" dirty="0"/>
          </a:p>
        </p:txBody>
      </p:sp>
      <p:sp>
        <p:nvSpPr>
          <p:cNvPr id="6" name="Date Placeholder 5"/>
          <p:cNvSpPr>
            <a:spLocks noGrp="1"/>
          </p:cNvSpPr>
          <p:nvPr>
            <p:ph type="dt" sz="half" idx="2"/>
          </p:nvPr>
        </p:nvSpPr>
        <p:spPr/>
        <p:txBody>
          <a:bodyPr/>
          <a:lstStyle/>
          <a:p>
            <a:r>
              <a:rPr lang="en-US" smtClean="0"/>
              <a:t>21 November 2020</a:t>
            </a:r>
            <a:endParaRPr lang="de-D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en-US" sz="1800" b="0" dirty="0">
                <a:solidFill>
                  <a:schemeClr val="tx1"/>
                </a:solidFill>
              </a:rPr>
              <a:t>This shows rather clearly that the use of –</a:t>
            </a:r>
            <a:r>
              <a:rPr lang="en-US" sz="1800" b="0" i="1" dirty="0">
                <a:solidFill>
                  <a:schemeClr val="tx1"/>
                </a:solidFill>
              </a:rPr>
              <a:t>n</a:t>
            </a:r>
            <a:r>
              <a:rPr lang="en-US" sz="1800" b="0" dirty="0">
                <a:solidFill>
                  <a:schemeClr val="tx1"/>
                </a:solidFill>
              </a:rPr>
              <a:t> is close to the one in Bavarian, and that even the full form </a:t>
            </a:r>
            <a:r>
              <a:rPr lang="en-US" sz="1800" b="0" i="1" dirty="0" err="1">
                <a:solidFill>
                  <a:schemeClr val="tx1"/>
                </a:solidFill>
              </a:rPr>
              <a:t>denn</a:t>
            </a:r>
            <a:r>
              <a:rPr lang="en-US" sz="1800" b="0" dirty="0">
                <a:solidFill>
                  <a:schemeClr val="tx1"/>
                </a:solidFill>
              </a:rPr>
              <a:t> is on the way to be integrated in the C°-complex. </a:t>
            </a:r>
            <a:r>
              <a:rPr lang="en-US" sz="1800" b="0" i="1" dirty="0" err="1">
                <a:solidFill>
                  <a:schemeClr val="tx1"/>
                </a:solidFill>
              </a:rPr>
              <a:t>Wh</a:t>
            </a:r>
            <a:r>
              <a:rPr lang="en-US" sz="1800" b="0" i="1" dirty="0">
                <a:solidFill>
                  <a:schemeClr val="tx1"/>
                </a:solidFill>
              </a:rPr>
              <a:t>-</a:t>
            </a:r>
            <a:r>
              <a:rPr lang="en-US" sz="1800" b="0" dirty="0">
                <a:solidFill>
                  <a:schemeClr val="tx1"/>
                </a:solidFill>
              </a:rPr>
              <a:t>drop is impossible if –</a:t>
            </a:r>
            <a:r>
              <a:rPr lang="en-US" sz="1800" b="0" i="1" dirty="0">
                <a:solidFill>
                  <a:schemeClr val="tx1"/>
                </a:solidFill>
              </a:rPr>
              <a:t>n/</a:t>
            </a:r>
            <a:r>
              <a:rPr lang="en-US" sz="1800" b="0" i="1" dirty="0" err="1">
                <a:solidFill>
                  <a:schemeClr val="tx1"/>
                </a:solidFill>
              </a:rPr>
              <a:t>denn</a:t>
            </a:r>
            <a:r>
              <a:rPr lang="en-US" sz="1800" b="0" dirty="0">
                <a:solidFill>
                  <a:schemeClr val="tx1"/>
                </a:solidFill>
              </a:rPr>
              <a:t> is not adjacent to the C°-complex. This is in sharp contrast to the rest of the syntax of </a:t>
            </a:r>
            <a:r>
              <a:rPr lang="en-US" sz="1800" b="0" i="1" dirty="0" err="1">
                <a:solidFill>
                  <a:schemeClr val="tx1"/>
                </a:solidFill>
              </a:rPr>
              <a:t>denn</a:t>
            </a:r>
            <a:r>
              <a:rPr lang="en-US" sz="1800" b="0" dirty="0">
                <a:solidFill>
                  <a:schemeClr val="tx1"/>
                </a:solidFill>
              </a:rPr>
              <a:t> by which full DPs with topic status can freely precede </a:t>
            </a:r>
            <a:r>
              <a:rPr lang="en-US" sz="1800" b="0" i="1" dirty="0" err="1">
                <a:solidFill>
                  <a:schemeClr val="tx1"/>
                </a:solidFill>
              </a:rPr>
              <a:t>denn</a:t>
            </a:r>
            <a:r>
              <a:rPr lang="en-US" sz="1800" b="0" dirty="0">
                <a:solidFill>
                  <a:schemeClr val="tx1"/>
                </a:solidFill>
              </a:rPr>
              <a:t>. </a:t>
            </a:r>
          </a:p>
          <a:p>
            <a:endParaRPr lang="en-US" sz="1800" dirty="0"/>
          </a:p>
        </p:txBody>
      </p:sp>
      <p:sp>
        <p:nvSpPr>
          <p:cNvPr id="4" name="Fußzeilenplatzhalter 3"/>
          <p:cNvSpPr>
            <a:spLocks noGrp="1"/>
          </p:cNvSpPr>
          <p:nvPr>
            <p:ph type="ftr" sz="quarter" idx="3"/>
          </p:nvPr>
        </p:nvSpPr>
        <p:spPr/>
        <p:txBody>
          <a:bodyPr/>
          <a:lstStyle/>
          <a:p>
            <a:r>
              <a:rPr lang="en-US" smtClean="0"/>
              <a:t>The reduction of denn to -n and some of its consequences</a:t>
            </a:r>
            <a:endParaRPr lang="de-DE" dirty="0"/>
          </a:p>
        </p:txBody>
      </p:sp>
      <p:sp>
        <p:nvSpPr>
          <p:cNvPr id="5" name="Foliennummernplatzhalter 4"/>
          <p:cNvSpPr>
            <a:spLocks noGrp="1"/>
          </p:cNvSpPr>
          <p:nvPr>
            <p:ph type="sldNum" sz="quarter" idx="4"/>
          </p:nvPr>
        </p:nvSpPr>
        <p:spPr/>
        <p:txBody>
          <a:bodyPr/>
          <a:lstStyle/>
          <a:p>
            <a:fld id="{C05EE493-AD2E-4872-B2F6-8F12A747F0A5}" type="slidenum">
              <a:rPr lang="de-DE" smtClean="0"/>
              <a:pPr/>
              <a:t>32</a:t>
            </a:fld>
            <a:endParaRPr lang="de-DE" dirty="0"/>
          </a:p>
        </p:txBody>
      </p:sp>
      <p:sp>
        <p:nvSpPr>
          <p:cNvPr id="6" name="Datumsplatzhalter 5"/>
          <p:cNvSpPr>
            <a:spLocks noGrp="1"/>
          </p:cNvSpPr>
          <p:nvPr>
            <p:ph type="dt" sz="half" idx="2"/>
          </p:nvPr>
        </p:nvSpPr>
        <p:spPr/>
        <p:txBody>
          <a:bodyPr/>
          <a:lstStyle/>
          <a:p>
            <a:r>
              <a:rPr lang="en-US" smtClean="0"/>
              <a:t>21 November 2020</a:t>
            </a:r>
            <a:endParaRPr lang="de-DE" dirty="0"/>
          </a:p>
        </p:txBody>
      </p:sp>
    </p:spTree>
    <p:extLst>
      <p:ext uri="{BB962C8B-B14F-4D97-AF65-F5344CB8AC3E}">
        <p14:creationId xmlns:p14="http://schemas.microsoft.com/office/powerpoint/2010/main" val="26540726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IX. Conclusion</a:t>
            </a:r>
            <a:br>
              <a:rPr lang="en-US" dirty="0" smtClean="0"/>
            </a:br>
            <a:endParaRPr lang="en-US" dirty="0"/>
          </a:p>
        </p:txBody>
      </p:sp>
      <p:sp>
        <p:nvSpPr>
          <p:cNvPr id="3" name="Content Placeholder 2"/>
          <p:cNvSpPr>
            <a:spLocks noGrp="1"/>
          </p:cNvSpPr>
          <p:nvPr>
            <p:ph idx="1"/>
          </p:nvPr>
        </p:nvSpPr>
        <p:spPr/>
        <p:txBody>
          <a:bodyPr/>
          <a:lstStyle/>
          <a:p>
            <a:r>
              <a:rPr lang="en-US" sz="1800" b="0" dirty="0" smtClean="0">
                <a:solidFill>
                  <a:schemeClr val="tx1"/>
                </a:solidFill>
              </a:rPr>
              <a:t>The Q-sensitive discourse particle </a:t>
            </a:r>
            <a:r>
              <a:rPr lang="en-US" sz="1800" b="0" i="1" dirty="0" err="1" smtClean="0">
                <a:solidFill>
                  <a:schemeClr val="tx1"/>
                </a:solidFill>
              </a:rPr>
              <a:t>denn</a:t>
            </a:r>
            <a:r>
              <a:rPr lang="en-US" sz="1800" b="0" dirty="0" smtClean="0">
                <a:solidFill>
                  <a:schemeClr val="tx1"/>
                </a:solidFill>
              </a:rPr>
              <a:t> shows an interesting development that can be described as steps of </a:t>
            </a:r>
            <a:r>
              <a:rPr lang="en-US" sz="1800" b="0" dirty="0" err="1" smtClean="0">
                <a:solidFill>
                  <a:schemeClr val="tx1"/>
                </a:solidFill>
              </a:rPr>
              <a:t>grammaticalization</a:t>
            </a:r>
            <a:r>
              <a:rPr lang="en-US" sz="1800" b="0" dirty="0" smtClean="0">
                <a:solidFill>
                  <a:schemeClr val="tx1"/>
                </a:solidFill>
              </a:rPr>
              <a:t>. These steps involve more than the phonological reduction  </a:t>
            </a:r>
          </a:p>
          <a:p>
            <a:r>
              <a:rPr lang="en-US" sz="1800" b="0" dirty="0" smtClean="0">
                <a:solidFill>
                  <a:schemeClr val="tx1"/>
                </a:solidFill>
              </a:rPr>
              <a:t> </a:t>
            </a:r>
          </a:p>
          <a:p>
            <a:pPr lvl="0"/>
            <a:r>
              <a:rPr lang="en-US" sz="1800" b="0" dirty="0" smtClean="0">
                <a:solidFill>
                  <a:schemeClr val="tx1"/>
                </a:solidFill>
              </a:rPr>
              <a:t> 	(33)   </a:t>
            </a:r>
            <a:r>
              <a:rPr lang="en-US" sz="1800" b="0" dirty="0" err="1" smtClean="0">
                <a:solidFill>
                  <a:schemeClr val="tx1"/>
                </a:solidFill>
              </a:rPr>
              <a:t>dann</a:t>
            </a:r>
            <a:r>
              <a:rPr lang="en-US" sz="1800" b="0" dirty="0" smtClean="0">
                <a:solidFill>
                  <a:schemeClr val="tx1"/>
                </a:solidFill>
              </a:rPr>
              <a:t> &gt; </a:t>
            </a:r>
            <a:r>
              <a:rPr lang="en-US" sz="1800" b="0" dirty="0" err="1" smtClean="0">
                <a:solidFill>
                  <a:schemeClr val="tx1"/>
                </a:solidFill>
              </a:rPr>
              <a:t>denn</a:t>
            </a:r>
            <a:r>
              <a:rPr lang="en-US" sz="1800" b="0" dirty="0" smtClean="0">
                <a:solidFill>
                  <a:schemeClr val="tx1"/>
                </a:solidFill>
              </a:rPr>
              <a:t> &gt; </a:t>
            </a:r>
            <a:r>
              <a:rPr lang="en-US" sz="1800" b="0" dirty="0" err="1" smtClean="0">
                <a:solidFill>
                  <a:schemeClr val="tx1"/>
                </a:solidFill>
              </a:rPr>
              <a:t>d’n</a:t>
            </a:r>
            <a:r>
              <a:rPr lang="en-US" sz="1800" b="0" dirty="0" smtClean="0">
                <a:solidFill>
                  <a:schemeClr val="tx1"/>
                </a:solidFill>
              </a:rPr>
              <a:t> &gt;  –n</a:t>
            </a:r>
          </a:p>
          <a:p>
            <a:r>
              <a:rPr lang="en-US" sz="1800" b="0" dirty="0" smtClean="0">
                <a:solidFill>
                  <a:schemeClr val="tx1"/>
                </a:solidFill>
              </a:rPr>
              <a:t> </a:t>
            </a:r>
          </a:p>
          <a:p>
            <a:r>
              <a:rPr lang="en-US" sz="1800" b="0" dirty="0" smtClean="0">
                <a:solidFill>
                  <a:schemeClr val="tx1"/>
                </a:solidFill>
              </a:rPr>
              <a:t>In Bavarian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questions, -</a:t>
            </a:r>
            <a:r>
              <a:rPr lang="en-US" sz="1800" b="0" i="1" dirty="0" smtClean="0">
                <a:solidFill>
                  <a:schemeClr val="tx1"/>
                </a:solidFill>
              </a:rPr>
              <a:t>n</a:t>
            </a:r>
            <a:r>
              <a:rPr lang="en-US" sz="1800" b="0" dirty="0" smtClean="0">
                <a:solidFill>
                  <a:schemeClr val="tx1"/>
                </a:solidFill>
              </a:rPr>
              <a:t> has become obligatory and has lost the residues of its discourse function of making reference to some common ground between speaker and hearer. It seems to be justified to say that it has shifted from a Q-sensitive discourse particle to a </a:t>
            </a:r>
            <a:r>
              <a:rPr lang="en-US" sz="1800" b="0" dirty="0" err="1" smtClean="0">
                <a:solidFill>
                  <a:schemeClr val="tx1"/>
                </a:solidFill>
              </a:rPr>
              <a:t>wh</a:t>
            </a:r>
            <a:r>
              <a:rPr lang="en-US" sz="1800" b="0" dirty="0" smtClean="0">
                <a:solidFill>
                  <a:schemeClr val="tx1"/>
                </a:solidFill>
              </a:rPr>
              <a:t> agreement marker. In its latter function, it enables </a:t>
            </a:r>
            <a:r>
              <a:rPr lang="en-US" sz="1800" b="0" i="1" dirty="0" err="1" smtClean="0">
                <a:solidFill>
                  <a:schemeClr val="tx1"/>
                </a:solidFill>
              </a:rPr>
              <a:t>wh</a:t>
            </a:r>
            <a:r>
              <a:rPr lang="en-US" sz="1800" b="0" i="1" dirty="0" smtClean="0">
                <a:solidFill>
                  <a:schemeClr val="tx1"/>
                </a:solidFill>
              </a:rPr>
              <a:t>-</a:t>
            </a:r>
            <a:r>
              <a:rPr lang="en-US" sz="1800" b="0" dirty="0" smtClean="0">
                <a:solidFill>
                  <a:schemeClr val="tx1"/>
                </a:solidFill>
              </a:rPr>
              <a:t>drop.</a:t>
            </a:r>
          </a:p>
          <a:p>
            <a:endParaRPr lang="en-US" sz="1800" b="0" dirty="0">
              <a:solidFill>
                <a:schemeClr val="tx1"/>
              </a:solidFill>
            </a:endParaRPr>
          </a:p>
        </p:txBody>
      </p:sp>
      <p:sp>
        <p:nvSpPr>
          <p:cNvPr id="4" name="Footer Placeholder 3"/>
          <p:cNvSpPr>
            <a:spLocks noGrp="1"/>
          </p:cNvSpPr>
          <p:nvPr>
            <p:ph type="ftr" sz="quarter" idx="3"/>
          </p:nvPr>
        </p:nvSpPr>
        <p:spPr/>
        <p:txBody>
          <a:bodyPr/>
          <a:lstStyle/>
          <a:p>
            <a:r>
              <a:rPr lang="en-US" smtClean="0"/>
              <a:t>The reduction of denn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33</a:t>
            </a:fld>
            <a:endParaRPr lang="de-DE" dirty="0"/>
          </a:p>
        </p:txBody>
      </p:sp>
      <p:sp>
        <p:nvSpPr>
          <p:cNvPr id="6" name="Date Placeholder 5"/>
          <p:cNvSpPr>
            <a:spLocks noGrp="1"/>
          </p:cNvSpPr>
          <p:nvPr>
            <p:ph type="dt" sz="half" idx="2"/>
          </p:nvPr>
        </p:nvSpPr>
        <p:spPr/>
        <p:txBody>
          <a:bodyPr/>
          <a:lstStyle/>
          <a:p>
            <a:r>
              <a:rPr lang="en-US" smtClean="0"/>
              <a:t>21 November 2020</a:t>
            </a:r>
            <a:endParaRPr lang="de-DE"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404664"/>
            <a:ext cx="8568630" cy="5760640"/>
          </a:xfrm>
        </p:spPr>
        <p:txBody>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6600" dirty="0" err="1" smtClean="0"/>
              <a:t>Vielen</a:t>
            </a:r>
            <a:r>
              <a:rPr lang="en-US" sz="6600" dirty="0" smtClean="0"/>
              <a:t> Dank</a:t>
            </a:r>
            <a:r>
              <a:rPr lang="en-US" sz="6600" dirty="0" smtClean="0"/>
              <a:t/>
            </a:r>
            <a:br>
              <a:rPr lang="en-US" sz="6600" dirty="0" smtClean="0"/>
            </a:br>
            <a:r>
              <a:rPr lang="en-US" sz="6600" dirty="0" smtClean="0"/>
              <a:t>Thank You</a:t>
            </a:r>
            <a:endParaRPr lang="en-US" dirty="0"/>
          </a:p>
        </p:txBody>
      </p:sp>
      <p:sp>
        <p:nvSpPr>
          <p:cNvPr id="4" name="Footer Placeholder 3"/>
          <p:cNvSpPr>
            <a:spLocks noGrp="1"/>
          </p:cNvSpPr>
          <p:nvPr>
            <p:ph type="ftr" sz="quarter" idx="3"/>
          </p:nvPr>
        </p:nvSpPr>
        <p:spPr/>
        <p:txBody>
          <a:bodyPr/>
          <a:lstStyle/>
          <a:p>
            <a:r>
              <a:rPr lang="en-US" smtClean="0"/>
              <a:t>The reduction of denn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34</a:t>
            </a:fld>
            <a:endParaRPr lang="de-DE" dirty="0"/>
          </a:p>
        </p:txBody>
      </p:sp>
      <p:sp>
        <p:nvSpPr>
          <p:cNvPr id="6" name="Date Placeholder 5"/>
          <p:cNvSpPr>
            <a:spLocks noGrp="1"/>
          </p:cNvSpPr>
          <p:nvPr>
            <p:ph type="dt" sz="half" idx="2"/>
          </p:nvPr>
        </p:nvSpPr>
        <p:spPr/>
        <p:txBody>
          <a:bodyPr/>
          <a:lstStyle/>
          <a:p>
            <a:r>
              <a:rPr lang="en-US" smtClean="0"/>
              <a:t>21 November 2020</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92696"/>
            <a:ext cx="8496300" cy="5400129"/>
          </a:xfrm>
        </p:spPr>
        <p:txBody>
          <a:bodyPr/>
          <a:lstStyle/>
          <a:p>
            <a:r>
              <a:rPr lang="en-US" sz="1800" b="0" dirty="0" smtClean="0">
                <a:solidFill>
                  <a:schemeClr val="tx1"/>
                </a:solidFill>
              </a:rPr>
              <a:t>What is its semantic contribution?</a:t>
            </a:r>
          </a:p>
          <a:p>
            <a:endParaRPr lang="en-US" sz="1800" b="0" i="1" dirty="0" smtClean="0">
              <a:solidFill>
                <a:schemeClr val="tx1"/>
              </a:solidFill>
            </a:endParaRPr>
          </a:p>
          <a:p>
            <a:r>
              <a:rPr lang="en-US" sz="1800" b="0" i="1" dirty="0" err="1" smtClean="0">
                <a:solidFill>
                  <a:schemeClr val="tx1"/>
                </a:solidFill>
              </a:rPr>
              <a:t>Denn</a:t>
            </a:r>
            <a:r>
              <a:rPr lang="en-US" sz="1800" b="0" dirty="0" smtClean="0">
                <a:solidFill>
                  <a:schemeClr val="tx1"/>
                </a:solidFill>
              </a:rPr>
              <a:t> is "expressive" rather than "descriptive/truth-conditional" </a:t>
            </a:r>
            <a:endParaRPr lang="en-US" sz="1800" b="0" dirty="0" smtClean="0">
              <a:solidFill>
                <a:schemeClr val="tx1"/>
              </a:solidFill>
            </a:endParaRPr>
          </a:p>
          <a:p>
            <a:endParaRPr lang="en-US" sz="1800" b="0" dirty="0" smtClean="0">
              <a:solidFill>
                <a:schemeClr val="tx1"/>
              </a:solidFill>
            </a:endParaRPr>
          </a:p>
          <a:p>
            <a:r>
              <a:rPr lang="en-US" sz="1800" b="0" dirty="0" smtClean="0">
                <a:solidFill>
                  <a:schemeClr val="tx1"/>
                </a:solidFill>
              </a:rPr>
              <a:t>(3) </a:t>
            </a:r>
          </a:p>
          <a:p>
            <a:r>
              <a:rPr lang="en-US" sz="1800" i="1" dirty="0" err="1" smtClean="0">
                <a:solidFill>
                  <a:schemeClr val="tx1"/>
                </a:solidFill>
              </a:rPr>
              <a:t>denn</a:t>
            </a:r>
            <a:r>
              <a:rPr lang="en-US" sz="1800" dirty="0" smtClean="0">
                <a:solidFill>
                  <a:schemeClr val="tx1"/>
                </a:solidFill>
              </a:rPr>
              <a:t> </a:t>
            </a:r>
            <a:r>
              <a:rPr lang="en-US" sz="1800" dirty="0" smtClean="0">
                <a:solidFill>
                  <a:schemeClr val="tx1"/>
                </a:solidFill>
              </a:rPr>
              <a:t>(</a:t>
            </a:r>
            <a:r>
              <a:rPr lang="en-US" sz="1800" dirty="0" smtClean="0">
                <a:solidFill>
                  <a:schemeClr val="tx1"/>
                </a:solidFill>
                <a:sym typeface="Symbol"/>
              </a:rPr>
              <a:t></a:t>
            </a:r>
            <a:r>
              <a:rPr lang="en-US" sz="1800" dirty="0" smtClean="0">
                <a:solidFill>
                  <a:schemeClr val="tx1"/>
                </a:solidFill>
              </a:rPr>
              <a:t>) is felicitous if </a:t>
            </a:r>
            <a:r>
              <a:rPr lang="en-US" sz="1800" dirty="0" smtClean="0">
                <a:solidFill>
                  <a:schemeClr val="tx1"/>
                </a:solidFill>
              </a:rPr>
              <a:t>(</a:t>
            </a:r>
            <a:r>
              <a:rPr lang="en-US" sz="1800" dirty="0" err="1" smtClean="0">
                <a:solidFill>
                  <a:schemeClr val="tx1"/>
                </a:solidFill>
              </a:rPr>
              <a:t>i</a:t>
            </a:r>
            <a:r>
              <a:rPr lang="en-US" sz="1800" dirty="0" smtClean="0">
                <a:solidFill>
                  <a:schemeClr val="tx1"/>
                </a:solidFill>
              </a:rPr>
              <a:t>) </a:t>
            </a:r>
            <a:r>
              <a:rPr lang="en-US" sz="1800" dirty="0" smtClean="0">
                <a:solidFill>
                  <a:schemeClr val="tx1"/>
                </a:solidFill>
                <a:sym typeface="Symbol"/>
              </a:rPr>
              <a:t></a:t>
            </a:r>
            <a:r>
              <a:rPr lang="en-US" sz="1800" dirty="0" smtClean="0">
                <a:solidFill>
                  <a:schemeClr val="tx1"/>
                </a:solidFill>
              </a:rPr>
              <a:t> is a question, and </a:t>
            </a:r>
            <a:r>
              <a:rPr lang="en-US" sz="1800" dirty="0" smtClean="0">
                <a:solidFill>
                  <a:schemeClr val="tx1"/>
                </a:solidFill>
              </a:rPr>
              <a:t>(ii) </a:t>
            </a:r>
            <a:r>
              <a:rPr lang="en-US" sz="1800" dirty="0" smtClean="0">
                <a:solidFill>
                  <a:schemeClr val="tx1"/>
                </a:solidFill>
              </a:rPr>
              <a:t>the expected true answer p updates the common ground CG that the speaker S shares with the addressee in the actual context c in such a way that S is in some way concerned about p with respect to c. </a:t>
            </a:r>
          </a:p>
          <a:p>
            <a:r>
              <a:rPr lang="en-US" sz="1800" b="0" dirty="0" smtClean="0">
                <a:solidFill>
                  <a:schemeClr val="tx1"/>
                </a:solidFill>
              </a:rPr>
              <a:t> </a:t>
            </a:r>
          </a:p>
          <a:p>
            <a:r>
              <a:rPr lang="en-US" sz="1800" b="0" dirty="0" smtClean="0">
                <a:solidFill>
                  <a:schemeClr val="tx1"/>
                </a:solidFill>
              </a:rPr>
              <a:t>The context c can be provided by an antecedent sentence: A: </a:t>
            </a:r>
            <a:r>
              <a:rPr lang="en-US" sz="1800" b="0" i="1" dirty="0" smtClean="0">
                <a:solidFill>
                  <a:schemeClr val="tx1"/>
                </a:solidFill>
              </a:rPr>
              <a:t>Klaus will </a:t>
            </a:r>
            <a:r>
              <a:rPr lang="en-US" sz="1800" b="0" i="1" dirty="0" err="1" smtClean="0">
                <a:solidFill>
                  <a:schemeClr val="tx1"/>
                </a:solidFill>
              </a:rPr>
              <a:t>Urlaub</a:t>
            </a:r>
            <a:r>
              <a:rPr lang="en-US" sz="1800" b="0" i="1" dirty="0" smtClean="0">
                <a:solidFill>
                  <a:schemeClr val="tx1"/>
                </a:solidFill>
              </a:rPr>
              <a:t> in </a:t>
            </a:r>
            <a:r>
              <a:rPr lang="en-US" sz="1800" b="0" i="1" dirty="0" err="1" smtClean="0">
                <a:solidFill>
                  <a:schemeClr val="tx1"/>
                </a:solidFill>
              </a:rPr>
              <a:t>Sizilien</a:t>
            </a:r>
            <a:r>
              <a:rPr lang="en-US" sz="1800" b="0" i="1" dirty="0" smtClean="0">
                <a:solidFill>
                  <a:schemeClr val="tx1"/>
                </a:solidFill>
              </a:rPr>
              <a:t> </a:t>
            </a:r>
            <a:r>
              <a:rPr lang="en-US" sz="1800" b="0" i="1" dirty="0" err="1" smtClean="0">
                <a:solidFill>
                  <a:schemeClr val="tx1"/>
                </a:solidFill>
              </a:rPr>
              <a:t>machen</a:t>
            </a:r>
            <a:r>
              <a:rPr lang="en-US" sz="1800" b="0" dirty="0" smtClean="0">
                <a:solidFill>
                  <a:schemeClr val="tx1"/>
                </a:solidFill>
              </a:rPr>
              <a:t>. B: </a:t>
            </a:r>
            <a:r>
              <a:rPr lang="en-US" sz="1800" b="0" i="1" dirty="0" smtClean="0">
                <a:solidFill>
                  <a:schemeClr val="tx1"/>
                </a:solidFill>
              </a:rPr>
              <a:t>Hat </a:t>
            </a:r>
            <a:r>
              <a:rPr lang="en-US" sz="1800" b="0" i="1" dirty="0" err="1" smtClean="0">
                <a:solidFill>
                  <a:schemeClr val="tx1"/>
                </a:solidFill>
              </a:rPr>
              <a:t>er</a:t>
            </a:r>
            <a:r>
              <a:rPr lang="en-US" sz="1800" b="0" i="1" dirty="0" smtClean="0">
                <a:solidFill>
                  <a:schemeClr val="tx1"/>
                </a:solidFill>
              </a:rPr>
              <a:t> </a:t>
            </a:r>
            <a:r>
              <a:rPr lang="en-US" sz="1800" b="0" i="1" dirty="0" err="1" smtClean="0">
                <a:solidFill>
                  <a:schemeClr val="tx1"/>
                </a:solidFill>
              </a:rPr>
              <a:t>denn</a:t>
            </a:r>
            <a:r>
              <a:rPr lang="en-US" sz="1800" b="0" i="1" dirty="0" smtClean="0">
                <a:solidFill>
                  <a:schemeClr val="tx1"/>
                </a:solidFill>
              </a:rPr>
              <a:t> </a:t>
            </a:r>
            <a:r>
              <a:rPr lang="en-US" sz="1800" b="0" i="1" dirty="0" err="1" smtClean="0">
                <a:solidFill>
                  <a:schemeClr val="tx1"/>
                </a:solidFill>
              </a:rPr>
              <a:t>genügend</a:t>
            </a:r>
            <a:r>
              <a:rPr lang="en-US" sz="1800" b="0" i="1" dirty="0" smtClean="0">
                <a:solidFill>
                  <a:schemeClr val="tx1"/>
                </a:solidFill>
              </a:rPr>
              <a:t> Geld?</a:t>
            </a:r>
            <a:r>
              <a:rPr lang="en-US" sz="1800" b="0" dirty="0" smtClean="0">
                <a:solidFill>
                  <a:schemeClr val="tx1"/>
                </a:solidFill>
              </a:rPr>
              <a:t> But also by a non-linguistic situation, e.g. the children have flooded the living room in order to have their toy boats float on the water. </a:t>
            </a:r>
            <a:r>
              <a:rPr lang="de-DE" sz="1800" b="0" dirty="0" smtClean="0">
                <a:solidFill>
                  <a:schemeClr val="tx1"/>
                </a:solidFill>
              </a:rPr>
              <a:t>Daddy detects this and asks: </a:t>
            </a:r>
            <a:r>
              <a:rPr lang="de-DE" sz="1800" b="0" i="1" dirty="0" smtClean="0">
                <a:solidFill>
                  <a:schemeClr val="tx1"/>
                </a:solidFill>
              </a:rPr>
              <a:t>Seid ihr denn wahnsinnig geworden? </a:t>
            </a:r>
            <a:r>
              <a:rPr lang="en-US" sz="1800" b="0" dirty="0" smtClean="0">
                <a:solidFill>
                  <a:schemeClr val="tx1"/>
                </a:solidFill>
              </a:rPr>
              <a:t>Here, </a:t>
            </a:r>
            <a:r>
              <a:rPr lang="en-US" sz="1800" b="0" i="1" dirty="0" err="1" smtClean="0">
                <a:solidFill>
                  <a:schemeClr val="tx1"/>
                </a:solidFill>
              </a:rPr>
              <a:t>denn</a:t>
            </a:r>
            <a:r>
              <a:rPr lang="en-US" sz="1800" b="0" dirty="0" smtClean="0">
                <a:solidFill>
                  <a:schemeClr val="tx1"/>
                </a:solidFill>
              </a:rPr>
              <a:t> is quasi anaphoric to the situation, the mess whose existence is in the CG of the interlocutors.</a:t>
            </a: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1052736"/>
            <a:ext cx="7920880" cy="4536504"/>
          </a:xfrm>
        </p:spPr>
        <p:txBody>
          <a:bodyPr/>
          <a:lstStyle/>
          <a:p>
            <a:pPr lvl="2">
              <a:buFont typeface="Arial" pitchFamily="34" charset="0"/>
              <a:buChar char="•"/>
            </a:pPr>
            <a:r>
              <a:rPr lang="de-DE" sz="1800" b="0" dirty="0" smtClean="0">
                <a:solidFill>
                  <a:schemeClr val="tx1"/>
                </a:solidFill>
              </a:rPr>
              <a:t>Excludes out-of the blue questions (in Konstanz: </a:t>
            </a:r>
            <a:r>
              <a:rPr lang="de-DE" sz="1800" b="0" i="1" dirty="0" smtClean="0">
                <a:solidFill>
                  <a:schemeClr val="tx1"/>
                </a:solidFill>
              </a:rPr>
              <a:t>Wo ist denn hier der Bahnhof?</a:t>
            </a:r>
            <a:r>
              <a:rPr lang="de-DE" sz="1800" b="0" dirty="0" smtClean="0">
                <a:solidFill>
                  <a:schemeClr val="tx1"/>
                </a:solidFill>
              </a:rPr>
              <a:t> vs. #</a:t>
            </a:r>
            <a:r>
              <a:rPr lang="de-DE" sz="1800" b="0" i="1" dirty="0" smtClean="0">
                <a:solidFill>
                  <a:schemeClr val="tx1"/>
                </a:solidFill>
              </a:rPr>
              <a:t>Wo ist denn in Bordeaux der Bahnhof?</a:t>
            </a:r>
            <a:r>
              <a:rPr lang="de-DE" sz="1800" b="0" dirty="0" smtClean="0">
                <a:solidFill>
                  <a:schemeClr val="tx1"/>
                </a:solidFill>
              </a:rPr>
              <a:t>)</a:t>
            </a:r>
          </a:p>
          <a:p>
            <a:pPr lvl="0">
              <a:buFont typeface="Arial" pitchFamily="34" charset="0"/>
              <a:buChar char="•"/>
            </a:pPr>
            <a:endParaRPr lang="en-US" sz="1800" b="0" dirty="0" smtClean="0">
              <a:solidFill>
                <a:schemeClr val="tx1"/>
              </a:solidFill>
            </a:endParaRPr>
          </a:p>
          <a:p>
            <a:pPr lvl="2">
              <a:buFont typeface="Arial" pitchFamily="34" charset="0"/>
              <a:buChar char="•"/>
            </a:pPr>
            <a:r>
              <a:rPr lang="en-US" sz="1800" b="0" dirty="0" smtClean="0">
                <a:solidFill>
                  <a:schemeClr val="tx1"/>
                </a:solidFill>
              </a:rPr>
              <a:t>Excludes emotionless questions (new acquaintance: </a:t>
            </a:r>
            <a:r>
              <a:rPr lang="en-US" sz="1800" b="0" i="1" dirty="0" err="1" smtClean="0">
                <a:solidFill>
                  <a:schemeClr val="tx1"/>
                </a:solidFill>
              </a:rPr>
              <a:t>Wo</a:t>
            </a:r>
            <a:r>
              <a:rPr lang="en-US" sz="1800" b="0" i="1" dirty="0" smtClean="0">
                <a:solidFill>
                  <a:schemeClr val="tx1"/>
                </a:solidFill>
              </a:rPr>
              <a:t> </a:t>
            </a:r>
            <a:r>
              <a:rPr lang="en-US" sz="1800" b="0" i="1" dirty="0" err="1" smtClean="0">
                <a:solidFill>
                  <a:schemeClr val="tx1"/>
                </a:solidFill>
              </a:rPr>
              <a:t>wohnen</a:t>
            </a:r>
            <a:r>
              <a:rPr lang="en-US" sz="1800" b="0" i="1" dirty="0" smtClean="0">
                <a:solidFill>
                  <a:schemeClr val="tx1"/>
                </a:solidFill>
              </a:rPr>
              <a:t> </a:t>
            </a:r>
            <a:r>
              <a:rPr lang="en-US" sz="1800" b="0" i="1" dirty="0" err="1" smtClean="0">
                <a:solidFill>
                  <a:schemeClr val="tx1"/>
                </a:solidFill>
              </a:rPr>
              <a:t>Sie</a:t>
            </a:r>
            <a:r>
              <a:rPr lang="en-US" sz="1800" b="0" i="1" dirty="0" smtClean="0">
                <a:solidFill>
                  <a:schemeClr val="tx1"/>
                </a:solidFill>
              </a:rPr>
              <a:t> </a:t>
            </a:r>
            <a:r>
              <a:rPr lang="en-US" sz="1800" b="0" i="1" dirty="0" err="1" smtClean="0">
                <a:solidFill>
                  <a:schemeClr val="tx1"/>
                </a:solidFill>
              </a:rPr>
              <a:t>denn</a:t>
            </a:r>
            <a:r>
              <a:rPr lang="en-US" sz="1800" b="0" i="1" dirty="0" smtClean="0">
                <a:solidFill>
                  <a:schemeClr val="tx1"/>
                </a:solidFill>
              </a:rPr>
              <a:t>?</a:t>
            </a:r>
            <a:r>
              <a:rPr lang="en-US" sz="1800" b="0" dirty="0" smtClean="0">
                <a:solidFill>
                  <a:schemeClr val="tx1"/>
                </a:solidFill>
              </a:rPr>
              <a:t> vs. immigration officer: #</a:t>
            </a:r>
            <a:r>
              <a:rPr lang="en-US" sz="1800" b="0" i="1" dirty="0" err="1" smtClean="0">
                <a:solidFill>
                  <a:schemeClr val="tx1"/>
                </a:solidFill>
              </a:rPr>
              <a:t>Wo</a:t>
            </a:r>
            <a:r>
              <a:rPr lang="en-US" sz="1800" b="0" i="1" dirty="0" smtClean="0">
                <a:solidFill>
                  <a:schemeClr val="tx1"/>
                </a:solidFill>
              </a:rPr>
              <a:t> </a:t>
            </a:r>
            <a:r>
              <a:rPr lang="en-US" sz="1800" b="0" i="1" dirty="0" err="1" smtClean="0">
                <a:solidFill>
                  <a:schemeClr val="tx1"/>
                </a:solidFill>
              </a:rPr>
              <a:t>wohnen</a:t>
            </a:r>
            <a:r>
              <a:rPr lang="en-US" sz="1800" b="0" i="1" dirty="0" smtClean="0">
                <a:solidFill>
                  <a:schemeClr val="tx1"/>
                </a:solidFill>
              </a:rPr>
              <a:t> </a:t>
            </a:r>
            <a:r>
              <a:rPr lang="en-US" sz="1800" b="0" i="1" dirty="0" err="1" smtClean="0">
                <a:solidFill>
                  <a:schemeClr val="tx1"/>
                </a:solidFill>
              </a:rPr>
              <a:t>Sie</a:t>
            </a:r>
            <a:r>
              <a:rPr lang="en-US" sz="1800" b="0" i="1" dirty="0" smtClean="0">
                <a:solidFill>
                  <a:schemeClr val="tx1"/>
                </a:solidFill>
              </a:rPr>
              <a:t> </a:t>
            </a:r>
            <a:r>
              <a:rPr lang="en-US" sz="1800" b="0" i="1" dirty="0" err="1" smtClean="0">
                <a:solidFill>
                  <a:schemeClr val="tx1"/>
                </a:solidFill>
              </a:rPr>
              <a:t>denn</a:t>
            </a:r>
            <a:r>
              <a:rPr lang="en-US" sz="1800" b="0" i="1" dirty="0" smtClean="0">
                <a:solidFill>
                  <a:schemeClr val="tx1"/>
                </a:solidFill>
              </a:rPr>
              <a:t>?</a:t>
            </a:r>
            <a:r>
              <a:rPr lang="en-US" sz="1800" b="0" dirty="0" smtClean="0">
                <a:solidFill>
                  <a:schemeClr val="tx1"/>
                </a:solidFill>
              </a:rPr>
              <a:t>) </a:t>
            </a:r>
          </a:p>
          <a:p>
            <a:pPr lvl="0">
              <a:buFont typeface="Arial" pitchFamily="34" charset="0"/>
              <a:buChar char="•"/>
            </a:pPr>
            <a:endParaRPr lang="de-DE" sz="1800" b="0" dirty="0" smtClean="0">
              <a:solidFill>
                <a:schemeClr val="tx1"/>
              </a:solidFill>
            </a:endParaRPr>
          </a:p>
          <a:p>
            <a:pPr lvl="2">
              <a:buFont typeface="Arial" pitchFamily="34" charset="0"/>
              <a:buChar char="•"/>
            </a:pPr>
            <a:r>
              <a:rPr lang="de-DE" sz="1800" b="0" dirty="0" smtClean="0">
                <a:solidFill>
                  <a:schemeClr val="tx1"/>
                </a:solidFill>
              </a:rPr>
              <a:t>leaves emotional dimensions open (</a:t>
            </a:r>
            <a:r>
              <a:rPr lang="de-DE" sz="1800" b="0" i="1" dirty="0" smtClean="0">
                <a:solidFill>
                  <a:schemeClr val="tx1"/>
                </a:solidFill>
              </a:rPr>
              <a:t>Wie geht es dir denn jetzt?</a:t>
            </a:r>
            <a:r>
              <a:rPr lang="de-DE" sz="1800" b="0" dirty="0" smtClean="0">
                <a:solidFill>
                  <a:schemeClr val="tx1"/>
                </a:solidFill>
              </a:rPr>
              <a:t> </a:t>
            </a:r>
            <a:r>
              <a:rPr lang="de-DE" sz="1800" b="0" i="1" dirty="0" smtClean="0">
                <a:solidFill>
                  <a:schemeClr val="tx1"/>
                </a:solidFill>
              </a:rPr>
              <a:t>Was fällt Dir denn ein?</a:t>
            </a:r>
            <a:r>
              <a:rPr lang="de-DE" sz="1800" b="0" dirty="0" smtClean="0">
                <a:solidFill>
                  <a:schemeClr val="tx1"/>
                </a:solidFill>
              </a:rPr>
              <a:t>)</a:t>
            </a:r>
            <a:endParaRPr lang="en-US" sz="1800" b="0" dirty="0" smtClean="0">
              <a:solidFill>
                <a:schemeClr val="tx1"/>
              </a:solidFill>
            </a:endParaRPr>
          </a:p>
          <a:p>
            <a:pPr lvl="0">
              <a:buFont typeface="Arial" pitchFamily="34" charset="0"/>
              <a:buChar char="•"/>
            </a:pPr>
            <a:endParaRPr lang="en-US" sz="1800" b="0" dirty="0" smtClean="0">
              <a:solidFill>
                <a:schemeClr val="tx1"/>
              </a:solidFill>
            </a:endParaRPr>
          </a:p>
          <a:p>
            <a:pPr lvl="2">
              <a:buFont typeface="Arial" pitchFamily="34" charset="0"/>
              <a:buChar char="•"/>
            </a:pPr>
            <a:r>
              <a:rPr lang="en-US" sz="1800" b="0" dirty="0" smtClean="0">
                <a:solidFill>
                  <a:schemeClr val="tx1"/>
                </a:solidFill>
              </a:rPr>
              <a:t>not necessarily confined to information-seeking questions (</a:t>
            </a:r>
            <a:r>
              <a:rPr lang="en-US" sz="1800" b="0" i="1" dirty="0" smtClean="0">
                <a:solidFill>
                  <a:schemeClr val="tx1"/>
                </a:solidFill>
              </a:rPr>
              <a:t>Was </a:t>
            </a:r>
            <a:r>
              <a:rPr lang="en-US" sz="1800" b="0" i="1" dirty="0" err="1" smtClean="0">
                <a:solidFill>
                  <a:schemeClr val="tx1"/>
                </a:solidFill>
              </a:rPr>
              <a:t>schaust</a:t>
            </a:r>
            <a:r>
              <a:rPr lang="en-US" sz="1800" b="0" i="1" dirty="0" smtClean="0">
                <a:solidFill>
                  <a:schemeClr val="tx1"/>
                </a:solidFill>
              </a:rPr>
              <a:t> du </a:t>
            </a:r>
            <a:r>
              <a:rPr lang="en-US" sz="1800" b="0" i="1" dirty="0" err="1" smtClean="0">
                <a:solidFill>
                  <a:schemeClr val="tx1"/>
                </a:solidFill>
              </a:rPr>
              <a:t>denn</a:t>
            </a:r>
            <a:r>
              <a:rPr lang="en-US" sz="1800" b="0" i="1" dirty="0" smtClean="0">
                <a:solidFill>
                  <a:schemeClr val="tx1"/>
                </a:solidFill>
              </a:rPr>
              <a:t> so </a:t>
            </a:r>
            <a:r>
              <a:rPr lang="en-US" sz="1800" b="0" i="1" dirty="0" err="1" smtClean="0">
                <a:solidFill>
                  <a:schemeClr val="tx1"/>
                </a:solidFill>
              </a:rPr>
              <a:t>dumm</a:t>
            </a:r>
            <a:r>
              <a:rPr lang="en-US" sz="1800" b="0" i="1" dirty="0" smtClean="0">
                <a:solidFill>
                  <a:schemeClr val="tx1"/>
                </a:solidFill>
              </a:rPr>
              <a:t>!</a:t>
            </a:r>
            <a:r>
              <a:rPr lang="en-US" sz="1800" b="0" dirty="0" smtClean="0">
                <a:solidFill>
                  <a:schemeClr val="tx1"/>
                </a:solidFill>
              </a:rPr>
              <a:t> </a:t>
            </a:r>
            <a:r>
              <a:rPr lang="en-US" sz="1800" b="0" i="1" dirty="0" err="1" smtClean="0">
                <a:solidFill>
                  <a:schemeClr val="tx1"/>
                </a:solidFill>
              </a:rPr>
              <a:t>Wo</a:t>
            </a:r>
            <a:r>
              <a:rPr lang="en-US" sz="1800" b="0" i="1" dirty="0" smtClean="0">
                <a:solidFill>
                  <a:schemeClr val="tx1"/>
                </a:solidFill>
              </a:rPr>
              <a:t> </a:t>
            </a:r>
            <a:r>
              <a:rPr lang="en-US" sz="1800" b="0" i="1" dirty="0" err="1" smtClean="0">
                <a:solidFill>
                  <a:schemeClr val="tx1"/>
                </a:solidFill>
              </a:rPr>
              <a:t>wird</a:t>
            </a:r>
            <a:r>
              <a:rPr lang="en-US" sz="1800" b="0" i="1" dirty="0" smtClean="0">
                <a:solidFill>
                  <a:schemeClr val="tx1"/>
                </a:solidFill>
              </a:rPr>
              <a:t> </a:t>
            </a:r>
            <a:r>
              <a:rPr lang="en-US" sz="1800" b="0" i="1" dirty="0" err="1" smtClean="0">
                <a:solidFill>
                  <a:schemeClr val="tx1"/>
                </a:solidFill>
              </a:rPr>
              <a:t>er</a:t>
            </a:r>
            <a:r>
              <a:rPr lang="en-US" sz="1800" b="0" i="1" dirty="0" smtClean="0">
                <a:solidFill>
                  <a:schemeClr val="tx1"/>
                </a:solidFill>
              </a:rPr>
              <a:t> das Geld </a:t>
            </a:r>
            <a:r>
              <a:rPr lang="en-US" sz="1800" b="0" i="1" dirty="0" err="1" smtClean="0">
                <a:solidFill>
                  <a:schemeClr val="tx1"/>
                </a:solidFill>
              </a:rPr>
              <a:t>denn</a:t>
            </a:r>
            <a:r>
              <a:rPr lang="en-US" sz="1800" b="0" i="1" dirty="0" smtClean="0">
                <a:solidFill>
                  <a:schemeClr val="tx1"/>
                </a:solidFill>
              </a:rPr>
              <a:t> </a:t>
            </a:r>
            <a:r>
              <a:rPr lang="en-US" sz="1800" b="0" i="1" dirty="0" err="1" smtClean="0">
                <a:solidFill>
                  <a:schemeClr val="tx1"/>
                </a:solidFill>
              </a:rPr>
              <a:t>schon</a:t>
            </a:r>
            <a:r>
              <a:rPr lang="en-US" sz="1800" b="0" i="1" dirty="0" smtClean="0">
                <a:solidFill>
                  <a:schemeClr val="tx1"/>
                </a:solidFill>
              </a:rPr>
              <a:t> her </a:t>
            </a:r>
            <a:r>
              <a:rPr lang="en-US" sz="1800" b="0" i="1" dirty="0" err="1" smtClean="0">
                <a:solidFill>
                  <a:schemeClr val="tx1"/>
                </a:solidFill>
              </a:rPr>
              <a:t>haben</a:t>
            </a:r>
            <a:r>
              <a:rPr lang="en-US" sz="1800" b="0" i="1" dirty="0" smtClean="0">
                <a:solidFill>
                  <a:schemeClr val="tx1"/>
                </a:solidFill>
              </a:rPr>
              <a:t>!</a:t>
            </a:r>
            <a:r>
              <a:rPr lang="en-US" sz="1800" b="0" dirty="0" smtClean="0">
                <a:solidFill>
                  <a:schemeClr val="tx1"/>
                </a:solidFill>
              </a:rPr>
              <a:t>) </a:t>
            </a:r>
          </a:p>
          <a:p>
            <a:r>
              <a:rPr lang="en-US" sz="1800" b="0" dirty="0" smtClean="0">
                <a:solidFill>
                  <a:schemeClr val="tx1"/>
                </a:solidFill>
              </a:rPr>
              <a:t> </a:t>
            </a:r>
            <a:endParaRPr lang="de-DE" sz="1800" b="0" dirty="0" smtClean="0">
              <a:solidFill>
                <a:schemeClr val="tx1"/>
              </a:solidFill>
            </a:endParaRPr>
          </a:p>
          <a:p>
            <a:endParaRPr lang="en-US" sz="1800" b="0" dirty="0" smtClean="0">
              <a:solidFill>
                <a:schemeClr val="tx1"/>
              </a:solidFill>
            </a:endParaRPr>
          </a:p>
          <a:p>
            <a:r>
              <a:rPr lang="en-US" sz="1800" b="0" dirty="0" smtClean="0">
                <a:solidFill>
                  <a:schemeClr val="tx1"/>
                </a:solidFill>
              </a:rPr>
              <a:t>Paraphrase: </a:t>
            </a:r>
            <a:r>
              <a:rPr lang="en-US" sz="1800" b="0" i="1" dirty="0" err="1" smtClean="0">
                <a:solidFill>
                  <a:schemeClr val="tx1"/>
                </a:solidFill>
              </a:rPr>
              <a:t>denn</a:t>
            </a:r>
            <a:r>
              <a:rPr lang="en-US" sz="1800" b="0" dirty="0" smtClean="0">
                <a:solidFill>
                  <a:schemeClr val="tx1"/>
                </a:solidFill>
              </a:rPr>
              <a:t> “under the actual circumstances”. </a:t>
            </a:r>
          </a:p>
          <a:p>
            <a:endParaRPr lang="de-DE" sz="1800" b="0" dirty="0" smtClean="0">
              <a:solidFill>
                <a:schemeClr val="tx1"/>
              </a:solidFill>
            </a:endParaRPr>
          </a:p>
        </p:txBody>
      </p:sp>
      <p:sp>
        <p:nvSpPr>
          <p:cNvPr id="5" name="Fußzeilenplatzhalter 4"/>
          <p:cNvSpPr>
            <a:spLocks noGrp="1"/>
          </p:cNvSpPr>
          <p:nvPr>
            <p:ph type="ftr" sz="quarter" idx="3"/>
          </p:nvPr>
        </p:nvSpPr>
        <p:spPr>
          <a:xfrm>
            <a:off x="2484438" y="6453336"/>
            <a:ext cx="4247802" cy="216024"/>
          </a:xfrm>
        </p:spPr>
        <p:txBody>
          <a:bodyPr/>
          <a:lstStyle/>
          <a:p>
            <a:r>
              <a:rPr lang="en-US" sz="900" dirty="0" smtClean="0"/>
              <a:t>The reduction of </a:t>
            </a:r>
            <a:r>
              <a:rPr lang="en-US" sz="900" dirty="0" err="1" smtClean="0"/>
              <a:t>denn</a:t>
            </a:r>
            <a:r>
              <a:rPr lang="en-US" sz="900" dirty="0" smtClean="0"/>
              <a:t> to -n and some of its consequences</a:t>
            </a:r>
            <a:endParaRPr lang="de-DE" sz="900" dirty="0"/>
          </a:p>
        </p:txBody>
      </p:sp>
      <p:sp>
        <p:nvSpPr>
          <p:cNvPr id="6" name="Foliennummernplatzhalter 5"/>
          <p:cNvSpPr>
            <a:spLocks noGrp="1"/>
          </p:cNvSpPr>
          <p:nvPr>
            <p:ph type="sldNum" sz="quarter" idx="4"/>
          </p:nvPr>
        </p:nvSpPr>
        <p:spPr/>
        <p:txBody>
          <a:bodyPr/>
          <a:lstStyle/>
          <a:p>
            <a:fld id="{C05EE493-AD2E-4872-B2F6-8F12A747F0A5}" type="slidenum">
              <a:rPr lang="de-DE" sz="900" smtClean="0"/>
              <a:pPr/>
              <a:t>5</a:t>
            </a:fld>
            <a:endParaRPr lang="de-DE" sz="900" dirty="0"/>
          </a:p>
        </p:txBody>
      </p:sp>
      <p:sp>
        <p:nvSpPr>
          <p:cNvPr id="4" name="Datumsplatzhalter 3"/>
          <p:cNvSpPr>
            <a:spLocks noGrp="1"/>
          </p:cNvSpPr>
          <p:nvPr>
            <p:ph type="dt" sz="half" idx="2"/>
          </p:nvPr>
        </p:nvSpPr>
        <p:spPr/>
        <p:txBody>
          <a:bodyPr/>
          <a:lstStyle/>
          <a:p>
            <a:r>
              <a:rPr lang="en-US" sz="900" dirty="0" smtClean="0"/>
              <a:t>21 November 2020</a:t>
            </a:r>
            <a:endParaRPr lang="de-DE" sz="900" dirty="0"/>
          </a:p>
        </p:txBody>
      </p:sp>
    </p:spTree>
    <p:extLst>
      <p:ext uri="{BB962C8B-B14F-4D97-AF65-F5344CB8AC3E}">
        <p14:creationId xmlns:p14="http://schemas.microsoft.com/office/powerpoint/2010/main" val="179360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6335713" cy="792088"/>
          </a:xfrm>
        </p:spPr>
        <p:txBody>
          <a:bodyPr/>
          <a:lstStyle/>
          <a:p>
            <a:r>
              <a:rPr lang="en-US" dirty="0" smtClean="0"/>
              <a:t>III. Syntax</a:t>
            </a:r>
            <a:endParaRPr lang="en-US" dirty="0"/>
          </a:p>
        </p:txBody>
      </p:sp>
      <p:sp>
        <p:nvSpPr>
          <p:cNvPr id="3" name="Content Placeholder 2"/>
          <p:cNvSpPr>
            <a:spLocks noGrp="1"/>
          </p:cNvSpPr>
          <p:nvPr>
            <p:ph idx="1"/>
          </p:nvPr>
        </p:nvSpPr>
        <p:spPr>
          <a:xfrm>
            <a:off x="323850" y="1484784"/>
            <a:ext cx="8496300" cy="4608041"/>
          </a:xfrm>
        </p:spPr>
        <p:txBody>
          <a:bodyPr/>
          <a:lstStyle/>
          <a:p>
            <a:r>
              <a:rPr lang="en-US" sz="1800" b="0" dirty="0" smtClean="0">
                <a:solidFill>
                  <a:schemeClr val="tx1"/>
                </a:solidFill>
              </a:rPr>
              <a:t>Like other </a:t>
            </a:r>
            <a:r>
              <a:rPr lang="en-US" sz="1800" b="0" dirty="0" err="1" smtClean="0">
                <a:solidFill>
                  <a:schemeClr val="tx1"/>
                </a:solidFill>
              </a:rPr>
              <a:t>DiPs</a:t>
            </a:r>
            <a:r>
              <a:rPr lang="en-US" sz="1800" b="0" dirty="0" smtClean="0">
                <a:solidFill>
                  <a:schemeClr val="tx1"/>
                </a:solidFill>
              </a:rPr>
              <a:t>, </a:t>
            </a:r>
            <a:r>
              <a:rPr lang="en-US" sz="1800" b="0" i="1" dirty="0" err="1" smtClean="0">
                <a:solidFill>
                  <a:schemeClr val="tx1"/>
                </a:solidFill>
              </a:rPr>
              <a:t>denn</a:t>
            </a:r>
            <a:r>
              <a:rPr lang="en-US" sz="1800" b="0" dirty="0" smtClean="0">
                <a:solidFill>
                  <a:schemeClr val="tx1"/>
                </a:solidFill>
              </a:rPr>
              <a:t> has a fixed position. It is in the highest middle field, preceding other </a:t>
            </a:r>
            <a:r>
              <a:rPr lang="en-US" sz="1800" b="0" dirty="0" err="1" smtClean="0">
                <a:solidFill>
                  <a:schemeClr val="tx1"/>
                </a:solidFill>
              </a:rPr>
              <a:t>DiPs</a:t>
            </a:r>
            <a:r>
              <a:rPr lang="en-US" sz="1800" b="0" dirty="0" smtClean="0">
                <a:solidFill>
                  <a:schemeClr val="tx1"/>
                </a:solidFill>
              </a:rPr>
              <a:t> as well as higher adverbs. Elements to its left, if any, have topic status (</a:t>
            </a:r>
            <a:r>
              <a:rPr lang="en-US" sz="1800" b="0" dirty="0" err="1" smtClean="0">
                <a:solidFill>
                  <a:schemeClr val="tx1"/>
                </a:solidFill>
              </a:rPr>
              <a:t>aboutness</a:t>
            </a:r>
            <a:r>
              <a:rPr lang="en-US" sz="1800" b="0" dirty="0" smtClean="0">
                <a:solidFill>
                  <a:schemeClr val="tx1"/>
                </a:solidFill>
              </a:rPr>
              <a:t> as well as discourse topics are ok). </a:t>
            </a:r>
          </a:p>
          <a:p>
            <a:endParaRPr lang="en-US" sz="1800" b="0" i="1" dirty="0" smtClean="0">
              <a:solidFill>
                <a:schemeClr val="tx1"/>
              </a:solidFill>
            </a:endParaRPr>
          </a:p>
          <a:p>
            <a:r>
              <a:rPr lang="en-US" sz="1800" b="0" i="1" dirty="0" err="1" smtClean="0">
                <a:solidFill>
                  <a:schemeClr val="tx1"/>
                </a:solidFill>
              </a:rPr>
              <a:t>Denn</a:t>
            </a:r>
            <a:r>
              <a:rPr lang="en-US" sz="1800" b="0" dirty="0" smtClean="0">
                <a:solidFill>
                  <a:schemeClr val="tx1"/>
                </a:solidFill>
              </a:rPr>
              <a:t> precedes </a:t>
            </a:r>
            <a:r>
              <a:rPr lang="en-US" sz="1800" b="0" i="1" dirty="0" err="1" smtClean="0">
                <a:solidFill>
                  <a:schemeClr val="tx1"/>
                </a:solidFill>
              </a:rPr>
              <a:t>v</a:t>
            </a:r>
            <a:r>
              <a:rPr lang="en-US" sz="1800" b="0" dirty="0" err="1" smtClean="0">
                <a:solidFill>
                  <a:schemeClr val="tx1"/>
                </a:solidFill>
              </a:rPr>
              <a:t>P</a:t>
            </a:r>
            <a:r>
              <a:rPr lang="en-US" sz="1800" b="0" dirty="0" smtClean="0">
                <a:solidFill>
                  <a:schemeClr val="tx1"/>
                </a:solidFill>
              </a:rPr>
              <a:t>, and also </a:t>
            </a:r>
            <a:r>
              <a:rPr lang="en-US" sz="1800" b="0" dirty="0" err="1" smtClean="0">
                <a:solidFill>
                  <a:schemeClr val="tx1"/>
                </a:solidFill>
              </a:rPr>
              <a:t>NegP</a:t>
            </a:r>
            <a:endParaRPr lang="en-US" sz="1800" b="0" dirty="0" smtClean="0">
              <a:solidFill>
                <a:schemeClr val="tx1"/>
              </a:solidFill>
            </a:endParaRPr>
          </a:p>
          <a:p>
            <a:pPr lvl="0"/>
            <a:endParaRPr lang="en-US" sz="1800" b="0" dirty="0" smtClean="0">
              <a:solidFill>
                <a:schemeClr val="tx1"/>
              </a:solidFill>
            </a:endParaRPr>
          </a:p>
          <a:p>
            <a:pPr lvl="0"/>
            <a:r>
              <a:rPr lang="de-DE" sz="1800" b="0" dirty="0" smtClean="0">
                <a:solidFill>
                  <a:schemeClr val="tx1"/>
                </a:solidFill>
              </a:rPr>
              <a:t>(4) Wer </a:t>
            </a:r>
            <a:r>
              <a:rPr lang="de-DE" sz="1800" b="0" dirty="0" smtClean="0">
                <a:solidFill>
                  <a:schemeClr val="tx1"/>
                </a:solidFill>
              </a:rPr>
              <a:t>ist (denn) bei dem Angriff (denn) nicht (*denn) verletzt worden</a:t>
            </a:r>
            <a:r>
              <a:rPr lang="de-DE" sz="1800" b="0" dirty="0" smtClean="0">
                <a:solidFill>
                  <a:schemeClr val="tx1"/>
                </a:solidFill>
              </a:rPr>
              <a:t>?</a:t>
            </a:r>
          </a:p>
          <a:p>
            <a:pPr marL="342900" lvl="0" indent="-342900">
              <a:buAutoNum type="arabicParenBoth" startAt="3"/>
            </a:pPr>
            <a:endParaRPr lang="en-US" sz="1800" b="0" dirty="0" smtClean="0">
              <a:solidFill>
                <a:schemeClr val="tx1"/>
              </a:solidFill>
            </a:endParaRPr>
          </a:p>
          <a:p>
            <a:r>
              <a:rPr lang="en-US" sz="1800" b="0" dirty="0" smtClean="0">
                <a:solidFill>
                  <a:schemeClr val="tx1"/>
                </a:solidFill>
              </a:rPr>
              <a:t>Word order variations are the result of scrambling to its left. The </a:t>
            </a:r>
            <a:r>
              <a:rPr lang="en-US" sz="1800" b="0" dirty="0" err="1" smtClean="0">
                <a:solidFill>
                  <a:schemeClr val="tx1"/>
                </a:solidFill>
              </a:rPr>
              <a:t>DiP</a:t>
            </a:r>
            <a:r>
              <a:rPr lang="en-US" sz="1800" b="0" dirty="0" smtClean="0">
                <a:solidFill>
                  <a:schemeClr val="tx1"/>
                </a:solidFill>
              </a:rPr>
              <a:t> itself never moves. This distinguishes </a:t>
            </a:r>
            <a:r>
              <a:rPr lang="en-US" sz="1800" b="0" dirty="0" err="1" smtClean="0">
                <a:solidFill>
                  <a:schemeClr val="tx1"/>
                </a:solidFill>
              </a:rPr>
              <a:t>DiPs</a:t>
            </a:r>
            <a:r>
              <a:rPr lang="en-US" sz="1800" b="0" dirty="0" smtClean="0">
                <a:solidFill>
                  <a:schemeClr val="tx1"/>
                </a:solidFill>
              </a:rPr>
              <a:t> from their adverbial siblings; s. </a:t>
            </a:r>
            <a:r>
              <a:rPr lang="en-US" sz="1800" b="0" i="1" dirty="0" err="1" smtClean="0">
                <a:solidFill>
                  <a:schemeClr val="tx1"/>
                </a:solidFill>
              </a:rPr>
              <a:t>dann</a:t>
            </a:r>
            <a:r>
              <a:rPr lang="en-US" sz="1800" b="0" dirty="0" smtClean="0">
                <a:solidFill>
                  <a:schemeClr val="tx1"/>
                </a:solidFill>
              </a:rPr>
              <a:t>, which can be moved. </a:t>
            </a: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6</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80728"/>
            <a:ext cx="8496300" cy="5112097"/>
          </a:xfrm>
        </p:spPr>
        <p:txBody>
          <a:bodyPr/>
          <a:lstStyle/>
          <a:p>
            <a:r>
              <a:rPr lang="en-US" sz="1800" b="0" dirty="0" smtClean="0">
                <a:solidFill>
                  <a:schemeClr val="tx1"/>
                </a:solidFill>
              </a:rPr>
              <a:t>The assumption is that </a:t>
            </a:r>
            <a:r>
              <a:rPr lang="en-US" sz="1800" b="0" i="1" dirty="0" err="1" smtClean="0">
                <a:solidFill>
                  <a:schemeClr val="tx1"/>
                </a:solidFill>
              </a:rPr>
              <a:t>denn</a:t>
            </a:r>
            <a:r>
              <a:rPr lang="en-US" sz="1800" b="0" dirty="0" smtClean="0">
                <a:solidFill>
                  <a:schemeClr val="tx1"/>
                </a:solidFill>
              </a:rPr>
              <a:t>, like other </a:t>
            </a:r>
            <a:r>
              <a:rPr lang="en-US" sz="1800" b="0" dirty="0" err="1" smtClean="0">
                <a:solidFill>
                  <a:schemeClr val="tx1"/>
                </a:solidFill>
              </a:rPr>
              <a:t>DiPs</a:t>
            </a:r>
            <a:r>
              <a:rPr lang="en-US" sz="1800" b="0" dirty="0" smtClean="0">
                <a:solidFill>
                  <a:schemeClr val="tx1"/>
                </a:solidFill>
              </a:rPr>
              <a:t>, is a functional head along with other functional heads like </a:t>
            </a:r>
            <a:r>
              <a:rPr lang="en-US" sz="1800" b="0" i="1" dirty="0" smtClean="0">
                <a:solidFill>
                  <a:schemeClr val="tx1"/>
                </a:solidFill>
              </a:rPr>
              <a:t>v</a:t>
            </a:r>
            <a:r>
              <a:rPr lang="en-US" sz="1800" b="0" dirty="0" smtClean="0">
                <a:solidFill>
                  <a:schemeClr val="tx1"/>
                </a:solidFill>
              </a:rPr>
              <a:t>, T, C, </a:t>
            </a:r>
            <a:r>
              <a:rPr lang="en-US" sz="1800" b="0" dirty="0" err="1" smtClean="0">
                <a:solidFill>
                  <a:schemeClr val="tx1"/>
                </a:solidFill>
              </a:rPr>
              <a:t>Neg</a:t>
            </a:r>
            <a:r>
              <a:rPr lang="en-US" sz="1800" b="0" dirty="0" smtClean="0">
                <a:solidFill>
                  <a:schemeClr val="tx1"/>
                </a:solidFill>
              </a:rPr>
              <a:t> etc. If so, the particle (</a:t>
            </a:r>
            <a:r>
              <a:rPr lang="en-US" sz="1800" b="0" dirty="0" err="1" smtClean="0">
                <a:solidFill>
                  <a:schemeClr val="tx1"/>
                </a:solidFill>
              </a:rPr>
              <a:t>Prt</a:t>
            </a:r>
            <a:r>
              <a:rPr lang="en-US" sz="1800" b="0" dirty="0" smtClean="0">
                <a:solidFill>
                  <a:schemeClr val="tx1"/>
                </a:solidFill>
              </a:rPr>
              <a:t>°) heads a particle phrase (</a:t>
            </a:r>
            <a:r>
              <a:rPr lang="en-US" sz="1800" b="0" dirty="0" err="1" smtClean="0">
                <a:solidFill>
                  <a:schemeClr val="tx1"/>
                </a:solidFill>
              </a:rPr>
              <a:t>PrtP</a:t>
            </a:r>
            <a:r>
              <a:rPr lang="en-US" sz="1800" b="0" dirty="0" smtClean="0">
                <a:solidFill>
                  <a:schemeClr val="tx1"/>
                </a:solidFill>
              </a:rPr>
              <a:t>).</a:t>
            </a:r>
          </a:p>
          <a:p>
            <a:endParaRPr lang="en-US" sz="1800" b="0" dirty="0" smtClean="0">
              <a:solidFill>
                <a:schemeClr val="tx1"/>
              </a:solidFill>
            </a:endParaRPr>
          </a:p>
          <a:p>
            <a:pPr lvl="0"/>
            <a:r>
              <a:rPr lang="en-US" sz="1800" b="0" dirty="0" smtClean="0">
                <a:solidFill>
                  <a:schemeClr val="tx1"/>
                </a:solidFill>
              </a:rPr>
              <a:t>		</a:t>
            </a:r>
            <a:r>
              <a:rPr lang="en-US" sz="1800" b="0" dirty="0" smtClean="0">
                <a:solidFill>
                  <a:schemeClr val="tx1"/>
                </a:solidFill>
              </a:rPr>
              <a:t>topic(s)</a:t>
            </a:r>
            <a:r>
              <a:rPr lang="en-US" sz="1800" b="0" baseline="-25000" dirty="0" smtClean="0">
                <a:solidFill>
                  <a:schemeClr val="tx1"/>
                </a:solidFill>
              </a:rPr>
              <a:t>1</a:t>
            </a:r>
            <a:r>
              <a:rPr lang="en-US" sz="1800" b="0" dirty="0" smtClean="0">
                <a:solidFill>
                  <a:schemeClr val="tx1"/>
                </a:solidFill>
              </a:rPr>
              <a:t> </a:t>
            </a:r>
            <a:r>
              <a:rPr lang="en-US" sz="1800" b="0" dirty="0" smtClean="0">
                <a:solidFill>
                  <a:schemeClr val="tx1"/>
                </a:solidFill>
              </a:rPr>
              <a:t>[</a:t>
            </a:r>
            <a:r>
              <a:rPr lang="en-US" sz="1800" b="0" baseline="-25000" dirty="0" err="1" smtClean="0">
                <a:solidFill>
                  <a:schemeClr val="tx1"/>
                </a:solidFill>
              </a:rPr>
              <a:t>PrtP</a:t>
            </a:r>
            <a:r>
              <a:rPr lang="en-US" sz="1800" b="0" dirty="0" smtClean="0">
                <a:solidFill>
                  <a:schemeClr val="tx1"/>
                </a:solidFill>
              </a:rPr>
              <a:t> </a:t>
            </a:r>
            <a:r>
              <a:rPr lang="en-US" sz="1800" b="0" dirty="0" err="1" smtClean="0">
                <a:solidFill>
                  <a:schemeClr val="tx1"/>
                </a:solidFill>
              </a:rPr>
              <a:t>Prt</a:t>
            </a:r>
            <a:r>
              <a:rPr lang="en-US" sz="1800" b="0" dirty="0" smtClean="0">
                <a:solidFill>
                  <a:schemeClr val="tx1"/>
                </a:solidFill>
              </a:rPr>
              <a:t>° [</a:t>
            </a:r>
            <a:r>
              <a:rPr lang="en-US" sz="1800" b="0" baseline="-25000" dirty="0" err="1" smtClean="0">
                <a:solidFill>
                  <a:schemeClr val="tx1"/>
                </a:solidFill>
              </a:rPr>
              <a:t>AdvP</a:t>
            </a:r>
            <a:r>
              <a:rPr lang="en-US" sz="1800" b="0" dirty="0" smtClean="0">
                <a:solidFill>
                  <a:schemeClr val="tx1"/>
                </a:solidFill>
              </a:rPr>
              <a:t> Adv* [</a:t>
            </a:r>
            <a:r>
              <a:rPr lang="en-US" sz="1800" b="0" baseline="-25000" dirty="0" smtClean="0">
                <a:solidFill>
                  <a:schemeClr val="tx1"/>
                </a:solidFill>
              </a:rPr>
              <a:t>VP</a:t>
            </a:r>
            <a:r>
              <a:rPr lang="en-US" sz="1800" b="0" dirty="0" smtClean="0">
                <a:solidFill>
                  <a:schemeClr val="tx1"/>
                </a:solidFill>
              </a:rPr>
              <a:t> ... t</a:t>
            </a:r>
            <a:r>
              <a:rPr lang="en-US" sz="1800" b="0" baseline="-25000" dirty="0" smtClean="0">
                <a:solidFill>
                  <a:schemeClr val="tx1"/>
                </a:solidFill>
              </a:rPr>
              <a:t>1</a:t>
            </a:r>
            <a:r>
              <a:rPr lang="en-US" sz="1800" b="0" dirty="0" smtClean="0">
                <a:solidFill>
                  <a:schemeClr val="tx1"/>
                </a:solidFill>
              </a:rPr>
              <a:t> ... ]]]</a:t>
            </a:r>
          </a:p>
          <a:p>
            <a:r>
              <a:rPr lang="en-US" sz="1800" b="0" dirty="0" smtClean="0">
                <a:solidFill>
                  <a:schemeClr val="tx1"/>
                </a:solidFill>
              </a:rPr>
              <a:t> </a:t>
            </a:r>
          </a:p>
          <a:p>
            <a:r>
              <a:rPr lang="en-US" sz="1800" b="0" dirty="0" smtClean="0">
                <a:solidFill>
                  <a:schemeClr val="tx1"/>
                </a:solidFill>
              </a:rPr>
              <a:t>E</a:t>
            </a:r>
            <a:r>
              <a:rPr lang="en-US" sz="1800" b="0" dirty="0" smtClean="0">
                <a:solidFill>
                  <a:schemeClr val="tx1"/>
                </a:solidFill>
              </a:rPr>
              <a:t>vidence </a:t>
            </a:r>
            <a:r>
              <a:rPr lang="en-US" sz="1800" b="0" dirty="0" smtClean="0">
                <a:solidFill>
                  <a:schemeClr val="tx1"/>
                </a:solidFill>
              </a:rPr>
              <a:t>for head status: </a:t>
            </a:r>
            <a:r>
              <a:rPr lang="en-US" sz="1800" b="0" i="1" dirty="0" err="1" smtClean="0">
                <a:solidFill>
                  <a:schemeClr val="tx1"/>
                </a:solidFill>
              </a:rPr>
              <a:t>denn</a:t>
            </a:r>
            <a:r>
              <a:rPr lang="en-US" sz="1800" b="0" dirty="0" smtClean="0">
                <a:solidFill>
                  <a:schemeClr val="tx1"/>
                </a:solidFill>
              </a:rPr>
              <a:t> reduces to the </a:t>
            </a:r>
            <a:r>
              <a:rPr lang="en-US" sz="1800" b="0" dirty="0" err="1" smtClean="0">
                <a:solidFill>
                  <a:schemeClr val="tx1"/>
                </a:solidFill>
              </a:rPr>
              <a:t>clitic</a:t>
            </a:r>
            <a:r>
              <a:rPr lang="en-US" sz="1800" b="0" dirty="0" smtClean="0">
                <a:solidFill>
                  <a:schemeClr val="tx1"/>
                </a:solidFill>
              </a:rPr>
              <a:t> element ‘</a:t>
            </a:r>
            <a:r>
              <a:rPr lang="en-US" sz="1800" b="0" i="1" dirty="0" smtClean="0">
                <a:solidFill>
                  <a:schemeClr val="tx1"/>
                </a:solidFill>
              </a:rPr>
              <a:t>n</a:t>
            </a:r>
            <a:r>
              <a:rPr lang="en-US" sz="1800" b="0" dirty="0" smtClean="0">
                <a:solidFill>
                  <a:schemeClr val="tx1"/>
                </a:solidFill>
              </a:rPr>
              <a:t>. Such reduction affects heads and not XPs. </a:t>
            </a:r>
          </a:p>
          <a:p>
            <a:r>
              <a:rPr lang="en-US" sz="1800" b="0" dirty="0" smtClean="0">
                <a:solidFill>
                  <a:schemeClr val="tx1"/>
                </a:solidFill>
              </a:rPr>
              <a:t> </a:t>
            </a:r>
          </a:p>
          <a:p>
            <a:r>
              <a:rPr lang="de-DE" sz="1800" b="0" dirty="0" smtClean="0">
                <a:solidFill>
                  <a:schemeClr val="tx1"/>
                </a:solidFill>
              </a:rPr>
              <a:t>Compare the adverb </a:t>
            </a:r>
            <a:r>
              <a:rPr lang="de-DE" sz="1800" b="0" i="1" dirty="0" smtClean="0">
                <a:solidFill>
                  <a:schemeClr val="tx1"/>
                </a:solidFill>
              </a:rPr>
              <a:t>vielleicht</a:t>
            </a:r>
            <a:r>
              <a:rPr lang="de-DE" sz="1800" b="0" dirty="0" smtClean="0">
                <a:solidFill>
                  <a:schemeClr val="tx1"/>
                </a:solidFill>
              </a:rPr>
              <a:t> as in </a:t>
            </a:r>
            <a:r>
              <a:rPr lang="de-DE" sz="1800" b="0" i="1" dirty="0" smtClean="0">
                <a:solidFill>
                  <a:schemeClr val="tx1"/>
                </a:solidFill>
              </a:rPr>
              <a:t>Vielleicht ist der Klaus im Urlaub</a:t>
            </a:r>
            <a:r>
              <a:rPr lang="de-DE" sz="1800" b="0" dirty="0" smtClean="0">
                <a:solidFill>
                  <a:schemeClr val="tx1"/>
                </a:solidFill>
              </a:rPr>
              <a:t> or </a:t>
            </a:r>
            <a:r>
              <a:rPr lang="de-DE" sz="1800" b="0" i="1" dirty="0" smtClean="0">
                <a:solidFill>
                  <a:schemeClr val="tx1"/>
                </a:solidFill>
              </a:rPr>
              <a:t>Der Klaus ist im Urlaub vielleicht</a:t>
            </a:r>
            <a:r>
              <a:rPr lang="de-DE" sz="1800" b="0" dirty="0" smtClean="0">
                <a:solidFill>
                  <a:schemeClr val="tx1"/>
                </a:solidFill>
              </a:rPr>
              <a:t> with the DiP </a:t>
            </a:r>
            <a:r>
              <a:rPr lang="de-DE" sz="1800" b="0" i="1" dirty="0" smtClean="0">
                <a:solidFill>
                  <a:schemeClr val="tx1"/>
                </a:solidFill>
              </a:rPr>
              <a:t>vielleicht</a:t>
            </a:r>
            <a:r>
              <a:rPr lang="de-DE" sz="1800" b="0" dirty="0" smtClean="0">
                <a:solidFill>
                  <a:schemeClr val="tx1"/>
                </a:solidFill>
              </a:rPr>
              <a:t>, particularly its reduced form </a:t>
            </a:r>
            <a:r>
              <a:rPr lang="de-DE" sz="1800" b="0" i="1" dirty="0" smtClean="0">
                <a:solidFill>
                  <a:schemeClr val="tx1"/>
                </a:solidFill>
              </a:rPr>
              <a:t>leicht</a:t>
            </a:r>
            <a:r>
              <a:rPr lang="de-DE" sz="1800" b="0" dirty="0" smtClean="0">
                <a:solidFill>
                  <a:schemeClr val="tx1"/>
                </a:solidFill>
              </a:rPr>
              <a:t> in Austrian/Viennese: </a:t>
            </a:r>
            <a:r>
              <a:rPr lang="de-DE" sz="1800" b="0" i="1" dirty="0" smtClean="0">
                <a:solidFill>
                  <a:schemeClr val="tx1"/>
                </a:solidFill>
              </a:rPr>
              <a:t>Bist leicht deppert</a:t>
            </a:r>
            <a:r>
              <a:rPr lang="de-DE" sz="1800" b="0" dirty="0" smtClean="0">
                <a:solidFill>
                  <a:schemeClr val="tx1"/>
                </a:solidFill>
              </a:rPr>
              <a:t>. </a:t>
            </a:r>
            <a:r>
              <a:rPr lang="en-US" sz="1800" b="0" dirty="0" smtClean="0">
                <a:solidFill>
                  <a:schemeClr val="tx1"/>
                </a:solidFill>
              </a:rPr>
              <a:t>Cf. *</a:t>
            </a:r>
            <a:r>
              <a:rPr lang="en-US" sz="1800" b="0" i="1" dirty="0" err="1" smtClean="0">
                <a:solidFill>
                  <a:schemeClr val="tx1"/>
                </a:solidFill>
              </a:rPr>
              <a:t>Leicht</a:t>
            </a:r>
            <a:r>
              <a:rPr lang="en-US" sz="1800" b="0" i="1" dirty="0" smtClean="0">
                <a:solidFill>
                  <a:schemeClr val="tx1"/>
                </a:solidFill>
              </a:rPr>
              <a:t> </a:t>
            </a:r>
            <a:r>
              <a:rPr lang="en-US" sz="1800" b="0" i="1" dirty="0" err="1" smtClean="0">
                <a:solidFill>
                  <a:schemeClr val="tx1"/>
                </a:solidFill>
              </a:rPr>
              <a:t>bist</a:t>
            </a:r>
            <a:r>
              <a:rPr lang="en-US" sz="1800" b="0" i="1" dirty="0" smtClean="0">
                <a:solidFill>
                  <a:schemeClr val="tx1"/>
                </a:solidFill>
              </a:rPr>
              <a:t> </a:t>
            </a:r>
            <a:r>
              <a:rPr lang="en-US" sz="1800" b="0" i="1" dirty="0" err="1" smtClean="0">
                <a:solidFill>
                  <a:schemeClr val="tx1"/>
                </a:solidFill>
              </a:rPr>
              <a:t>deppert</a:t>
            </a:r>
            <a:r>
              <a:rPr lang="en-US" sz="1800" b="0" dirty="0" smtClean="0">
                <a:solidFill>
                  <a:schemeClr val="tx1"/>
                </a:solidFill>
              </a:rPr>
              <a:t>, *</a:t>
            </a:r>
            <a:r>
              <a:rPr lang="en-US" sz="1800" b="0" i="1" dirty="0" err="1" smtClean="0">
                <a:solidFill>
                  <a:schemeClr val="tx1"/>
                </a:solidFill>
              </a:rPr>
              <a:t>Bist</a:t>
            </a:r>
            <a:r>
              <a:rPr lang="en-US" sz="1800" b="0" i="1" dirty="0" smtClean="0">
                <a:solidFill>
                  <a:schemeClr val="tx1"/>
                </a:solidFill>
              </a:rPr>
              <a:t> </a:t>
            </a:r>
            <a:r>
              <a:rPr lang="en-US" sz="1800" b="0" i="1" dirty="0" err="1" smtClean="0">
                <a:solidFill>
                  <a:schemeClr val="tx1"/>
                </a:solidFill>
              </a:rPr>
              <a:t>deppert</a:t>
            </a:r>
            <a:r>
              <a:rPr lang="en-US" sz="1800" b="0" i="1" dirty="0" smtClean="0">
                <a:solidFill>
                  <a:schemeClr val="tx1"/>
                </a:solidFill>
              </a:rPr>
              <a:t> </a:t>
            </a:r>
            <a:r>
              <a:rPr lang="en-US" sz="1800" b="0" i="1" dirty="0" err="1" smtClean="0">
                <a:solidFill>
                  <a:schemeClr val="tx1"/>
                </a:solidFill>
              </a:rPr>
              <a:t>leicht</a:t>
            </a:r>
            <a:r>
              <a:rPr lang="en-US" sz="1800" b="0" dirty="0" smtClean="0">
                <a:solidFill>
                  <a:schemeClr val="tx1"/>
                </a:solidFill>
              </a:rPr>
              <a:t>.</a:t>
            </a:r>
          </a:p>
          <a:p>
            <a:r>
              <a:rPr lang="en-US" sz="1800" b="0" dirty="0" smtClean="0">
                <a:solidFill>
                  <a:schemeClr val="tx1"/>
                </a:solidFill>
              </a:rPr>
              <a:t> </a:t>
            </a:r>
          </a:p>
          <a:p>
            <a:r>
              <a:rPr lang="en-US" sz="1800" b="0" dirty="0" smtClean="0">
                <a:solidFill>
                  <a:schemeClr val="tx1"/>
                </a:solidFill>
              </a:rPr>
              <a:t>[There </a:t>
            </a:r>
            <a:r>
              <a:rPr lang="en-US" sz="1800" b="0" dirty="0" smtClean="0">
                <a:solidFill>
                  <a:schemeClr val="tx1"/>
                </a:solidFill>
              </a:rPr>
              <a:t>is independent </a:t>
            </a:r>
            <a:r>
              <a:rPr lang="en-US" sz="1800" b="0" dirty="0" smtClean="0">
                <a:solidFill>
                  <a:schemeClr val="tx1"/>
                </a:solidFill>
              </a:rPr>
              <a:t>evidence for head status which cannot be presented here].</a:t>
            </a:r>
          </a:p>
          <a:p>
            <a:endParaRPr lang="en-US" dirty="0"/>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7</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496300" cy="5904656"/>
          </a:xfrm>
        </p:spPr>
        <p:txBody>
          <a:bodyPr/>
          <a:lstStyle/>
          <a:p>
            <a:r>
              <a:rPr lang="en-US" sz="1800" b="0" u="sng" dirty="0" smtClean="0">
                <a:solidFill>
                  <a:schemeClr val="tx1"/>
                </a:solidFill>
              </a:rPr>
              <a:t>Pronouns</a:t>
            </a:r>
            <a:endParaRPr lang="en-US" sz="1800" b="0" dirty="0" smtClean="0">
              <a:solidFill>
                <a:schemeClr val="tx1"/>
              </a:solidFill>
            </a:endParaRPr>
          </a:p>
          <a:p>
            <a:r>
              <a:rPr lang="en-US" sz="1800" b="0" dirty="0" smtClean="0">
                <a:solidFill>
                  <a:schemeClr val="tx1"/>
                </a:solidFill>
              </a:rPr>
              <a:t>Pronouns scramble to the left of the </a:t>
            </a:r>
            <a:r>
              <a:rPr lang="en-US" sz="1800" b="0" dirty="0" err="1" smtClean="0">
                <a:solidFill>
                  <a:schemeClr val="tx1"/>
                </a:solidFill>
              </a:rPr>
              <a:t>DiP</a:t>
            </a:r>
            <a:r>
              <a:rPr lang="en-US" sz="1800" b="0" dirty="0" smtClean="0">
                <a:solidFill>
                  <a:schemeClr val="tx1"/>
                </a:solidFill>
              </a:rPr>
              <a:t> </a:t>
            </a:r>
            <a:r>
              <a:rPr lang="en-US" sz="1800" b="0" u="sng" dirty="0" smtClean="0">
                <a:solidFill>
                  <a:schemeClr val="tx1"/>
                </a:solidFill>
              </a:rPr>
              <a:t>obligatorily</a:t>
            </a:r>
            <a:r>
              <a:rPr lang="en-US" sz="1800" b="0" dirty="0" smtClean="0">
                <a:solidFill>
                  <a:schemeClr val="tx1"/>
                </a:solidFill>
              </a:rPr>
              <a:t>, unless they bear contrastive stress.</a:t>
            </a:r>
          </a:p>
          <a:p>
            <a:pPr lvl="0"/>
            <a:r>
              <a:rPr lang="en-US" sz="1800" b="0" dirty="0" smtClean="0">
                <a:solidFill>
                  <a:schemeClr val="tx1"/>
                </a:solidFill>
              </a:rPr>
              <a:t>  </a:t>
            </a:r>
          </a:p>
          <a:p>
            <a:pPr lvl="0">
              <a:lnSpc>
                <a:spcPct val="100000"/>
              </a:lnSpc>
            </a:pPr>
            <a:r>
              <a:rPr lang="en-US" sz="1800" b="0" dirty="0" smtClean="0">
                <a:solidFill>
                  <a:schemeClr val="tx1"/>
                </a:solidFill>
              </a:rPr>
              <a:t>(5)    </a:t>
            </a:r>
            <a:r>
              <a:rPr lang="de-DE" sz="1800" b="0" dirty="0" smtClean="0">
                <a:solidFill>
                  <a:schemeClr val="tx1"/>
                </a:solidFill>
              </a:rPr>
              <a:t>a.   Hat er  denn    was       gesagt?</a:t>
            </a:r>
            <a:r>
              <a:rPr lang="en-US" sz="1800" b="0" dirty="0" smtClean="0">
                <a:solidFill>
                  <a:schemeClr val="tx1"/>
                </a:solidFill>
              </a:rPr>
              <a:t>                                                                              	</a:t>
            </a:r>
            <a:r>
              <a:rPr lang="en-US" sz="1800" b="0" i="1" dirty="0" smtClean="0">
                <a:solidFill>
                  <a:schemeClr val="tx1"/>
                </a:solidFill>
              </a:rPr>
              <a:t>has he DENN anything said	   </a:t>
            </a:r>
            <a:r>
              <a:rPr lang="en-US" sz="1800" b="0" dirty="0" smtClean="0">
                <a:solidFill>
                  <a:schemeClr val="tx1"/>
                </a:solidFill>
              </a:rPr>
              <a:t>“Did he say anything?”</a:t>
            </a:r>
          </a:p>
          <a:p>
            <a:pPr>
              <a:lnSpc>
                <a:spcPct val="100000"/>
              </a:lnSpc>
            </a:pPr>
            <a:r>
              <a:rPr lang="en-US" sz="1800" b="0" dirty="0" smtClean="0">
                <a:solidFill>
                  <a:schemeClr val="tx1"/>
                </a:solidFill>
              </a:rPr>
              <a:t>         </a:t>
            </a:r>
            <a:r>
              <a:rPr lang="de-DE" sz="1800" b="0" dirty="0" smtClean="0">
                <a:solidFill>
                  <a:schemeClr val="tx1"/>
                </a:solidFill>
              </a:rPr>
              <a:t>b. *Hat denn er   was gesagt?</a:t>
            </a:r>
            <a:endParaRPr lang="en-US" sz="1800" b="0" dirty="0" smtClean="0">
              <a:solidFill>
                <a:schemeClr val="tx1"/>
              </a:solidFill>
            </a:endParaRPr>
          </a:p>
          <a:p>
            <a:pPr>
              <a:lnSpc>
                <a:spcPct val="100000"/>
              </a:lnSpc>
            </a:pPr>
            <a:r>
              <a:rPr lang="de-DE" sz="1800" b="0" dirty="0" smtClean="0">
                <a:solidFill>
                  <a:schemeClr val="tx1"/>
                </a:solidFill>
              </a:rPr>
              <a:t>         c.   Hat denn ER was gesagt?                    </a:t>
            </a:r>
            <a:endParaRPr lang="de-DE" sz="1800" b="0" dirty="0" smtClean="0">
              <a:solidFill>
                <a:schemeClr val="tx1"/>
              </a:solidFill>
            </a:endParaRPr>
          </a:p>
          <a:p>
            <a:pPr>
              <a:lnSpc>
                <a:spcPct val="100000"/>
              </a:lnSpc>
            </a:pPr>
            <a:r>
              <a:rPr lang="de-DE" sz="1800" b="0" dirty="0">
                <a:solidFill>
                  <a:schemeClr val="tx1"/>
                </a:solidFill>
              </a:rPr>
              <a:t>	</a:t>
            </a:r>
            <a:r>
              <a:rPr lang="en-US" sz="1800" b="0" dirty="0" smtClean="0">
                <a:solidFill>
                  <a:schemeClr val="tx1"/>
                </a:solidFill>
              </a:rPr>
              <a:t>“</a:t>
            </a:r>
            <a:r>
              <a:rPr lang="en-US" sz="1800" b="0" dirty="0" smtClean="0">
                <a:solidFill>
                  <a:schemeClr val="tx1"/>
                </a:solidFill>
              </a:rPr>
              <a:t>Was it HIM (in contrast to HER) </a:t>
            </a:r>
            <a:r>
              <a:rPr lang="en-US" sz="1800" b="0" dirty="0">
                <a:solidFill>
                  <a:schemeClr val="tx1"/>
                </a:solidFill>
              </a:rPr>
              <a:t>who said anything</a:t>
            </a:r>
            <a:r>
              <a:rPr lang="en-US" sz="1800" b="0" dirty="0" smtClean="0">
                <a:solidFill>
                  <a:schemeClr val="tx1"/>
                </a:solidFill>
              </a:rPr>
              <a:t>?”</a:t>
            </a:r>
          </a:p>
          <a:p>
            <a:pPr>
              <a:lnSpc>
                <a:spcPct val="100000"/>
              </a:lnSpc>
            </a:pPr>
            <a:endParaRPr lang="en-US" sz="1800" b="0" dirty="0">
              <a:solidFill>
                <a:schemeClr val="tx1"/>
              </a:solidFill>
            </a:endParaRPr>
          </a:p>
          <a:p>
            <a:pPr>
              <a:lnSpc>
                <a:spcPct val="100000"/>
              </a:lnSpc>
            </a:pPr>
            <a:r>
              <a:rPr lang="en-US" sz="1800" b="0" dirty="0" smtClean="0">
                <a:solidFill>
                  <a:schemeClr val="tx1"/>
                </a:solidFill>
              </a:rPr>
              <a:t>Pronouns </a:t>
            </a:r>
            <a:r>
              <a:rPr lang="en-US" sz="1800" b="0" dirty="0" smtClean="0">
                <a:solidFill>
                  <a:schemeClr val="tx1"/>
                </a:solidFill>
              </a:rPr>
              <a:t>are prototypical topics. It goes without saying that </a:t>
            </a:r>
            <a:r>
              <a:rPr lang="en-US" sz="1800" b="0" dirty="0" err="1" smtClean="0">
                <a:solidFill>
                  <a:schemeClr val="tx1"/>
                </a:solidFill>
              </a:rPr>
              <a:t>unstressable</a:t>
            </a:r>
            <a:r>
              <a:rPr lang="en-US" sz="1800" b="0" dirty="0" smtClean="0">
                <a:solidFill>
                  <a:schemeClr val="tx1"/>
                </a:solidFill>
              </a:rPr>
              <a:t> elements (</a:t>
            </a:r>
            <a:r>
              <a:rPr lang="en-US" sz="1800" b="0" i="1" dirty="0" err="1" smtClean="0">
                <a:solidFill>
                  <a:schemeClr val="tx1"/>
                </a:solidFill>
              </a:rPr>
              <a:t>es</a:t>
            </a:r>
            <a:r>
              <a:rPr lang="en-US" sz="1800" b="0" i="1" dirty="0" smtClean="0">
                <a:solidFill>
                  <a:schemeClr val="tx1"/>
                </a:solidFill>
              </a:rPr>
              <a:t>, man</a:t>
            </a:r>
            <a:r>
              <a:rPr lang="en-US" sz="1800" b="0" dirty="0" smtClean="0">
                <a:solidFill>
                  <a:schemeClr val="tx1"/>
                </a:solidFill>
              </a:rPr>
              <a:t>) and </a:t>
            </a:r>
            <a:r>
              <a:rPr lang="en-US" sz="1800" b="0" dirty="0" err="1" smtClean="0">
                <a:solidFill>
                  <a:schemeClr val="tx1"/>
                </a:solidFill>
              </a:rPr>
              <a:t>clitic</a:t>
            </a:r>
            <a:r>
              <a:rPr lang="en-US" sz="1800" b="0" dirty="0" smtClean="0">
                <a:solidFill>
                  <a:schemeClr val="tx1"/>
                </a:solidFill>
              </a:rPr>
              <a:t> forms cannot stay in the scope of the </a:t>
            </a:r>
            <a:r>
              <a:rPr lang="en-US" sz="1800" b="0" dirty="0" err="1" smtClean="0">
                <a:solidFill>
                  <a:schemeClr val="tx1"/>
                </a:solidFill>
              </a:rPr>
              <a:t>DiP</a:t>
            </a:r>
            <a:r>
              <a:rPr lang="en-US" sz="1800" b="0" dirty="0" smtClean="0">
                <a:solidFill>
                  <a:schemeClr val="tx1"/>
                </a:solidFill>
              </a:rPr>
              <a:t> either. </a:t>
            </a:r>
          </a:p>
          <a:p>
            <a:pPr lvl="0"/>
            <a:r>
              <a:rPr lang="en-US" sz="1800" b="0" dirty="0" smtClean="0">
                <a:solidFill>
                  <a:schemeClr val="tx1"/>
                </a:solidFill>
              </a:rPr>
              <a:t>  </a:t>
            </a:r>
          </a:p>
          <a:p>
            <a:pPr lvl="0"/>
            <a:r>
              <a:rPr lang="de-DE" sz="1800" b="0" dirty="0" smtClean="0">
                <a:solidFill>
                  <a:schemeClr val="tx1"/>
                </a:solidFill>
              </a:rPr>
              <a:t>(6)      a.   Hat es denn  geschneit?</a:t>
            </a:r>
            <a:endParaRPr lang="en-US" sz="1800" b="0" dirty="0" smtClean="0">
              <a:solidFill>
                <a:schemeClr val="tx1"/>
              </a:solidFill>
            </a:endParaRPr>
          </a:p>
          <a:p>
            <a:r>
              <a:rPr lang="en-US" sz="1800" b="0" i="1" dirty="0" smtClean="0">
                <a:solidFill>
                  <a:schemeClr val="tx1"/>
                </a:solidFill>
              </a:rPr>
              <a:t>	  has it DENN  snowed		      </a:t>
            </a:r>
            <a:r>
              <a:rPr lang="en-US" sz="1800" b="0" dirty="0" smtClean="0">
                <a:solidFill>
                  <a:schemeClr val="tx1"/>
                </a:solidFill>
              </a:rPr>
              <a:t>“Did it snow?”</a:t>
            </a:r>
          </a:p>
          <a:p>
            <a:r>
              <a:rPr lang="en-US" sz="1800" b="0" dirty="0" smtClean="0">
                <a:solidFill>
                  <a:schemeClr val="tx1"/>
                </a:solidFill>
              </a:rPr>
              <a:t>           </a:t>
            </a:r>
            <a:r>
              <a:rPr lang="de-DE" sz="1800" b="0" dirty="0" smtClean="0">
                <a:solidFill>
                  <a:schemeClr val="tx1"/>
                </a:solidFill>
              </a:rPr>
              <a:t>b.  *Hat denn es geschneit?</a:t>
            </a:r>
            <a:endParaRPr lang="en-US" sz="1800" b="0" dirty="0" smtClean="0">
              <a:solidFill>
                <a:schemeClr val="tx1"/>
              </a:solidFill>
            </a:endParaRPr>
          </a:p>
          <a:p>
            <a:r>
              <a:rPr lang="de-DE" sz="1800" b="0" dirty="0" smtClean="0">
                <a:solidFill>
                  <a:schemeClr val="tx1"/>
                </a:solidFill>
              </a:rPr>
              <a:t> </a:t>
            </a:r>
            <a:endParaRPr lang="en-US" sz="1800" b="0" dirty="0" smtClean="0">
              <a:solidFill>
                <a:schemeClr val="tx1"/>
              </a:solidFill>
            </a:endParaRPr>
          </a:p>
          <a:p>
            <a:pPr lvl="0"/>
            <a:r>
              <a:rPr lang="de-DE" sz="1800" b="0" dirty="0" smtClean="0">
                <a:solidFill>
                  <a:schemeClr val="tx1"/>
                </a:solidFill>
              </a:rPr>
              <a:t> (7)      a.   Kann man denn   hier  rauchen?</a:t>
            </a:r>
            <a:endParaRPr lang="en-US" sz="1800" b="0" dirty="0" smtClean="0">
              <a:solidFill>
                <a:schemeClr val="tx1"/>
              </a:solidFill>
            </a:endParaRPr>
          </a:p>
          <a:p>
            <a:r>
              <a:rPr lang="de-DE" sz="1800" b="0" i="1" dirty="0" smtClean="0">
                <a:solidFill>
                  <a:schemeClr val="tx1"/>
                </a:solidFill>
              </a:rPr>
              <a:t> 	   </a:t>
            </a:r>
            <a:r>
              <a:rPr lang="en-US" sz="1800" b="0" i="1" dirty="0" smtClean="0">
                <a:solidFill>
                  <a:schemeClr val="tx1"/>
                </a:solidFill>
              </a:rPr>
              <a:t>can    one DENN here smoke	      </a:t>
            </a:r>
            <a:r>
              <a:rPr lang="en-US" sz="1800" b="0" dirty="0" smtClean="0">
                <a:solidFill>
                  <a:schemeClr val="tx1"/>
                </a:solidFill>
              </a:rPr>
              <a:t>“Is one allowed to smoke here?”</a:t>
            </a:r>
          </a:p>
          <a:p>
            <a:r>
              <a:rPr lang="en-US" sz="1800" b="0" i="1" dirty="0" smtClean="0">
                <a:solidFill>
                  <a:schemeClr val="tx1"/>
                </a:solidFill>
              </a:rPr>
              <a:t>            </a:t>
            </a:r>
            <a:r>
              <a:rPr lang="de-DE" sz="1800" b="0" dirty="0" smtClean="0">
                <a:solidFill>
                  <a:schemeClr val="tx1"/>
                </a:solidFill>
              </a:rPr>
              <a:t>b. * Kann denn man hier rauchen?</a:t>
            </a:r>
            <a:endParaRPr lang="en-US" sz="1800" b="0" dirty="0" smtClean="0">
              <a:solidFill>
                <a:schemeClr val="tx1"/>
              </a:solidFill>
            </a:endParaRPr>
          </a:p>
          <a:p>
            <a:r>
              <a:rPr lang="en-US" sz="1800" b="0" dirty="0" smtClean="0">
                <a:solidFill>
                  <a:schemeClr val="tx1"/>
                </a:solidFill>
              </a:rPr>
              <a:t> </a:t>
            </a:r>
            <a:endParaRPr lang="en-US" sz="1800" b="0" dirty="0">
              <a:solidFill>
                <a:schemeClr val="tx1"/>
              </a:solidFill>
            </a:endParaRPr>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8</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496300" cy="4103985"/>
          </a:xfrm>
        </p:spPr>
        <p:txBody>
          <a:bodyPr/>
          <a:lstStyle/>
          <a:p>
            <a:r>
              <a:rPr lang="en-US" sz="1800" b="0" dirty="0" smtClean="0">
                <a:solidFill>
                  <a:schemeClr val="tx1"/>
                </a:solidFill>
              </a:rPr>
              <a:t>It is so far unclear why DPs with topic status may stay below </a:t>
            </a:r>
            <a:r>
              <a:rPr lang="en-US" sz="1800" b="0" i="1" dirty="0" err="1" smtClean="0">
                <a:solidFill>
                  <a:schemeClr val="tx1"/>
                </a:solidFill>
              </a:rPr>
              <a:t>denn</a:t>
            </a:r>
            <a:r>
              <a:rPr lang="en-US" sz="1800" b="0" dirty="0" smtClean="0">
                <a:solidFill>
                  <a:schemeClr val="tx1"/>
                </a:solidFill>
              </a:rPr>
              <a:t> but not pronouns. </a:t>
            </a:r>
            <a:endParaRPr lang="en-US" sz="1800" b="0" dirty="0" smtClean="0">
              <a:solidFill>
                <a:schemeClr val="tx1"/>
              </a:solidFill>
            </a:endParaRPr>
          </a:p>
          <a:p>
            <a:endParaRPr lang="en-US" sz="1800" b="0" dirty="0" smtClean="0">
              <a:solidFill>
                <a:schemeClr val="tx1"/>
              </a:solidFill>
            </a:endParaRPr>
          </a:p>
          <a:p>
            <a:pPr lvl="0"/>
            <a:r>
              <a:rPr lang="en-US" sz="1800" b="0" dirty="0" smtClean="0">
                <a:solidFill>
                  <a:schemeClr val="tx1"/>
                </a:solidFill>
              </a:rPr>
              <a:t>(8)      </a:t>
            </a:r>
            <a:r>
              <a:rPr lang="de-DE" sz="1800" b="0" dirty="0" smtClean="0">
                <a:solidFill>
                  <a:schemeClr val="tx1"/>
                </a:solidFill>
              </a:rPr>
              <a:t>a. *Wollte  denn    der Manfred ihn  mitbringen?</a:t>
            </a:r>
            <a:endParaRPr lang="en-US" sz="1800" b="0" dirty="0" smtClean="0">
              <a:solidFill>
                <a:schemeClr val="tx1"/>
              </a:solidFill>
            </a:endParaRPr>
          </a:p>
          <a:p>
            <a:r>
              <a:rPr lang="de-DE" sz="1800" b="0" dirty="0" smtClean="0">
                <a:solidFill>
                  <a:schemeClr val="tx1"/>
                </a:solidFill>
              </a:rPr>
              <a:t>	  </a:t>
            </a:r>
            <a:r>
              <a:rPr lang="en-US" sz="1800" b="0" i="1" dirty="0" smtClean="0">
                <a:solidFill>
                  <a:schemeClr val="tx1"/>
                </a:solidFill>
              </a:rPr>
              <a:t>wanted DENN the M.          him  </a:t>
            </a:r>
            <a:r>
              <a:rPr lang="en-US" sz="1800" b="0" i="1" dirty="0" err="1" smtClean="0">
                <a:solidFill>
                  <a:schemeClr val="tx1"/>
                </a:solidFill>
              </a:rPr>
              <a:t>along.carry</a:t>
            </a:r>
            <a:endParaRPr lang="en-US" sz="1800" b="0" dirty="0" smtClean="0">
              <a:solidFill>
                <a:schemeClr val="tx1"/>
              </a:solidFill>
            </a:endParaRPr>
          </a:p>
          <a:p>
            <a:r>
              <a:rPr lang="en-US" sz="1800" b="0" i="1" dirty="0" smtClean="0">
                <a:solidFill>
                  <a:schemeClr val="tx1"/>
                </a:solidFill>
              </a:rPr>
              <a:t> </a:t>
            </a:r>
            <a:endParaRPr lang="en-US" sz="1800" b="0" dirty="0" smtClean="0">
              <a:solidFill>
                <a:schemeClr val="tx1"/>
              </a:solidFill>
            </a:endParaRPr>
          </a:p>
          <a:p>
            <a:r>
              <a:rPr lang="en-US" sz="1800" b="0" dirty="0" smtClean="0">
                <a:solidFill>
                  <a:schemeClr val="tx1"/>
                </a:solidFill>
              </a:rPr>
              <a:t>          </a:t>
            </a:r>
            <a:r>
              <a:rPr lang="de-DE" sz="1800" b="0" dirty="0" smtClean="0">
                <a:solidFill>
                  <a:schemeClr val="tx1"/>
                </a:solidFill>
              </a:rPr>
              <a:t>b</a:t>
            </a:r>
            <a:r>
              <a:rPr lang="de-DE" sz="1800" b="0" dirty="0" smtClean="0">
                <a:solidFill>
                  <a:schemeClr val="tx1"/>
                </a:solidFill>
              </a:rPr>
              <a:t>. Wollte ihn denn der Manfred mitbringen?</a:t>
            </a:r>
            <a:endParaRPr lang="en-US" sz="1800" b="0" dirty="0" smtClean="0">
              <a:solidFill>
                <a:schemeClr val="tx1"/>
              </a:solidFill>
            </a:endParaRPr>
          </a:p>
          <a:p>
            <a:r>
              <a:rPr lang="de-DE" sz="1800" b="0" dirty="0" smtClean="0">
                <a:solidFill>
                  <a:schemeClr val="tx1"/>
                </a:solidFill>
              </a:rPr>
              <a:t> </a:t>
            </a:r>
            <a:endParaRPr lang="en-US" sz="1800" b="0" dirty="0" smtClean="0">
              <a:solidFill>
                <a:schemeClr val="tx1"/>
              </a:solidFill>
            </a:endParaRPr>
          </a:p>
          <a:p>
            <a:r>
              <a:rPr lang="en-US" sz="1800" b="0" dirty="0" smtClean="0">
                <a:solidFill>
                  <a:schemeClr val="tx1"/>
                </a:solidFill>
              </a:rPr>
              <a:t>Although much more could be said, this should conclude the sketch of the grammar of </a:t>
            </a:r>
            <a:r>
              <a:rPr lang="en-US" sz="1800" b="0" i="1" dirty="0" err="1" smtClean="0">
                <a:solidFill>
                  <a:schemeClr val="tx1"/>
                </a:solidFill>
              </a:rPr>
              <a:t>denn</a:t>
            </a:r>
            <a:r>
              <a:rPr lang="en-US" sz="1800" b="0" dirty="0" smtClean="0">
                <a:solidFill>
                  <a:schemeClr val="tx1"/>
                </a:solidFill>
              </a:rPr>
              <a:t> in Standard German. </a:t>
            </a:r>
          </a:p>
          <a:p>
            <a:r>
              <a:rPr lang="en-US" sz="1800" b="0" dirty="0" smtClean="0">
                <a:solidFill>
                  <a:schemeClr val="tx1"/>
                </a:solidFill>
              </a:rPr>
              <a:t> </a:t>
            </a:r>
          </a:p>
          <a:p>
            <a:r>
              <a:rPr lang="en-US" sz="1800" b="0" dirty="0" smtClean="0">
                <a:solidFill>
                  <a:schemeClr val="tx1"/>
                </a:solidFill>
              </a:rPr>
              <a:t>We turn now to further developments in the grammar of </a:t>
            </a:r>
            <a:r>
              <a:rPr lang="en-US" sz="1800" b="0" i="1" dirty="0" err="1" smtClean="0">
                <a:solidFill>
                  <a:schemeClr val="tx1"/>
                </a:solidFill>
              </a:rPr>
              <a:t>denn</a:t>
            </a:r>
            <a:r>
              <a:rPr lang="en-US" sz="1800" b="0" dirty="0" smtClean="0">
                <a:solidFill>
                  <a:schemeClr val="tx1"/>
                </a:solidFill>
              </a:rPr>
              <a:t> that have taken place in the Bavarian dialects and maybe other dialects as well.</a:t>
            </a:r>
            <a:endParaRPr lang="en-US" sz="1800" b="0" dirty="0">
              <a:solidFill>
                <a:schemeClr val="tx1"/>
              </a:solidFill>
            </a:endParaRPr>
          </a:p>
        </p:txBody>
      </p:sp>
      <p:sp>
        <p:nvSpPr>
          <p:cNvPr id="4" name="Footer Placeholder 3"/>
          <p:cNvSpPr>
            <a:spLocks noGrp="1"/>
          </p:cNvSpPr>
          <p:nvPr>
            <p:ph type="ftr" sz="quarter" idx="3"/>
          </p:nvPr>
        </p:nvSpPr>
        <p:spPr/>
        <p:txBody>
          <a:bodyPr/>
          <a:lstStyle/>
          <a:p>
            <a:r>
              <a:rPr lang="en-US" dirty="0" smtClean="0"/>
              <a:t>The reduction of </a:t>
            </a:r>
            <a:r>
              <a:rPr lang="en-US" dirty="0" err="1" smtClean="0"/>
              <a:t>denn</a:t>
            </a:r>
            <a:r>
              <a:rPr lang="en-US" dirty="0" smtClean="0"/>
              <a:t> to -n and some of its consequences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9</a:t>
            </a:fld>
            <a:endParaRPr lang="de-DE" dirty="0"/>
          </a:p>
        </p:txBody>
      </p:sp>
      <p:sp>
        <p:nvSpPr>
          <p:cNvPr id="6" name="Date Placeholder 5"/>
          <p:cNvSpPr>
            <a:spLocks noGrp="1"/>
          </p:cNvSpPr>
          <p:nvPr>
            <p:ph type="dt" sz="half" idx="2"/>
          </p:nvPr>
        </p:nvSpPr>
        <p:spPr/>
        <p:txBody>
          <a:bodyPr/>
          <a:lstStyle/>
          <a:p>
            <a:r>
              <a:rPr lang="en-US" dirty="0" smtClean="0"/>
              <a:t>21 November 2020</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_UniKN">
  <a:themeElements>
    <a:clrScheme name="UNIK Farben PowerPoint">
      <a:dk1>
        <a:sysClr val="windowText" lastClr="000000"/>
      </a:dk1>
      <a:lt1>
        <a:sysClr val="window" lastClr="FFFFFF"/>
      </a:lt1>
      <a:dk2>
        <a:srgbClr val="000000"/>
      </a:dk2>
      <a:lt2>
        <a:srgbClr val="F8F8F8"/>
      </a:lt2>
      <a:accent1>
        <a:srgbClr val="009AD1"/>
      </a:accent1>
      <a:accent2>
        <a:srgbClr val="59B6DC"/>
      </a:accent2>
      <a:accent3>
        <a:srgbClr val="A0D3E6"/>
      </a:accent3>
      <a:accent4>
        <a:srgbClr val="C8E5EF"/>
      </a:accent4>
      <a:accent5>
        <a:srgbClr val="B2B2B2"/>
      </a:accent5>
      <a:accent6>
        <a:srgbClr val="808080"/>
      </a:accent6>
      <a:hlink>
        <a:srgbClr val="5F5F5F"/>
      </a:hlink>
      <a:folHlink>
        <a:srgbClr val="919191"/>
      </a:folHlink>
    </a:clrScheme>
    <a:fontScheme name="UNIK Schrif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UNIK_004_141210_001.potx" id="{D5C4D1FF-0076-4A15-A409-554B8B0B2150}" vid="{2F6AA3DA-7512-4909-A2F0-00BCBEA17D62}"/>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1735</Words>
  <Application>Microsoft Office PowerPoint</Application>
  <PresentationFormat>Bildschirmpräsentation (4:3)</PresentationFormat>
  <Paragraphs>413</Paragraphs>
  <Slides>34</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34</vt:i4>
      </vt:variant>
    </vt:vector>
  </HeadingPairs>
  <TitlesOfParts>
    <vt:vector size="38" baseType="lpstr">
      <vt:lpstr>Arial</vt:lpstr>
      <vt:lpstr>Calibri</vt:lpstr>
      <vt:lpstr>Symbol</vt:lpstr>
      <vt:lpstr>PPT_UniKN</vt:lpstr>
      <vt:lpstr>PowerPoint-Präsentation</vt:lpstr>
      <vt:lpstr>I. Introduction </vt:lpstr>
      <vt:lpstr>II. Distribution and semantic contribution </vt:lpstr>
      <vt:lpstr>PowerPoint-Präsentation</vt:lpstr>
      <vt:lpstr>PowerPoint-Präsentation</vt:lpstr>
      <vt:lpstr>III. Syntax</vt:lpstr>
      <vt:lpstr>PowerPoint-Präsentation</vt:lpstr>
      <vt:lpstr>PowerPoint-Präsentation</vt:lpstr>
      <vt:lpstr>PowerPoint-Präsentation</vt:lpstr>
      <vt:lpstr> IV. Origin and development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 A digression into Rheto-Romance </vt:lpstr>
      <vt:lpstr>PowerPoint-Präsentation</vt:lpstr>
      <vt:lpstr>PowerPoint-Präsentation</vt:lpstr>
      <vt:lpstr> VII. Drop</vt:lpstr>
      <vt:lpstr>PowerPoint-Präsentation</vt:lpstr>
      <vt:lpstr> VIII. Wh-Drop </vt:lpstr>
      <vt:lpstr>PowerPoint-Präsentation</vt:lpstr>
      <vt:lpstr>PowerPoint-Präsentation</vt:lpstr>
      <vt:lpstr>PowerPoint-Präsentation</vt:lpstr>
      <vt:lpstr>PowerPoint-Präsentation</vt:lpstr>
      <vt:lpstr>PowerPoint-Präsentation</vt:lpstr>
      <vt:lpstr> IX. Conclusion </vt:lpstr>
      <vt:lpstr>        Vielen Dank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 mit Bild, Typografie: Arial Bold, maximal  über vier Zeilen</dc:title>
  <dc:creator>Ursula Scholz</dc:creator>
  <dc:description>Vorlage Praesentation – Office 2010;_x000d_
Version 010;_x000d_
2015-03-03;</dc:description>
  <cp:lastModifiedBy>user</cp:lastModifiedBy>
  <cp:revision>260</cp:revision>
  <cp:lastPrinted>2015-06-18T10:20:47Z</cp:lastPrinted>
  <dcterms:created xsi:type="dcterms:W3CDTF">2015-06-16T09:50:00Z</dcterms:created>
  <dcterms:modified xsi:type="dcterms:W3CDTF">2020-11-16T11:24:58Z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rstellt von">
    <vt:lpwstr>STRICHPUNKT</vt:lpwstr>
  </property>
  <property fmtid="{D5CDD505-2E9C-101B-9397-08002B2CF9AE}" pid="3" name="Erstellt am">
    <vt:lpwstr>10.10.2014</vt:lpwstr>
  </property>
  <property fmtid="{D5CDD505-2E9C-101B-9397-08002B2CF9AE}" pid="4" name="Bearbeiter">
    <vt:lpwstr>gadamovich | office implementation</vt:lpwstr>
  </property>
  <property fmtid="{D5CDD505-2E9C-101B-9397-08002B2CF9AE}" pid="5" name="Version">
    <vt:lpwstr>010</vt:lpwstr>
  </property>
  <property fmtid="{D5CDD505-2E9C-101B-9397-08002B2CF9AE}" pid="6" name="Version vom">
    <vt:lpwstr>03.03.2015</vt:lpwstr>
  </property>
</Properties>
</file>