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55"/>
  </p:notesMasterIdLst>
  <p:handoutMasterIdLst>
    <p:handoutMasterId r:id="rId56"/>
  </p:handoutMasterIdLst>
  <p:sldIdLst>
    <p:sldId id="281" r:id="rId2"/>
    <p:sldId id="329" r:id="rId3"/>
    <p:sldId id="330" r:id="rId4"/>
    <p:sldId id="331"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346" r:id="rId20"/>
    <p:sldId id="347" r:id="rId21"/>
    <p:sldId id="348" r:id="rId22"/>
    <p:sldId id="349" r:id="rId23"/>
    <p:sldId id="350" r:id="rId24"/>
    <p:sldId id="351" r:id="rId25"/>
    <p:sldId id="352" r:id="rId26"/>
    <p:sldId id="353" r:id="rId27"/>
    <p:sldId id="354" r:id="rId28"/>
    <p:sldId id="355" r:id="rId29"/>
    <p:sldId id="356" r:id="rId30"/>
    <p:sldId id="357" r:id="rId31"/>
    <p:sldId id="358" r:id="rId32"/>
    <p:sldId id="359" r:id="rId33"/>
    <p:sldId id="360" r:id="rId34"/>
    <p:sldId id="361" r:id="rId35"/>
    <p:sldId id="362" r:id="rId36"/>
    <p:sldId id="363" r:id="rId37"/>
    <p:sldId id="364" r:id="rId38"/>
    <p:sldId id="365" r:id="rId39"/>
    <p:sldId id="366" r:id="rId40"/>
    <p:sldId id="367" r:id="rId41"/>
    <p:sldId id="368" r:id="rId42"/>
    <p:sldId id="369" r:id="rId43"/>
    <p:sldId id="370" r:id="rId44"/>
    <p:sldId id="371" r:id="rId45"/>
    <p:sldId id="372" r:id="rId46"/>
    <p:sldId id="373" r:id="rId47"/>
    <p:sldId id="374" r:id="rId48"/>
    <p:sldId id="375" r:id="rId49"/>
    <p:sldId id="376" r:id="rId50"/>
    <p:sldId id="377" r:id="rId51"/>
    <p:sldId id="378" r:id="rId52"/>
    <p:sldId id="379" r:id="rId53"/>
    <p:sldId id="380" r:id="rId54"/>
  </p:sldIdLst>
  <p:sldSz cx="9144000" cy="6858000" type="screen4x3"/>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3">
          <p15:clr>
            <a:srgbClr val="A4A3A4"/>
          </p15:clr>
        </p15:guide>
        <p15:guide id="2" orient="horz" pos="3838">
          <p15:clr>
            <a:srgbClr val="A4A3A4"/>
          </p15:clr>
        </p15:guide>
        <p15:guide id="3" orient="horz" pos="4201">
          <p15:clr>
            <a:srgbClr val="A4A3A4"/>
          </p15:clr>
        </p15:guide>
        <p15:guide id="4" orient="horz" pos="3294">
          <p15:clr>
            <a:srgbClr val="A4A3A4"/>
          </p15:clr>
        </p15:guide>
        <p15:guide id="5" orient="horz" pos="255">
          <p15:clr>
            <a:srgbClr val="A4A3A4"/>
          </p15:clr>
        </p15:guide>
        <p15:guide id="6" orient="horz" pos="1026">
          <p15:clr>
            <a:srgbClr val="A4A3A4"/>
          </p15:clr>
        </p15:guide>
        <p15:guide id="7" orient="horz" pos="3884">
          <p15:clr>
            <a:srgbClr val="A4A3A4"/>
          </p15:clr>
        </p15:guide>
        <p15:guide id="8" orient="horz" pos="3385">
          <p15:clr>
            <a:srgbClr val="A4A3A4"/>
          </p15:clr>
        </p15:guide>
        <p15:guide id="9" orient="horz" pos="2704">
          <p15:clr>
            <a:srgbClr val="A4A3A4"/>
          </p15:clr>
        </p15:guide>
        <p15:guide id="10" orient="horz" pos="1207">
          <p15:clr>
            <a:srgbClr val="A4A3A4"/>
          </p15:clr>
        </p15:guide>
        <p15:guide id="11" orient="horz" pos="1525">
          <p15:clr>
            <a:srgbClr val="A4A3A4"/>
          </p15:clr>
        </p15:guide>
        <p15:guide id="12" orient="horz" pos="1480">
          <p15:clr>
            <a:srgbClr val="A4A3A4"/>
          </p15:clr>
        </p15:guide>
        <p15:guide id="13" orient="horz" pos="3067">
          <p15:clr>
            <a:srgbClr val="A4A3A4"/>
          </p15:clr>
        </p15:guide>
        <p15:guide id="14" orient="horz" pos="1979">
          <p15:clr>
            <a:srgbClr val="A4A3A4"/>
          </p15:clr>
        </p15:guide>
        <p15:guide id="15" pos="2925">
          <p15:clr>
            <a:srgbClr val="A4A3A4"/>
          </p15:clr>
        </p15:guide>
        <p15:guide id="16" pos="2835">
          <p15:clr>
            <a:srgbClr val="A4A3A4"/>
          </p15:clr>
        </p15:guide>
        <p15:guide id="17" pos="2245">
          <p15:clr>
            <a:srgbClr val="A4A3A4"/>
          </p15:clr>
        </p15:guide>
        <p15:guide id="18" pos="2154">
          <p15:clr>
            <a:srgbClr val="A4A3A4"/>
          </p15:clr>
        </p15:guide>
        <p15:guide id="19" pos="1565">
          <p15:clr>
            <a:srgbClr val="A4A3A4"/>
          </p15:clr>
        </p15:guide>
        <p15:guide id="20" pos="1474">
          <p15:clr>
            <a:srgbClr val="A4A3A4"/>
          </p15:clr>
        </p15:guide>
        <p15:guide id="21" pos="884">
          <p15:clr>
            <a:srgbClr val="A4A3A4"/>
          </p15:clr>
        </p15:guide>
        <p15:guide id="22" pos="793">
          <p15:clr>
            <a:srgbClr val="A4A3A4"/>
          </p15:clr>
        </p15:guide>
        <p15:guide id="23" pos="204">
          <p15:clr>
            <a:srgbClr val="A4A3A4"/>
          </p15:clr>
        </p15:guide>
        <p15:guide id="24" pos="3515">
          <p15:clr>
            <a:srgbClr val="A4A3A4"/>
          </p15:clr>
        </p15:guide>
        <p15:guide id="25" pos="3606">
          <p15:clr>
            <a:srgbClr val="A4A3A4"/>
          </p15:clr>
        </p15:guide>
        <p15:guide id="26" pos="4195">
          <p15:clr>
            <a:srgbClr val="A4A3A4"/>
          </p15:clr>
        </p15:guide>
        <p15:guide id="27" pos="4286">
          <p15:clr>
            <a:srgbClr val="A4A3A4"/>
          </p15:clr>
        </p15:guide>
        <p15:guide id="28" pos="4876">
          <p15:clr>
            <a:srgbClr val="A4A3A4"/>
          </p15:clr>
        </p15:guide>
        <p15:guide id="29" pos="4967">
          <p15:clr>
            <a:srgbClr val="A4A3A4"/>
          </p15:clr>
        </p15:guide>
        <p15:guide id="30" pos="5556">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43" autoAdjust="0"/>
    <p:restoredTop sz="94556" autoAdjust="0"/>
  </p:normalViewPr>
  <p:slideViewPr>
    <p:cSldViewPr showGuides="1">
      <p:cViewPr varScale="1">
        <p:scale>
          <a:sx n="65" d="100"/>
          <a:sy n="65" d="100"/>
        </p:scale>
        <p:origin x="1456" y="60"/>
      </p:cViewPr>
      <p:guideLst>
        <p:guide orient="horz" pos="1253"/>
        <p:guide orient="horz" pos="3838"/>
        <p:guide orient="horz" pos="4201"/>
        <p:guide orient="horz" pos="3294"/>
        <p:guide orient="horz" pos="255"/>
        <p:guide orient="horz" pos="1026"/>
        <p:guide orient="horz" pos="3884"/>
        <p:guide orient="horz" pos="3385"/>
        <p:guide orient="horz" pos="2704"/>
        <p:guide orient="horz" pos="1207"/>
        <p:guide orient="horz" pos="1525"/>
        <p:guide orient="horz" pos="1480"/>
        <p:guide orient="horz" pos="3067"/>
        <p:guide orient="horz" pos="1979"/>
        <p:guide pos="2925"/>
        <p:guide pos="2835"/>
        <p:guide pos="2245"/>
        <p:guide pos="2154"/>
        <p:guide pos="1565"/>
        <p:guide pos="1474"/>
        <p:guide pos="884"/>
        <p:guide pos="793"/>
        <p:guide pos="204"/>
        <p:guide pos="3515"/>
        <p:guide pos="3606"/>
        <p:guide pos="4195"/>
        <p:guide pos="4286"/>
        <p:guide pos="4876"/>
        <p:guide pos="4967"/>
        <p:guide pos="5556"/>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howGuides="1">
      <p:cViewPr varScale="1">
        <p:scale>
          <a:sx n="82" d="100"/>
          <a:sy n="82" d="100"/>
        </p:scale>
        <p:origin x="-3132"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4C3797C4-ED8E-4EA4-959C-2AEEE7E3AD08}" type="datetimeFigureOut">
              <a:rPr lang="de-DE" smtClean="0"/>
              <a:pPr/>
              <a:t>26.11.2020</a:t>
            </a:fld>
            <a:endParaRPr lang="de-DE"/>
          </a:p>
        </p:txBody>
      </p:sp>
      <p:sp>
        <p:nvSpPr>
          <p:cNvPr id="4" name="Fußzeilenplatzhalter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FBF1F910-8AA9-49D3-9D40-DBE35BDF9359}" type="slidenum">
              <a:rPr lang="de-DE" smtClean="0"/>
              <a:pPr/>
              <a:t>‹Nr.›</a:t>
            </a:fld>
            <a:endParaRPr lang="de-DE"/>
          </a:p>
        </p:txBody>
      </p:sp>
    </p:spTree>
    <p:extLst>
      <p:ext uri="{BB962C8B-B14F-4D97-AF65-F5344CB8AC3E}">
        <p14:creationId xmlns:p14="http://schemas.microsoft.com/office/powerpoint/2010/main" val="2771589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44B5C22D-DB44-4084-9471-0EB64DB204F9}" type="datetimeFigureOut">
              <a:rPr lang="de-DE" smtClean="0"/>
              <a:pPr/>
              <a:t>26.11.2020</a:t>
            </a:fld>
            <a:endParaRPr lang="de-DE"/>
          </a:p>
        </p:txBody>
      </p:sp>
      <p:sp>
        <p:nvSpPr>
          <p:cNvPr id="4" name="Folienbildplatzhalt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8947F2EB-A273-4CA5-8E41-BC88C509E25D}" type="slidenum">
              <a:rPr lang="de-DE" smtClean="0"/>
              <a:pPr/>
              <a:t>‹Nr.›</a:t>
            </a:fld>
            <a:endParaRPr lang="de-DE"/>
          </a:p>
        </p:txBody>
      </p:sp>
    </p:spTree>
    <p:extLst>
      <p:ext uri="{BB962C8B-B14F-4D97-AF65-F5344CB8AC3E}">
        <p14:creationId xmlns:p14="http://schemas.microsoft.com/office/powerpoint/2010/main" val="931534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947F2EB-A273-4CA5-8E41-BC88C509E25D}" type="slidenum">
              <a:rPr lang="de-DE" smtClean="0"/>
              <a:pPr/>
              <a:t>1</a:t>
            </a:fld>
            <a:endParaRPr lang="de-DE"/>
          </a:p>
        </p:txBody>
      </p:sp>
    </p:spTree>
    <p:extLst>
      <p:ext uri="{BB962C8B-B14F-4D97-AF65-F5344CB8AC3E}">
        <p14:creationId xmlns:p14="http://schemas.microsoft.com/office/powerpoint/2010/main" val="3738456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Rechteck 6"/>
          <p:cNvSpPr/>
          <p:nvPr userDrawn="1"/>
        </p:nvSpPr>
        <p:spPr>
          <a:xfrm>
            <a:off x="0" y="283"/>
            <a:ext cx="9143622" cy="6857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Bildplatzhalter 4"/>
          <p:cNvSpPr>
            <a:spLocks noGrp="1"/>
          </p:cNvSpPr>
          <p:nvPr>
            <p:ph type="pic" sz="quarter" idx="10" hasCustomPrompt="1"/>
          </p:nvPr>
        </p:nvSpPr>
        <p:spPr>
          <a:xfrm>
            <a:off x="5076825" y="1989139"/>
            <a:ext cx="4066797" cy="2663824"/>
          </a:xfrm>
        </p:spPr>
        <p:txBody>
          <a:bodyPr anchor="t"/>
          <a:lstStyle>
            <a:lvl1pPr algn="ctr">
              <a:defRPr/>
            </a:lvl1pPr>
          </a:lstStyle>
          <a:p>
            <a:r>
              <a:rPr lang="de-DE" dirty="0" smtClean="0"/>
              <a:t>Zuerst Bild durch klicken auf Symbol hinzufügen und anschließend in den Hintergrund stellen!</a:t>
            </a:r>
            <a:endParaRPr lang="de-DE" dirty="0"/>
          </a:p>
        </p:txBody>
      </p:sp>
      <p:sp>
        <p:nvSpPr>
          <p:cNvPr id="3" name="Untertitel 2"/>
          <p:cNvSpPr>
            <a:spLocks noGrp="1"/>
          </p:cNvSpPr>
          <p:nvPr>
            <p:ph type="subTitle" idx="1"/>
          </p:nvPr>
        </p:nvSpPr>
        <p:spPr>
          <a:xfrm>
            <a:off x="323850" y="5373688"/>
            <a:ext cx="6335713" cy="792162"/>
          </a:xfrm>
        </p:spPr>
        <p:txBody>
          <a:bodyPr anchor="b">
            <a:noAutofit/>
          </a:bodyPr>
          <a:lstStyle>
            <a:lvl1pPr marL="0" indent="0" algn="l">
              <a:lnSpc>
                <a:spcPct val="110000"/>
              </a:lnSpc>
              <a:buNone/>
              <a:defRPr sz="2000" b="1" u="none" baseline="0">
                <a:solidFill>
                  <a:schemeClr val="accent1"/>
                </a:solidFill>
                <a:uFill>
                  <a:solidFill>
                    <a:schemeClr val="accent1"/>
                  </a:solidFill>
                </a:u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59123" y="0"/>
            <a:ext cx="3689604" cy="2023110"/>
          </a:xfrm>
          <a:prstGeom prst="rect">
            <a:avLst/>
          </a:prstGeom>
        </p:spPr>
      </p:pic>
      <p:sp>
        <p:nvSpPr>
          <p:cNvPr id="2" name="Titel 1"/>
          <p:cNvSpPr>
            <a:spLocks noGrp="1"/>
          </p:cNvSpPr>
          <p:nvPr>
            <p:ph type="ctrTitle"/>
          </p:nvPr>
        </p:nvSpPr>
        <p:spPr>
          <a:xfrm>
            <a:off x="323850" y="2492896"/>
            <a:ext cx="4608189" cy="2376487"/>
          </a:xfrm>
        </p:spPr>
        <p:txBody>
          <a:bodyPr bIns="82800" anchor="b">
            <a:noAutofit/>
          </a:bodyPr>
          <a:lstStyle>
            <a:lvl1pPr>
              <a:lnSpc>
                <a:spcPct val="105000"/>
              </a:lnSpc>
              <a:defRPr sz="3500" b="1" u="none" baseline="0"/>
            </a:lvl1pPr>
          </a:lstStyle>
          <a:p>
            <a:r>
              <a:rPr lang="de-DE" smtClean="0"/>
              <a:t>Titelmasterformat durch Klicken bearbeiten</a:t>
            </a:r>
            <a:endParaRPr lang="de-DE" dirty="0"/>
          </a:p>
        </p:txBody>
      </p:sp>
    </p:spTree>
    <p:extLst>
      <p:ext uri="{BB962C8B-B14F-4D97-AF65-F5344CB8AC3E}">
        <p14:creationId xmlns:p14="http://schemas.microsoft.com/office/powerpoint/2010/main" val="741845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itat Gross">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en-US" smtClean="0"/>
              <a:t>What are Discourse Particles? A Syntactic Account</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27 November 2020</a:t>
            </a:r>
            <a:endParaRPr lang="de-DE" dirty="0"/>
          </a:p>
        </p:txBody>
      </p:sp>
      <p:sp>
        <p:nvSpPr>
          <p:cNvPr id="7" name="Textplatzhalter 6"/>
          <p:cNvSpPr>
            <a:spLocks noGrp="1"/>
          </p:cNvSpPr>
          <p:nvPr>
            <p:ph type="body" sz="quarter" idx="13"/>
          </p:nvPr>
        </p:nvSpPr>
        <p:spPr>
          <a:xfrm>
            <a:off x="323850" y="404813"/>
            <a:ext cx="6335713" cy="5688012"/>
          </a:xfrm>
        </p:spPr>
        <p:txBody>
          <a:bodyPr/>
          <a:lstStyle>
            <a:lvl1pPr>
              <a:lnSpc>
                <a:spcPct val="95000"/>
              </a:lnSpc>
              <a:spcBef>
                <a:spcPts val="0"/>
              </a:spcBef>
              <a:defRPr sz="5200" u="none" baseline="0">
                <a:solidFill>
                  <a:schemeClr val="accent1"/>
                </a:solidFill>
                <a:uFill>
                  <a:solidFill>
                    <a:schemeClr val="accent1"/>
                  </a:solidFill>
                </a:uFill>
              </a:defRPr>
            </a:lvl1pPr>
            <a:lvl2pPr marL="0" indent="0">
              <a:lnSpc>
                <a:spcPct val="100000"/>
              </a:lnSpc>
              <a:spcBef>
                <a:spcPts val="5200"/>
              </a:spcBef>
              <a:buFont typeface="Arial" panose="020B0604020202020204" pitchFamily="34" charset="0"/>
              <a:buNone/>
              <a:defRPr sz="2600" b="1">
                <a:solidFill>
                  <a:schemeClr val="accent1"/>
                </a:solidFill>
              </a:defRPr>
            </a:lvl2pPr>
            <a:lvl3pPr marL="0" indent="0">
              <a:lnSpc>
                <a:spcPct val="100000"/>
              </a:lnSpc>
              <a:buFont typeface="Arial" panose="020B0604020202020204" pitchFamily="34" charset="0"/>
              <a:buNone/>
              <a:defRPr/>
            </a:lvl3pPr>
            <a:lvl4pPr marL="0" indent="0">
              <a:lnSpc>
                <a:spcPct val="100000"/>
              </a:lnSpc>
              <a:buFont typeface="Arial" panose="020B0604020202020204" pitchFamily="34" charset="0"/>
              <a:buNone/>
              <a:defRPr/>
            </a:lvl4pPr>
            <a:lvl5pPr marL="0" indent="0">
              <a:lnSpc>
                <a:spcPct val="100000"/>
              </a:lnSpc>
              <a:buFont typeface="Arial" panose="020B0604020202020204" pitchFamily="34" charset="0"/>
              <a:buNone/>
              <a:defRPr/>
            </a:lvl5pPr>
            <a:lvl6pPr marL="0" indent="0">
              <a:lnSpc>
                <a:spcPct val="100000"/>
              </a:lnSpc>
              <a:buFont typeface="Arial" panose="020B0604020202020204" pitchFamily="34" charset="0"/>
              <a:buNone/>
              <a:defRPr/>
            </a:lvl6pPr>
            <a:lvl7pPr marL="0" indent="0">
              <a:lnSpc>
                <a:spcPct val="100000"/>
              </a:lnSpc>
              <a:buFont typeface="Arial" panose="020B0604020202020204" pitchFamily="34" charset="0"/>
              <a:buNone/>
              <a:defRPr/>
            </a:lvl7pPr>
            <a:lvl8pPr marL="0" indent="0">
              <a:lnSpc>
                <a:spcPct val="100000"/>
              </a:lnSpc>
              <a:buFont typeface="Arial" panose="020B0604020202020204" pitchFamily="34" charset="0"/>
              <a:buNone/>
              <a:defRPr/>
            </a:lvl8pPr>
            <a:lvl9pPr marL="0" indent="0">
              <a:lnSpc>
                <a:spcPct val="100000"/>
              </a:lnSpc>
              <a:buFont typeface="Arial" panose="020B0604020202020204" pitchFamily="34" charset="0"/>
              <a:buNone/>
              <a:defRPr/>
            </a:lvl9pPr>
          </a:lstStyle>
          <a:p>
            <a:pPr lvl="0"/>
            <a:r>
              <a:rPr lang="de-DE" smtClean="0"/>
              <a:t>Textmasterformat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339509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en-US" smtClean="0"/>
              <a:t>What are Discourse Particles? A Syntactic Account</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27 November 2020</a:t>
            </a:r>
            <a:endParaRPr lang="de-DE" dirty="0"/>
          </a:p>
        </p:txBody>
      </p:sp>
      <p:sp>
        <p:nvSpPr>
          <p:cNvPr id="7" name="Textplatzhalter 6"/>
          <p:cNvSpPr>
            <a:spLocks noGrp="1"/>
          </p:cNvSpPr>
          <p:nvPr>
            <p:ph type="body" sz="quarter" idx="13"/>
          </p:nvPr>
        </p:nvSpPr>
        <p:spPr>
          <a:xfrm>
            <a:off x="323850" y="404813"/>
            <a:ext cx="6335713" cy="5688012"/>
          </a:xfrm>
        </p:spPr>
        <p:txBody>
          <a:bodyPr/>
          <a:lstStyle>
            <a:lvl1pPr>
              <a:lnSpc>
                <a:spcPct val="95000"/>
              </a:lnSpc>
              <a:spcBef>
                <a:spcPts val="0"/>
              </a:spcBef>
              <a:defRPr sz="3500" u="sng" baseline="0">
                <a:solidFill>
                  <a:schemeClr val="tx1"/>
                </a:solidFill>
                <a:uFill>
                  <a:solidFill>
                    <a:schemeClr val="accent1"/>
                  </a:solidFill>
                </a:uFill>
              </a:defRPr>
            </a:lvl1pPr>
            <a:lvl2pPr marL="0" indent="0">
              <a:lnSpc>
                <a:spcPct val="100000"/>
              </a:lnSpc>
              <a:spcBef>
                <a:spcPts val="3500"/>
              </a:spcBef>
              <a:buFont typeface="Arial" panose="020B0604020202020204" pitchFamily="34" charset="0"/>
              <a:buNone/>
              <a:defRPr sz="2000" b="1">
                <a:solidFill>
                  <a:schemeClr val="accent1"/>
                </a:solidFill>
              </a:defRPr>
            </a:lvl2pPr>
            <a:lvl3pPr marL="0" indent="0">
              <a:lnSpc>
                <a:spcPct val="100000"/>
              </a:lnSpc>
              <a:buFont typeface="Arial" panose="020B0604020202020204" pitchFamily="34" charset="0"/>
              <a:buNone/>
              <a:defRPr/>
            </a:lvl3pPr>
            <a:lvl4pPr marL="0" indent="0">
              <a:lnSpc>
                <a:spcPct val="100000"/>
              </a:lnSpc>
              <a:buFont typeface="Arial" panose="020B0604020202020204" pitchFamily="34" charset="0"/>
              <a:buNone/>
              <a:defRPr/>
            </a:lvl4pPr>
            <a:lvl5pPr marL="0" indent="0">
              <a:lnSpc>
                <a:spcPct val="100000"/>
              </a:lnSpc>
              <a:buFont typeface="Arial" panose="020B0604020202020204" pitchFamily="34" charset="0"/>
              <a:buNone/>
              <a:defRPr/>
            </a:lvl5pPr>
            <a:lvl6pPr marL="0" indent="0">
              <a:lnSpc>
                <a:spcPct val="100000"/>
              </a:lnSpc>
              <a:buFont typeface="Arial" panose="020B0604020202020204" pitchFamily="34" charset="0"/>
              <a:buNone/>
              <a:defRPr/>
            </a:lvl6pPr>
            <a:lvl7pPr marL="0" indent="0">
              <a:lnSpc>
                <a:spcPct val="100000"/>
              </a:lnSpc>
              <a:buFont typeface="Arial" panose="020B0604020202020204" pitchFamily="34" charset="0"/>
              <a:buNone/>
              <a:defRPr/>
            </a:lvl7pPr>
            <a:lvl8pPr marL="0" indent="0">
              <a:lnSpc>
                <a:spcPct val="100000"/>
              </a:lnSpc>
              <a:buFont typeface="Arial" panose="020B0604020202020204" pitchFamily="34" charset="0"/>
              <a:buNone/>
              <a:defRPr/>
            </a:lvl8pPr>
            <a:lvl9pPr marL="0" indent="0">
              <a:lnSpc>
                <a:spcPct val="100000"/>
              </a:lnSpc>
              <a:buFont typeface="Arial" panose="020B0604020202020204" pitchFamily="34" charset="0"/>
              <a:buNone/>
              <a:defRPr/>
            </a:lvl9pPr>
          </a:lstStyle>
          <a:p>
            <a:pPr lvl="0"/>
            <a:r>
              <a:rPr lang="de-DE" smtClean="0"/>
              <a:t>Textmasterformat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1487186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en-US" smtClean="0"/>
              <a:t>What are Discourse Particles? A Syntactic Account</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27 November 2020</a:t>
            </a:r>
            <a:endParaRPr lang="de-DE" dirty="0"/>
          </a:p>
        </p:txBody>
      </p:sp>
    </p:spTree>
    <p:extLst>
      <p:ext uri="{BB962C8B-B14F-4D97-AF65-F5344CB8AC3E}">
        <p14:creationId xmlns:p14="http://schemas.microsoft.com/office/powerpoint/2010/main" val="2721132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sp>
        <p:nvSpPr>
          <p:cNvPr id="7" name="Rechteck 6"/>
          <p:cNvSpPr/>
          <p:nvPr userDrawn="1"/>
        </p:nvSpPr>
        <p:spPr>
          <a:xfrm>
            <a:off x="0" y="283"/>
            <a:ext cx="9143622" cy="6857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59123" y="0"/>
            <a:ext cx="3689604" cy="2023110"/>
          </a:xfrm>
          <a:prstGeom prst="rect">
            <a:avLst/>
          </a:prstGeom>
        </p:spPr>
      </p:pic>
    </p:spTree>
    <p:extLst>
      <p:ext uri="{BB962C8B-B14F-4D97-AF65-F5344CB8AC3E}">
        <p14:creationId xmlns:p14="http://schemas.microsoft.com/office/powerpoint/2010/main" val="2713781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en-US" smtClean="0"/>
              <a:t>What are Discourse Particles? A Syntactic Account</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27 November 2020</a:t>
            </a:r>
            <a:endParaRPr lang="de-DE" dirty="0"/>
          </a:p>
        </p:txBody>
      </p:sp>
    </p:spTree>
    <p:extLst>
      <p:ext uri="{BB962C8B-B14F-4D97-AF65-F5344CB8AC3E}">
        <p14:creationId xmlns:p14="http://schemas.microsoft.com/office/powerpoint/2010/main" val="1852747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formatierungen Listeneben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smtClean="0"/>
              <a:t>What are Discourse Particles? A Syntactic Account</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en-US" smtClean="0"/>
              <a:t>27 November 2020</a:t>
            </a:r>
            <a:endParaRPr lang="de-DE"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xtfolie ein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smtClean="0"/>
              <a:t>What are Discourse Particles? A Syntactic Account</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en-US" smtClean="0"/>
              <a:t>27 November 2020</a:t>
            </a:r>
            <a:endParaRPr lang="de-DE" dirty="0"/>
          </a:p>
        </p:txBody>
      </p:sp>
    </p:spTree>
    <p:extLst>
      <p:ext uri="{BB962C8B-B14F-4D97-AF65-F5344CB8AC3E}">
        <p14:creationId xmlns:p14="http://schemas.microsoft.com/office/powerpoint/2010/main" val="426115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xtfolie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sz="half" idx="1" hasCustomPrompt="1"/>
          </p:nvPr>
        </p:nvSpPr>
        <p:spPr>
          <a:xfrm>
            <a:off x="323849" y="1989138"/>
            <a:ext cx="4176713" cy="4103687"/>
          </a:xfrm>
        </p:spPr>
        <p:txBody>
          <a:bodyPr>
            <a:noAutofit/>
          </a:bodyPr>
          <a:lstStyle>
            <a:lvl1pPr>
              <a:defRPr sz="1600"/>
            </a:lvl1pPr>
            <a:lvl2pPr>
              <a:defRPr sz="1600"/>
            </a:lvl2pPr>
            <a:lvl3pPr>
              <a:defRPr sz="1600"/>
            </a:lvl3pPr>
            <a:lvl4pPr>
              <a:defRPr sz="1600"/>
            </a:lvl4pPr>
            <a:lvl5pPr>
              <a:defRPr sz="1600"/>
            </a:lvl5pPr>
            <a:lvl6pPr>
              <a:defRPr sz="1600"/>
            </a:lvl6pPr>
            <a:lvl7pPr marL="0" indent="0">
              <a:buFont typeface="Arial" panose="020B0604020202020204" pitchFamily="34" charset="0"/>
              <a:buNone/>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Inhaltsplatzhalter 3"/>
          <p:cNvSpPr>
            <a:spLocks noGrp="1"/>
          </p:cNvSpPr>
          <p:nvPr>
            <p:ph sz="half" idx="2" hasCustomPrompt="1"/>
          </p:nvPr>
        </p:nvSpPr>
        <p:spPr>
          <a:xfrm>
            <a:off x="4643438" y="1989138"/>
            <a:ext cx="4176712" cy="4103687"/>
          </a:xfrm>
        </p:spPr>
        <p:txBody>
          <a:bodyPr>
            <a:noAutofit/>
          </a:bodyPr>
          <a:lstStyle>
            <a:lvl1pPr>
              <a:defRPr sz="1600"/>
            </a:lvl1pPr>
            <a:lvl2pPr>
              <a:defRPr sz="1600"/>
            </a:lvl2pPr>
            <a:lvl3pPr>
              <a:defRPr sz="1600"/>
            </a:lvl3pPr>
            <a:lvl4pPr>
              <a:defRPr sz="1600"/>
            </a:lvl4pPr>
            <a:lvl5pPr>
              <a:buAutoNum type="arabicPeriod"/>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smtClean="0"/>
              <a:t>What are Discourse Particles? A Syntactic Account</a:t>
            </a:r>
            <a:endParaRPr lang="de-DE" dirty="0"/>
          </a:p>
        </p:txBody>
      </p:sp>
      <p:sp>
        <p:nvSpPr>
          <p:cNvPr id="9"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10" name="Datumsplatzhalter 8"/>
          <p:cNvSpPr>
            <a:spLocks noGrp="1"/>
          </p:cNvSpPr>
          <p:nvPr>
            <p:ph type="dt" sz="half" idx="10"/>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en-US" smtClean="0"/>
              <a:t>27 November 2020</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osse Headline – Textfolie ein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335713" cy="1224136"/>
          </a:xfrm>
        </p:spPr>
        <p:txBody>
          <a:bodyPr>
            <a:normAutofit/>
          </a:bodyPr>
          <a:lstStyle>
            <a:lvl1pPr>
              <a:defRPr sz="3500"/>
            </a:lvl1p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smtClean="0"/>
              <a:t>What are Discourse Particles? A Syntactic Account</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en-US" smtClean="0"/>
              <a:t>27 November 2020</a:t>
            </a:r>
            <a:endParaRPr lang="de-DE" dirty="0"/>
          </a:p>
        </p:txBody>
      </p:sp>
    </p:spTree>
    <p:extLst>
      <p:ext uri="{BB962C8B-B14F-4D97-AF65-F5344CB8AC3E}">
        <p14:creationId xmlns:p14="http://schemas.microsoft.com/office/powerpoint/2010/main" val="85653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Grosse Headline – Textfolie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3"/>
            <a:ext cx="6335713" cy="1224111"/>
          </a:xfrm>
        </p:spPr>
        <p:txBody>
          <a:bodyPr/>
          <a:lstStyle>
            <a:lvl1pPr>
              <a:defRPr lang="de-DE" sz="3500" b="1" u="sng" kern="1200" baseline="0" dirty="0" smtClean="0">
                <a:solidFill>
                  <a:schemeClr val="tx1"/>
                </a:solidFill>
                <a:uFill>
                  <a:solidFill>
                    <a:schemeClr val="accent1"/>
                  </a:solidFill>
                </a:uFill>
                <a:latin typeface="+mj-lt"/>
                <a:ea typeface="+mj-ea"/>
                <a:cs typeface="+mj-cs"/>
              </a:defRPr>
            </a:lvl1pPr>
          </a:lstStyle>
          <a:p>
            <a:r>
              <a:rPr lang="de-DE" smtClean="0"/>
              <a:t>Titelmasterformat durch Klicken bearbeiten</a:t>
            </a:r>
            <a:endParaRPr lang="de-DE" dirty="0"/>
          </a:p>
        </p:txBody>
      </p:sp>
      <p:sp>
        <p:nvSpPr>
          <p:cNvPr id="3" name="Inhaltsplatzhalter 2"/>
          <p:cNvSpPr>
            <a:spLocks noGrp="1"/>
          </p:cNvSpPr>
          <p:nvPr>
            <p:ph sz="half" idx="1" hasCustomPrompt="1"/>
          </p:nvPr>
        </p:nvSpPr>
        <p:spPr>
          <a:xfrm>
            <a:off x="323849" y="1989138"/>
            <a:ext cx="4176713" cy="4103687"/>
          </a:xfrm>
        </p:spPr>
        <p:txBody>
          <a:bodyPr>
            <a:noAutofit/>
          </a:bodyPr>
          <a:lstStyle>
            <a:lvl1pPr>
              <a:defRPr sz="1600"/>
            </a:lvl1pPr>
            <a:lvl2pPr>
              <a:defRPr sz="1600"/>
            </a:lvl2pPr>
            <a:lvl3pPr>
              <a:defRPr sz="1600"/>
            </a:lvl3pPr>
            <a:lvl4pPr>
              <a:defRPr sz="1600"/>
            </a:lvl4pPr>
            <a:lvl5pPr>
              <a:defRPr sz="1600"/>
            </a:lvl5pPr>
            <a:lvl6pPr>
              <a:defRPr sz="1600"/>
            </a:lvl6pPr>
            <a:lvl7pPr marL="0" indent="0">
              <a:buFont typeface="Arial" panose="020B0604020202020204" pitchFamily="34" charset="0"/>
              <a:buNone/>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Inhaltsplatzhalter 3"/>
          <p:cNvSpPr>
            <a:spLocks noGrp="1"/>
          </p:cNvSpPr>
          <p:nvPr>
            <p:ph sz="half" idx="2" hasCustomPrompt="1"/>
          </p:nvPr>
        </p:nvSpPr>
        <p:spPr>
          <a:xfrm>
            <a:off x="4643438" y="1989138"/>
            <a:ext cx="4176712" cy="4103687"/>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Fußzeilenplatzhalter 4"/>
          <p:cNvSpPr>
            <a:spLocks noGrp="1"/>
          </p:cNvSpPr>
          <p:nvPr>
            <p:ph type="ftr" sz="quarter" idx="3"/>
          </p:nvPr>
        </p:nvSpPr>
        <p:spPr>
          <a:xfrm>
            <a:off x="2484438" y="6453336"/>
            <a:ext cx="4319810" cy="216024"/>
          </a:xfrm>
          <a:prstGeom prst="rect">
            <a:avLst/>
          </a:prstGeom>
        </p:spPr>
        <p:txBody>
          <a:bodyPr vert="horz" lIns="0" tIns="0" rIns="0" bIns="54000" rtlCol="0" anchor="b" anchorCtr="0"/>
          <a:lstStyle>
            <a:lvl1pPr algn="l">
              <a:defRPr sz="900" b="1">
                <a:solidFill>
                  <a:schemeClr val="tx1"/>
                </a:solidFill>
              </a:defRPr>
            </a:lvl1pPr>
          </a:lstStyle>
          <a:p>
            <a:r>
              <a:rPr lang="en-US" smtClean="0"/>
              <a:t>What are Discourse Particles? A Syntactic Account</a:t>
            </a:r>
            <a:endParaRPr lang="de-DE" dirty="0"/>
          </a:p>
        </p:txBody>
      </p:sp>
      <p:sp>
        <p:nvSpPr>
          <p:cNvPr id="9"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900" b="1">
                <a:solidFill>
                  <a:schemeClr val="tx1"/>
                </a:solidFill>
              </a:defRPr>
            </a:lvl1pPr>
          </a:lstStyle>
          <a:p>
            <a:fld id="{C05EE493-AD2E-4872-B2F6-8F12A747F0A5}" type="slidenum">
              <a:rPr lang="de-DE" smtClean="0"/>
              <a:pPr/>
              <a:t>‹Nr.›</a:t>
            </a:fld>
            <a:endParaRPr lang="de-DE" dirty="0"/>
          </a:p>
        </p:txBody>
      </p:sp>
      <p:sp>
        <p:nvSpPr>
          <p:cNvPr id="10" name="Datumsplatzhalter 8"/>
          <p:cNvSpPr>
            <a:spLocks noGrp="1"/>
          </p:cNvSpPr>
          <p:nvPr>
            <p:ph type="dt" sz="half" idx="10"/>
          </p:nvPr>
        </p:nvSpPr>
        <p:spPr>
          <a:xfrm>
            <a:off x="1403350" y="6453336"/>
            <a:ext cx="936626" cy="216024"/>
          </a:xfrm>
          <a:prstGeom prst="rect">
            <a:avLst/>
          </a:prstGeom>
        </p:spPr>
        <p:txBody>
          <a:bodyPr vert="horz" lIns="0" tIns="0" rIns="0" bIns="54000" rtlCol="0" anchor="b" anchorCtr="0"/>
          <a:lstStyle>
            <a:lvl1pPr algn="l">
              <a:defRPr sz="900" b="1">
                <a:solidFill>
                  <a:schemeClr val="tx1"/>
                </a:solidFill>
              </a:defRPr>
            </a:lvl1pPr>
          </a:lstStyle>
          <a:p>
            <a:r>
              <a:rPr lang="en-US" smtClean="0"/>
              <a:t>27 November 2020</a:t>
            </a:r>
            <a:endParaRPr lang="de-DE" dirty="0"/>
          </a:p>
        </p:txBody>
      </p:sp>
    </p:spTree>
    <p:extLst>
      <p:ext uri="{BB962C8B-B14F-4D97-AF65-F5344CB8AC3E}">
        <p14:creationId xmlns:p14="http://schemas.microsoft.com/office/powerpoint/2010/main" val="400131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folie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en-US" smtClean="0"/>
              <a:t>What are Discourse Particles? A Syntactic Account</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27 November 2020</a:t>
            </a:r>
            <a:endParaRPr lang="de-DE" dirty="0"/>
          </a:p>
        </p:txBody>
      </p:sp>
      <p:sp>
        <p:nvSpPr>
          <p:cNvPr id="7" name="Bildplatzhalter 6"/>
          <p:cNvSpPr>
            <a:spLocks noGrp="1"/>
          </p:cNvSpPr>
          <p:nvPr>
            <p:ph type="pic" sz="quarter" idx="13"/>
          </p:nvPr>
        </p:nvSpPr>
        <p:spPr>
          <a:xfrm>
            <a:off x="323528" y="1989139"/>
            <a:ext cx="4177035" cy="2736006"/>
          </a:xfrm>
        </p:spPr>
        <p:txBody>
          <a:bodyPr/>
          <a:lstStyle>
            <a:lvl1pPr algn="ctr">
              <a:defRPr/>
            </a:lvl1pPr>
          </a:lstStyle>
          <a:p>
            <a:r>
              <a:rPr lang="de-DE" smtClean="0"/>
              <a:t>Bild durch Klicken auf Symbol hinzufügen</a:t>
            </a:r>
            <a:endParaRPr lang="de-DE"/>
          </a:p>
        </p:txBody>
      </p:sp>
      <p:sp>
        <p:nvSpPr>
          <p:cNvPr id="11" name="Textplatzhalter 10"/>
          <p:cNvSpPr>
            <a:spLocks noGrp="1"/>
          </p:cNvSpPr>
          <p:nvPr>
            <p:ph type="body" sz="quarter" idx="15"/>
          </p:nvPr>
        </p:nvSpPr>
        <p:spPr>
          <a:xfrm>
            <a:off x="323850"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3" name="Bildplatzhalter 6"/>
          <p:cNvSpPr>
            <a:spLocks noGrp="1"/>
          </p:cNvSpPr>
          <p:nvPr>
            <p:ph type="pic" sz="quarter" idx="16"/>
          </p:nvPr>
        </p:nvSpPr>
        <p:spPr>
          <a:xfrm>
            <a:off x="4643437" y="1989139"/>
            <a:ext cx="4177035" cy="2736006"/>
          </a:xfrm>
        </p:spPr>
        <p:txBody>
          <a:bodyPr/>
          <a:lstStyle>
            <a:lvl1pPr algn="ctr">
              <a:defRPr/>
            </a:lvl1pPr>
          </a:lstStyle>
          <a:p>
            <a:r>
              <a:rPr lang="de-DE" smtClean="0"/>
              <a:t>Bild durch Klicken auf Symbol hinzufügen</a:t>
            </a:r>
            <a:endParaRPr lang="de-DE"/>
          </a:p>
        </p:txBody>
      </p:sp>
      <p:sp>
        <p:nvSpPr>
          <p:cNvPr id="14" name="Textplatzhalter 10"/>
          <p:cNvSpPr>
            <a:spLocks noGrp="1"/>
          </p:cNvSpPr>
          <p:nvPr>
            <p:ph type="body" sz="quarter" idx="17"/>
          </p:nvPr>
        </p:nvSpPr>
        <p:spPr>
          <a:xfrm>
            <a:off x="4643759"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495184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osse Headline – Bildfolie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3"/>
            <a:ext cx="6335713" cy="1224111"/>
          </a:xfrm>
        </p:spPr>
        <p:txBody>
          <a:bodyPr/>
          <a:lstStyle>
            <a:lvl1pPr>
              <a:defRPr lang="de-DE" sz="3500" b="1" u="sng" kern="1200" baseline="0" dirty="0" smtClean="0">
                <a:solidFill>
                  <a:schemeClr val="tx1"/>
                </a:solidFill>
                <a:uFill>
                  <a:solidFill>
                    <a:schemeClr val="accent1"/>
                  </a:solidFill>
                </a:uFill>
                <a:latin typeface="+mj-lt"/>
                <a:ea typeface="+mj-ea"/>
                <a:cs typeface="+mj-cs"/>
              </a:defRPr>
            </a:lvl1pPr>
          </a:lstStyle>
          <a:p>
            <a:r>
              <a:rPr lang="de-DE" smtClean="0"/>
              <a:t>Titelmasterformat durch Klicken bearbeiten</a:t>
            </a:r>
            <a:endParaRPr lang="de-DE" dirty="0"/>
          </a:p>
        </p:txBody>
      </p:sp>
      <p:sp>
        <p:nvSpPr>
          <p:cNvPr id="3" name="Fußzeilenplatzhalter 2"/>
          <p:cNvSpPr>
            <a:spLocks noGrp="1"/>
          </p:cNvSpPr>
          <p:nvPr>
            <p:ph type="ftr" sz="quarter" idx="10"/>
          </p:nvPr>
        </p:nvSpPr>
        <p:spPr/>
        <p:txBody>
          <a:bodyPr/>
          <a:lstStyle/>
          <a:p>
            <a:r>
              <a:rPr lang="en-US" smtClean="0"/>
              <a:t>What are Discourse Particles? A Syntactic Account</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27 November 2020</a:t>
            </a:r>
            <a:endParaRPr lang="de-DE" dirty="0"/>
          </a:p>
        </p:txBody>
      </p:sp>
      <p:sp>
        <p:nvSpPr>
          <p:cNvPr id="7" name="Bildplatzhalter 6"/>
          <p:cNvSpPr>
            <a:spLocks noGrp="1"/>
          </p:cNvSpPr>
          <p:nvPr>
            <p:ph type="pic" sz="quarter" idx="13"/>
          </p:nvPr>
        </p:nvSpPr>
        <p:spPr>
          <a:xfrm>
            <a:off x="323528" y="1989139"/>
            <a:ext cx="4177035" cy="2736006"/>
          </a:xfrm>
        </p:spPr>
        <p:txBody>
          <a:bodyPr/>
          <a:lstStyle>
            <a:lvl1pPr algn="ctr">
              <a:defRPr/>
            </a:lvl1pPr>
          </a:lstStyle>
          <a:p>
            <a:r>
              <a:rPr lang="de-DE" smtClean="0"/>
              <a:t>Bild durch Klicken auf Symbol hinzufügen</a:t>
            </a:r>
            <a:endParaRPr lang="de-DE"/>
          </a:p>
        </p:txBody>
      </p:sp>
      <p:sp>
        <p:nvSpPr>
          <p:cNvPr id="11" name="Textplatzhalter 10"/>
          <p:cNvSpPr>
            <a:spLocks noGrp="1"/>
          </p:cNvSpPr>
          <p:nvPr>
            <p:ph type="body" sz="quarter" idx="15"/>
          </p:nvPr>
        </p:nvSpPr>
        <p:spPr>
          <a:xfrm>
            <a:off x="323850"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3" name="Bildplatzhalter 6"/>
          <p:cNvSpPr>
            <a:spLocks noGrp="1"/>
          </p:cNvSpPr>
          <p:nvPr>
            <p:ph type="pic" sz="quarter" idx="16"/>
          </p:nvPr>
        </p:nvSpPr>
        <p:spPr>
          <a:xfrm>
            <a:off x="4643437" y="1989139"/>
            <a:ext cx="4177035" cy="2736006"/>
          </a:xfrm>
        </p:spPr>
        <p:txBody>
          <a:bodyPr/>
          <a:lstStyle>
            <a:lvl1pPr algn="ctr">
              <a:defRPr/>
            </a:lvl1pPr>
          </a:lstStyle>
          <a:p>
            <a:r>
              <a:rPr lang="de-DE" smtClean="0"/>
              <a:t>Bild durch Klicken auf Symbol hinzufügen</a:t>
            </a:r>
            <a:endParaRPr lang="de-DE"/>
          </a:p>
        </p:txBody>
      </p:sp>
      <p:sp>
        <p:nvSpPr>
          <p:cNvPr id="14" name="Textplatzhalter 10"/>
          <p:cNvSpPr>
            <a:spLocks noGrp="1"/>
          </p:cNvSpPr>
          <p:nvPr>
            <p:ph type="body" sz="quarter" idx="17"/>
          </p:nvPr>
        </p:nvSpPr>
        <p:spPr>
          <a:xfrm>
            <a:off x="4643759"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60267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folie">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en-US" smtClean="0"/>
              <a:t>What are Discourse Particles? A Syntactic Account</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27 November 2020</a:t>
            </a:r>
            <a:endParaRPr lang="de-DE" dirty="0"/>
          </a:p>
        </p:txBody>
      </p:sp>
      <p:sp>
        <p:nvSpPr>
          <p:cNvPr id="7" name="Bildplatzhalter 6"/>
          <p:cNvSpPr>
            <a:spLocks noGrp="1"/>
          </p:cNvSpPr>
          <p:nvPr>
            <p:ph type="pic" sz="quarter" idx="13"/>
          </p:nvPr>
        </p:nvSpPr>
        <p:spPr>
          <a:xfrm>
            <a:off x="323528" y="1"/>
            <a:ext cx="8496622" cy="5084762"/>
          </a:xfrm>
        </p:spPr>
        <p:txBody>
          <a:bodyPr/>
          <a:lstStyle>
            <a:lvl1pPr algn="ctr">
              <a:defRPr/>
            </a:lvl1pPr>
          </a:lstStyle>
          <a:p>
            <a:r>
              <a:rPr lang="de-DE" smtClean="0"/>
              <a:t>Bild durch Klicken auf Symbol hinzufügen</a:t>
            </a:r>
            <a:endParaRPr lang="de-DE" dirty="0"/>
          </a:p>
        </p:txBody>
      </p:sp>
      <p:sp>
        <p:nvSpPr>
          <p:cNvPr id="11" name="Textplatzhalter 10"/>
          <p:cNvSpPr>
            <a:spLocks noGrp="1"/>
          </p:cNvSpPr>
          <p:nvPr>
            <p:ph type="body" sz="quarter" idx="15"/>
          </p:nvPr>
        </p:nvSpPr>
        <p:spPr>
          <a:xfrm>
            <a:off x="323850" y="5229225"/>
            <a:ext cx="6335713" cy="863601"/>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614292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23850" y="404664"/>
            <a:ext cx="6335713" cy="792088"/>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23850" y="1988840"/>
            <a:ext cx="8496300" cy="4103985"/>
          </a:xfrm>
          <a:prstGeom prst="rect">
            <a:avLst/>
          </a:prstGeom>
        </p:spPr>
        <p:txBody>
          <a:bodyPr vert="horz" lIns="0" tIns="0" rIns="0" bIns="0" rtlCol="0">
            <a:no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cxnSp>
        <p:nvCxnSpPr>
          <p:cNvPr id="11" name="Gerade Verbindung 10"/>
          <p:cNvCxnSpPr/>
          <p:nvPr/>
        </p:nvCxnSpPr>
        <p:spPr>
          <a:xfrm>
            <a:off x="323850" y="6408378"/>
            <a:ext cx="8496622"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 name="Fußzeilenplatzhalter 4"/>
          <p:cNvSpPr>
            <a:spLocks noGrp="1"/>
          </p:cNvSpPr>
          <p:nvPr>
            <p:ph type="ftr" sz="quarter" idx="3"/>
          </p:nvPr>
        </p:nvSpPr>
        <p:spPr>
          <a:xfrm>
            <a:off x="2484438" y="6453336"/>
            <a:ext cx="3959770" cy="216024"/>
          </a:xfrm>
          <a:prstGeom prst="rect">
            <a:avLst/>
          </a:prstGeom>
        </p:spPr>
        <p:txBody>
          <a:bodyPr vert="horz" lIns="0" tIns="0" rIns="0" bIns="54000" rtlCol="0" anchor="b" anchorCtr="0"/>
          <a:lstStyle>
            <a:lvl1pPr algn="l">
              <a:defRPr sz="900" b="1">
                <a:solidFill>
                  <a:schemeClr val="tx1"/>
                </a:solidFill>
              </a:defRPr>
            </a:lvl1pPr>
          </a:lstStyle>
          <a:p>
            <a:r>
              <a:rPr lang="en-US" smtClean="0"/>
              <a:t>What are Discourse Particles? A Syntactic Account</a:t>
            </a:r>
            <a:endParaRPr lang="de-DE" dirty="0"/>
          </a:p>
        </p:txBody>
      </p:sp>
      <p:sp>
        <p:nvSpPr>
          <p:cNvPr id="15"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900" b="1">
                <a:solidFill>
                  <a:schemeClr val="tx1"/>
                </a:solidFill>
              </a:defRPr>
            </a:lvl1pPr>
          </a:lstStyle>
          <a:p>
            <a:fld id="{C05EE493-AD2E-4872-B2F6-8F12A747F0A5}" type="slidenum">
              <a:rPr lang="de-DE" smtClean="0"/>
              <a:pPr/>
              <a:t>‹Nr.›</a:t>
            </a:fld>
            <a:endParaRPr lang="de-DE" dirty="0"/>
          </a:p>
        </p:txBody>
      </p:sp>
      <p:sp>
        <p:nvSpPr>
          <p:cNvPr id="17"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900" b="1">
                <a:solidFill>
                  <a:schemeClr val="tx1"/>
                </a:solidFill>
              </a:defRPr>
            </a:lvl1pPr>
          </a:lstStyle>
          <a:p>
            <a:r>
              <a:rPr lang="en-US" smtClean="0"/>
              <a:t>27 November 2020</a:t>
            </a:r>
            <a:endParaRPr lang="de-DE" dirty="0"/>
          </a:p>
        </p:txBody>
      </p:sp>
      <p:sp>
        <p:nvSpPr>
          <p:cNvPr id="18" name="Fußzeilenplatzhalter 4"/>
          <p:cNvSpPr txBox="1">
            <a:spLocks/>
          </p:cNvSpPr>
          <p:nvPr/>
        </p:nvSpPr>
        <p:spPr>
          <a:xfrm>
            <a:off x="5724525" y="6453336"/>
            <a:ext cx="3095947" cy="216024"/>
          </a:xfrm>
          <a:prstGeom prst="rect">
            <a:avLst/>
          </a:prstGeom>
        </p:spPr>
        <p:txBody>
          <a:bodyPr vert="horz" lIns="0" tIns="0" rIns="0" bIns="54000" rtlCol="0" anchor="b" anchorCtr="0"/>
          <a:lstStyle>
            <a:defPPr>
              <a:defRPr lang="de-DE"/>
            </a:defPPr>
            <a:lvl1pPr marL="0" algn="l" defTabSz="914400" rtl="0" eaLnBrk="1" latinLnBrk="0" hangingPunct="1">
              <a:defRPr sz="7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e-DE" sz="900" dirty="0" smtClean="0"/>
              <a:t>Universität Konstanz</a:t>
            </a:r>
            <a:endParaRPr lang="de-DE" sz="900" dirty="0"/>
          </a:p>
        </p:txBody>
      </p:sp>
    </p:spTree>
  </p:cSld>
  <p:clrMap bg1="lt1" tx1="dk1" bg2="lt2" tx2="dk2" accent1="accent1" accent2="accent2" accent3="accent3" accent4="accent4" accent5="accent5" accent6="accent6" hlink="hlink" folHlink="folHlink"/>
  <p:sldLayoutIdLst>
    <p:sldLayoutId id="2147483668" r:id="rId1"/>
    <p:sldLayoutId id="2147483655" r:id="rId2"/>
    <p:sldLayoutId id="2147483671" r:id="rId3"/>
    <p:sldLayoutId id="2147483656" r:id="rId4"/>
    <p:sldLayoutId id="2147483657" r:id="rId5"/>
    <p:sldLayoutId id="2147483659" r:id="rId6"/>
    <p:sldLayoutId id="2147483665" r:id="rId7"/>
    <p:sldLayoutId id="2147483666" r:id="rId8"/>
    <p:sldLayoutId id="2147483667" r:id="rId9"/>
    <p:sldLayoutId id="2147483663" r:id="rId10"/>
    <p:sldLayoutId id="2147483662" r:id="rId11"/>
    <p:sldLayoutId id="2147483674" r:id="rId12"/>
    <p:sldLayoutId id="2147483673" r:id="rId13"/>
    <p:sldLayoutId id="2147483675" r:id="rId14"/>
  </p:sldLayoutIdLst>
  <p:timing>
    <p:tnLst>
      <p:par>
        <p:cTn id="1" dur="indefinite" restart="never" nodeType="tmRoot"/>
      </p:par>
    </p:tnLst>
  </p:timing>
  <p:hf hdr="0"/>
  <p:txStyles>
    <p:titleStyle>
      <a:lvl1pPr algn="l" defTabSz="914400" rtl="0" eaLnBrk="1" latinLnBrk="0" hangingPunct="1">
        <a:lnSpc>
          <a:spcPct val="95000"/>
        </a:lnSpc>
        <a:spcBef>
          <a:spcPct val="0"/>
        </a:spcBef>
        <a:buNone/>
        <a:defRPr sz="2000" b="1" u="sng" kern="1200" baseline="0">
          <a:solidFill>
            <a:schemeClr val="tx1"/>
          </a:solidFill>
          <a:uFill>
            <a:solidFill>
              <a:schemeClr val="accent1"/>
            </a:solidFill>
          </a:uFill>
          <a:latin typeface="+mj-lt"/>
          <a:ea typeface="+mj-ea"/>
          <a:cs typeface="+mj-cs"/>
        </a:defRPr>
      </a:lvl1pPr>
    </p:titleStyle>
    <p:bodyStyle>
      <a:lvl1pPr marL="0" indent="0" algn="l" defTabSz="914400" rtl="0" eaLnBrk="1" latinLnBrk="0" hangingPunct="1">
        <a:lnSpc>
          <a:spcPct val="110000"/>
        </a:lnSpc>
        <a:spcBef>
          <a:spcPts val="0"/>
        </a:spcBef>
        <a:buFont typeface="Arial" pitchFamily="34" charset="0"/>
        <a:buNone/>
        <a:defRPr sz="1600" b="1" kern="1200">
          <a:solidFill>
            <a:schemeClr val="accent1"/>
          </a:solidFill>
          <a:latin typeface="+mn-lt"/>
          <a:ea typeface="+mn-ea"/>
          <a:cs typeface="+mn-cs"/>
        </a:defRPr>
      </a:lvl1pPr>
      <a:lvl2pPr marL="0" indent="0" algn="l" defTabSz="914400" rtl="0" eaLnBrk="1" latinLnBrk="0" hangingPunct="1">
        <a:lnSpc>
          <a:spcPct val="110000"/>
        </a:lnSpc>
        <a:spcBef>
          <a:spcPts val="0"/>
        </a:spcBef>
        <a:buFont typeface="Arial" pitchFamily="34" charset="0"/>
        <a:buNone/>
        <a:defRPr sz="1600" kern="1200">
          <a:solidFill>
            <a:schemeClr val="tx1"/>
          </a:solidFill>
          <a:latin typeface="+mn-lt"/>
          <a:ea typeface="+mn-ea"/>
          <a:cs typeface="+mn-cs"/>
        </a:defRPr>
      </a:lvl2pPr>
      <a:lvl3pPr marL="32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3pPr>
      <a:lvl4pPr marL="77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mj-lt"/>
        <a:buNone/>
        <a:defRPr sz="1600" u="sng" kern="1200" baseline="0">
          <a:solidFill>
            <a:schemeClr val="tx1"/>
          </a:solidFill>
          <a:uFill>
            <a:solidFill>
              <a:schemeClr val="accent1"/>
            </a:solidFill>
          </a:uFill>
          <a:latin typeface="+mn-lt"/>
          <a:ea typeface="+mn-ea"/>
          <a:cs typeface="+mn-cs"/>
        </a:defRPr>
      </a:lvl5pPr>
      <a:lvl6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6pPr>
      <a:lvl7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7pPr>
      <a:lvl8pPr marL="0" indent="0" algn="l" defTabSz="914400" rtl="0" eaLnBrk="1" latinLnBrk="0" hangingPunct="1">
        <a:lnSpc>
          <a:spcPct val="110000"/>
        </a:lnSpc>
        <a:spcBef>
          <a:spcPts val="0"/>
        </a:spcBef>
        <a:buClr>
          <a:schemeClr val="accent1"/>
        </a:buClr>
        <a:buFont typeface="Arial" panose="020B0604020202020204" pitchFamily="34" charset="0"/>
        <a:buNone/>
        <a:tabLst/>
        <a:defRPr sz="1600" kern="1200" baseline="0">
          <a:solidFill>
            <a:schemeClr val="tx1"/>
          </a:solidFill>
          <a:latin typeface="+mn-lt"/>
          <a:ea typeface="+mn-ea"/>
          <a:cs typeface="+mn-cs"/>
        </a:defRPr>
      </a:lvl8pPr>
      <a:lvl9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p:cNvSpPr txBox="1">
            <a:spLocks/>
          </p:cNvSpPr>
          <p:nvPr/>
        </p:nvSpPr>
        <p:spPr>
          <a:xfrm>
            <a:off x="323528" y="1988840"/>
            <a:ext cx="7848550" cy="2088952"/>
          </a:xfrm>
          <a:prstGeom prst="rect">
            <a:avLst/>
          </a:prstGeom>
        </p:spPr>
        <p:txBody>
          <a:bodyPr vert="horz" lIns="0" tIns="0" rIns="0" bIns="82800" rtlCol="0" anchor="b" anchorCtr="0">
            <a:noAutofit/>
          </a:bodyPr>
          <a:lstStyle>
            <a:lvl1pPr>
              <a:lnSpc>
                <a:spcPct val="105000"/>
              </a:lnSpc>
              <a:spcBef>
                <a:spcPct val="0"/>
              </a:spcBef>
              <a:buNone/>
              <a:defRPr sz="5200" b="1" u="none" baseline="0">
                <a:uFill>
                  <a:solidFill>
                    <a:schemeClr val="accent1"/>
                  </a:solidFill>
                </a:uFill>
                <a:latin typeface="+mj-lt"/>
                <a:ea typeface="+mj-ea"/>
                <a:cs typeface="+mj-cs"/>
              </a:defRPr>
            </a:lvl1pPr>
          </a:lstStyle>
          <a:p>
            <a:pPr>
              <a:spcAft>
                <a:spcPts val="1675"/>
              </a:spcAft>
            </a:pPr>
            <a:r>
              <a:rPr lang="en-US" sz="3600" dirty="0" smtClean="0">
                <a:latin typeface="Times New Roman" pitchFamily="18" charset="0"/>
              </a:rPr>
              <a:t>What are Discourse Particles? </a:t>
            </a:r>
          </a:p>
          <a:p>
            <a:pPr>
              <a:spcAft>
                <a:spcPts val="1675"/>
              </a:spcAft>
            </a:pPr>
            <a:r>
              <a:rPr lang="en-US" sz="3600" dirty="0" smtClean="0">
                <a:latin typeface="Times New Roman" pitchFamily="18" charset="0"/>
              </a:rPr>
              <a:t>A Syntactic Account</a:t>
            </a:r>
            <a:endParaRPr lang="en-US" sz="3600" dirty="0">
              <a:latin typeface="Times New Roman" pitchFamily="18" charset="0"/>
            </a:endParaRPr>
          </a:p>
        </p:txBody>
      </p:sp>
      <p:sp>
        <p:nvSpPr>
          <p:cNvPr id="5" name="Untertitel 1"/>
          <p:cNvSpPr txBox="1">
            <a:spLocks/>
          </p:cNvSpPr>
          <p:nvPr/>
        </p:nvSpPr>
        <p:spPr>
          <a:xfrm>
            <a:off x="5004048" y="4437112"/>
            <a:ext cx="3672408" cy="1656258"/>
          </a:xfrm>
          <a:prstGeom prst="rect">
            <a:avLst/>
          </a:prstGeom>
        </p:spPr>
        <p:txBody>
          <a:bodyPr vert="horz" lIns="0" tIns="0" rIns="0" bIns="0" rtlCol="0" anchor="b">
            <a:noAutofit/>
          </a:bodyPr>
          <a:lstStyle>
            <a:lvl1pPr indent="0">
              <a:lnSpc>
                <a:spcPct val="110000"/>
              </a:lnSpc>
              <a:spcBef>
                <a:spcPts val="0"/>
              </a:spcBef>
              <a:buFont typeface="Arial" pitchFamily="34" charset="0"/>
              <a:buNone/>
              <a:defRPr sz="2000" b="1" u="none" baseline="0">
                <a:solidFill>
                  <a:schemeClr val="accent1"/>
                </a:solidFill>
                <a:uFill>
                  <a:solidFill>
                    <a:schemeClr val="accent1"/>
                  </a:solidFill>
                </a:uFill>
              </a:defRPr>
            </a:lvl1pPr>
            <a:lvl2pPr indent="0" algn="ctr">
              <a:lnSpc>
                <a:spcPct val="110000"/>
              </a:lnSpc>
              <a:spcBef>
                <a:spcPts val="0"/>
              </a:spcBef>
              <a:buFont typeface="Arial" pitchFamily="34" charset="0"/>
              <a:buNone/>
              <a:defRPr sz="1600">
                <a:solidFill>
                  <a:schemeClr val="tx1">
                    <a:tint val="75000"/>
                  </a:schemeClr>
                </a:solidFill>
              </a:defRPr>
            </a:lvl2pPr>
            <a:lvl3pPr indent="0" algn="ctr">
              <a:lnSpc>
                <a:spcPct val="110000"/>
              </a:lnSpc>
              <a:spcBef>
                <a:spcPts val="0"/>
              </a:spcBef>
              <a:buClr>
                <a:schemeClr val="accent1"/>
              </a:buClr>
              <a:buFont typeface="Arial" panose="020B0604020202020204" pitchFamily="34" charset="0"/>
              <a:buNone/>
              <a:defRPr sz="1600">
                <a:solidFill>
                  <a:schemeClr val="tx1">
                    <a:tint val="75000"/>
                  </a:schemeClr>
                </a:solidFill>
              </a:defRPr>
            </a:lvl3pPr>
            <a:lvl4pPr indent="0" algn="ctr">
              <a:lnSpc>
                <a:spcPct val="110000"/>
              </a:lnSpc>
              <a:spcBef>
                <a:spcPts val="0"/>
              </a:spcBef>
              <a:buClr>
                <a:schemeClr val="accent1"/>
              </a:buClr>
              <a:buFont typeface="Arial" panose="020B0604020202020204" pitchFamily="34" charset="0"/>
              <a:buNone/>
              <a:defRPr sz="1600">
                <a:solidFill>
                  <a:schemeClr val="tx1">
                    <a:tint val="75000"/>
                  </a:schemeClr>
                </a:solidFill>
              </a:defRPr>
            </a:lvl4pPr>
            <a:lvl5pPr indent="0" algn="ctr">
              <a:lnSpc>
                <a:spcPct val="110000"/>
              </a:lnSpc>
              <a:spcBef>
                <a:spcPts val="0"/>
              </a:spcBef>
              <a:buFont typeface="+mj-lt"/>
              <a:buNone/>
              <a:defRPr sz="1600" u="sng" baseline="0">
                <a:solidFill>
                  <a:schemeClr val="tx1">
                    <a:tint val="75000"/>
                  </a:schemeClr>
                </a:solidFill>
                <a:uFill>
                  <a:solidFill>
                    <a:schemeClr val="accent1"/>
                  </a:solidFill>
                </a:uFill>
              </a:defRPr>
            </a:lvl5pPr>
            <a:lvl6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6pPr>
            <a:lvl7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7pPr>
            <a:lvl8pPr indent="0" algn="ctr">
              <a:lnSpc>
                <a:spcPct val="110000"/>
              </a:lnSpc>
              <a:spcBef>
                <a:spcPts val="0"/>
              </a:spcBef>
              <a:buClr>
                <a:schemeClr val="accent1"/>
              </a:buClr>
              <a:buFont typeface="Arial" panose="020B0604020202020204" pitchFamily="34" charset="0"/>
              <a:buNone/>
              <a:tabLst/>
              <a:defRPr sz="1600" baseline="0">
                <a:solidFill>
                  <a:schemeClr val="tx1">
                    <a:tint val="75000"/>
                  </a:schemeClr>
                </a:solidFill>
              </a:defRPr>
            </a:lvl8pPr>
            <a:lvl9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9pPr>
          </a:lstStyle>
          <a:p>
            <a:r>
              <a:rPr lang="de-DE" i="1" dirty="0" smtClean="0">
                <a:solidFill>
                  <a:schemeClr val="tx1"/>
                </a:solidFill>
              </a:rPr>
              <a:t>Josef Bayer</a:t>
            </a:r>
          </a:p>
          <a:p>
            <a:r>
              <a:rPr lang="en-US" dirty="0" smtClean="0">
                <a:solidFill>
                  <a:schemeClr val="tx1"/>
                </a:solidFill>
              </a:rPr>
              <a:t>University of Konstanz </a:t>
            </a:r>
          </a:p>
          <a:p>
            <a:r>
              <a:rPr lang="en-US" dirty="0">
                <a:solidFill>
                  <a:schemeClr val="tx1"/>
                </a:solidFill>
              </a:rPr>
              <a:t>j</a:t>
            </a:r>
            <a:r>
              <a:rPr lang="en-US" dirty="0" smtClean="0">
                <a:solidFill>
                  <a:schemeClr val="tx1"/>
                </a:solidFill>
              </a:rPr>
              <a:t>osef.bayer@uni-konstanz.de </a:t>
            </a:r>
          </a:p>
          <a:p>
            <a:r>
              <a:rPr lang="de-DE" b="0" dirty="0" smtClean="0">
                <a:solidFill>
                  <a:schemeClr val="tx1"/>
                </a:solidFill>
              </a:rPr>
              <a:t> </a:t>
            </a:r>
            <a:endParaRPr lang="de-DE" b="0" dirty="0">
              <a:solidFill>
                <a:schemeClr val="tx1"/>
              </a:solidFill>
            </a:endParaRPr>
          </a:p>
        </p:txBody>
      </p:sp>
    </p:spTree>
    <p:extLst>
      <p:ext uri="{BB962C8B-B14F-4D97-AF65-F5344CB8AC3E}">
        <p14:creationId xmlns:p14="http://schemas.microsoft.com/office/powerpoint/2010/main" val="92787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764704"/>
            <a:ext cx="8496300" cy="5328121"/>
          </a:xfrm>
        </p:spPr>
        <p:txBody>
          <a:bodyPr/>
          <a:lstStyle/>
          <a:p>
            <a:r>
              <a:rPr lang="en-US" i="1" dirty="0" smtClean="0"/>
              <a:t> </a:t>
            </a:r>
            <a:endParaRPr lang="en-US" dirty="0" smtClean="0"/>
          </a:p>
          <a:p>
            <a:pPr lvl="0"/>
            <a:r>
              <a:rPr lang="en-US" sz="1800" b="0" dirty="0" smtClean="0">
                <a:solidFill>
                  <a:schemeClr val="tx1"/>
                </a:solidFill>
                <a:latin typeface="Times New Roman" pitchFamily="18" charset="0"/>
                <a:cs typeface="Times New Roman" pitchFamily="18" charset="0"/>
              </a:rPr>
              <a:t>	(5)    a. *</a:t>
            </a:r>
            <a:r>
              <a:rPr lang="en-US" sz="1800" b="0" i="1" dirty="0" smtClean="0">
                <a:solidFill>
                  <a:schemeClr val="tx1"/>
                </a:solidFill>
                <a:latin typeface="Times New Roman" pitchFamily="18" charset="0"/>
                <a:cs typeface="Times New Roman" pitchFamily="18" charset="0"/>
              </a:rPr>
              <a:t>Who pays here already tax?</a:t>
            </a:r>
            <a:endParaRPr lang="en-US" sz="1800" b="0" dirty="0" smtClean="0">
              <a:solidFill>
                <a:schemeClr val="tx1"/>
              </a:solidFill>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 	         </a:t>
            </a:r>
            <a:r>
              <a:rPr lang="de-DE" sz="1800" b="0" dirty="0" smtClean="0">
                <a:solidFill>
                  <a:schemeClr val="tx1"/>
                </a:solidFill>
                <a:latin typeface="Times New Roman" pitchFamily="18" charset="0"/>
                <a:cs typeface="Times New Roman" pitchFamily="18" charset="0"/>
              </a:rPr>
              <a:t>b.  </a:t>
            </a:r>
            <a:r>
              <a:rPr lang="de-DE" sz="1800" b="0" i="1" dirty="0" smtClean="0">
                <a:solidFill>
                  <a:schemeClr val="tx1"/>
                </a:solidFill>
                <a:latin typeface="Times New Roman" pitchFamily="18" charset="0"/>
                <a:cs typeface="Times New Roman" pitchFamily="18" charset="0"/>
              </a:rPr>
              <a:t>Wer zahlt hier   schon       Steuern?</a:t>
            </a:r>
            <a:endParaRPr lang="en-US" sz="1800" b="0" dirty="0" smtClean="0">
              <a:solidFill>
                <a:schemeClr val="tx1"/>
              </a:solidFill>
              <a:latin typeface="Times New Roman" pitchFamily="18" charset="0"/>
              <a:cs typeface="Times New Roman" pitchFamily="18" charset="0"/>
            </a:endParaRPr>
          </a:p>
          <a:p>
            <a:r>
              <a:rPr lang="de-DE"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who pays here  SCHON   taxes</a:t>
            </a:r>
          </a:p>
          <a:p>
            <a:r>
              <a:rPr lang="en-US" sz="1800" b="0" dirty="0" smtClean="0">
                <a:solidFill>
                  <a:schemeClr val="tx1"/>
                </a:solidFill>
                <a:latin typeface="Times New Roman" pitchFamily="18" charset="0"/>
                <a:cs typeface="Times New Roman" pitchFamily="18" charset="0"/>
              </a:rPr>
              <a:t>    	             ‘Who pays here tax after all? - Nobody!’</a:t>
            </a:r>
          </a:p>
          <a:p>
            <a:r>
              <a:rPr lang="en-US" sz="1800" b="0" i="1"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r>
              <a:rPr lang="en-US" sz="1800" b="0" i="1" dirty="0" smtClean="0">
                <a:solidFill>
                  <a:schemeClr val="tx1"/>
                </a:solidFill>
                <a:latin typeface="Times New Roman" pitchFamily="18" charset="0"/>
                <a:cs typeface="Times New Roman" pitchFamily="18" charset="0"/>
              </a:rPr>
              <a:t>Already</a:t>
            </a:r>
            <a:r>
              <a:rPr lang="en-US" sz="1800" b="0" dirty="0" smtClean="0">
                <a:solidFill>
                  <a:schemeClr val="tx1"/>
                </a:solidFill>
                <a:latin typeface="Times New Roman" pitchFamily="18" charset="0"/>
                <a:cs typeface="Times New Roman" pitchFamily="18" charset="0"/>
              </a:rPr>
              <a:t> and </a:t>
            </a:r>
            <a:r>
              <a:rPr lang="en-US" sz="1800" b="0" i="1" dirty="0" err="1" smtClean="0">
                <a:solidFill>
                  <a:schemeClr val="tx1"/>
                </a:solidFill>
                <a:latin typeface="Times New Roman" pitchFamily="18" charset="0"/>
                <a:cs typeface="Times New Roman" pitchFamily="18" charset="0"/>
              </a:rPr>
              <a:t>schon</a:t>
            </a:r>
            <a:r>
              <a:rPr lang="en-US" sz="1800" b="0" dirty="0" smtClean="0">
                <a:solidFill>
                  <a:schemeClr val="tx1"/>
                </a:solidFill>
                <a:latin typeface="Times New Roman" pitchFamily="18" charset="0"/>
                <a:cs typeface="Times New Roman" pitchFamily="18" charset="0"/>
              </a:rPr>
              <a:t> as parts of non-at-issue meaning are clearly different. </a:t>
            </a:r>
          </a:p>
          <a:p>
            <a:r>
              <a:rPr lang="en-US" sz="1800" b="0" i="1"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r>
              <a:rPr lang="en-US" sz="1800" b="0" i="1" dirty="0" err="1" smtClean="0">
                <a:solidFill>
                  <a:schemeClr val="tx1"/>
                </a:solidFill>
                <a:latin typeface="Times New Roman" pitchFamily="18" charset="0"/>
                <a:cs typeface="Times New Roman" pitchFamily="18" charset="0"/>
              </a:rPr>
              <a:t>Schon</a:t>
            </a:r>
            <a:r>
              <a:rPr lang="en-US" sz="1800" b="0" dirty="0" smtClean="0">
                <a:solidFill>
                  <a:schemeClr val="tx1"/>
                </a:solidFill>
                <a:latin typeface="Times New Roman" pitchFamily="18" charset="0"/>
                <a:cs typeface="Times New Roman" pitchFamily="18" charset="0"/>
              </a:rPr>
              <a:t> in (5b) is a clear signal to interpret a </a:t>
            </a:r>
            <a:r>
              <a:rPr lang="en-US" sz="1800" b="0" dirty="0" err="1" smtClean="0">
                <a:solidFill>
                  <a:schemeClr val="tx1"/>
                </a:solidFill>
                <a:latin typeface="Times New Roman" pitchFamily="18" charset="0"/>
                <a:cs typeface="Times New Roman" pitchFamily="18" charset="0"/>
              </a:rPr>
              <a:t>wh</a:t>
            </a:r>
            <a:r>
              <a:rPr lang="en-US" sz="1800" b="0" dirty="0" smtClean="0">
                <a:solidFill>
                  <a:schemeClr val="tx1"/>
                </a:solidFill>
                <a:latin typeface="Times New Roman" pitchFamily="18" charset="0"/>
                <a:cs typeface="Times New Roman" pitchFamily="18" charset="0"/>
              </a:rPr>
              <a:t>-question as a rhetorical question. This would not work in English. </a:t>
            </a:r>
          </a:p>
          <a:p>
            <a:endParaRPr lang="en-US" sz="1800" b="0" dirty="0">
              <a:solidFill>
                <a:schemeClr val="tx1"/>
              </a:solidFill>
              <a:latin typeface="Times New Roman" pitchFamily="18" charset="0"/>
              <a:cs typeface="Times New Roman" pitchFamily="18" charset="0"/>
            </a:endParaRPr>
          </a:p>
          <a:p>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can hardly ever be directly translated. Why should this be so? </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10</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08720"/>
            <a:ext cx="8496300" cy="5184105"/>
          </a:xfrm>
        </p:spPr>
        <p:txBody>
          <a:bodyPr/>
          <a:lstStyle/>
          <a:p>
            <a:r>
              <a:rPr lang="en-US" sz="2000" dirty="0" smtClean="0">
                <a:solidFill>
                  <a:schemeClr val="tx1"/>
                </a:solidFill>
                <a:latin typeface="Times New Roman" pitchFamily="18" charset="0"/>
                <a:cs typeface="Times New Roman" pitchFamily="18" charset="0"/>
              </a:rPr>
              <a:t>2.2 Origin </a:t>
            </a:r>
          </a:p>
          <a:p>
            <a:r>
              <a:rPr lang="en-US" b="0" dirty="0" smtClean="0">
                <a:solidFill>
                  <a:schemeClr val="tx1"/>
                </a:solidFill>
                <a:latin typeface="Times New Roman" pitchFamily="18" charset="0"/>
                <a:cs typeface="Times New Roman" pitchFamily="18" charset="0"/>
              </a:rPr>
              <a:t> </a:t>
            </a:r>
          </a:p>
          <a:p>
            <a:endParaRPr lang="en-US" b="0" dirty="0" smtClean="0">
              <a:solidFill>
                <a:schemeClr val="tx1"/>
              </a:solidFill>
              <a:latin typeface="Times New Roman" pitchFamily="18" charset="0"/>
              <a:cs typeface="Times New Roman" pitchFamily="18" charset="0"/>
            </a:endParaRPr>
          </a:p>
          <a:p>
            <a:r>
              <a:rPr lang="en-US" sz="2000" b="0" dirty="0" smtClean="0">
                <a:solidFill>
                  <a:schemeClr val="tx1"/>
                </a:solidFill>
                <a:latin typeface="Times New Roman" pitchFamily="18" charset="0"/>
                <a:cs typeface="Times New Roman" pitchFamily="18" charset="0"/>
              </a:rPr>
              <a:t>Virtually all </a:t>
            </a:r>
            <a:r>
              <a:rPr lang="en-US" sz="2000" b="0" dirty="0" err="1" smtClean="0">
                <a:solidFill>
                  <a:schemeClr val="tx1"/>
                </a:solidFill>
                <a:latin typeface="Times New Roman" pitchFamily="18" charset="0"/>
                <a:cs typeface="Times New Roman" pitchFamily="18" charset="0"/>
              </a:rPr>
              <a:t>DiPs</a:t>
            </a:r>
            <a:r>
              <a:rPr lang="en-US" sz="2000" b="0" dirty="0" smtClean="0">
                <a:solidFill>
                  <a:schemeClr val="tx1"/>
                </a:solidFill>
                <a:latin typeface="Times New Roman" pitchFamily="18" charset="0"/>
                <a:cs typeface="Times New Roman" pitchFamily="18" charset="0"/>
              </a:rPr>
              <a:t> are the result of some historical development that has started out from an older primary meaning and has then developed into a secondary more abstract meaning. In various cases, the earlier meaning continues to be alive. Thus, the very same word may in one context have the status of a sentential adverb or a focus particle, and in the next one the status of a </a:t>
            </a:r>
            <a:r>
              <a:rPr lang="en-US" sz="2000" b="0" dirty="0" err="1" smtClean="0">
                <a:solidFill>
                  <a:schemeClr val="tx1"/>
                </a:solidFill>
                <a:latin typeface="Times New Roman" pitchFamily="18" charset="0"/>
                <a:cs typeface="Times New Roman" pitchFamily="18" charset="0"/>
              </a:rPr>
              <a:t>DiP</a:t>
            </a:r>
            <a:r>
              <a:rPr lang="en-US" sz="2000" b="0" dirty="0" smtClean="0">
                <a:solidFill>
                  <a:schemeClr val="tx1"/>
                </a:solidFill>
                <a:latin typeface="Times New Roman" pitchFamily="18" charset="0"/>
                <a:cs typeface="Times New Roman" pitchFamily="18" charset="0"/>
              </a:rPr>
              <a:t>.</a:t>
            </a:r>
          </a:p>
          <a:p>
            <a:endParaRPr lang="en-US" sz="2000"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11</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04664"/>
            <a:ext cx="8496300" cy="5688161"/>
          </a:xfrm>
        </p:spPr>
        <p:txBody>
          <a:bodyPr/>
          <a:lstStyle/>
          <a:p>
            <a:r>
              <a:rPr lang="en-US" dirty="0" smtClean="0"/>
              <a:t> </a:t>
            </a:r>
            <a:endParaRPr lang="en-US" sz="1800" b="0" dirty="0" smtClean="0">
              <a:solidFill>
                <a:schemeClr val="tx1"/>
              </a:solidFill>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Here is an example. The German adverb </a:t>
            </a:r>
            <a:r>
              <a:rPr lang="en-US" sz="1800" b="0" i="1" dirty="0" smtClean="0">
                <a:solidFill>
                  <a:schemeClr val="tx1"/>
                </a:solidFill>
                <a:latin typeface="Times New Roman" pitchFamily="18" charset="0"/>
                <a:cs typeface="Times New Roman" pitchFamily="18" charset="0"/>
              </a:rPr>
              <a:t>mal</a:t>
            </a:r>
            <a:r>
              <a:rPr lang="en-US" sz="1800" b="0" dirty="0" smtClean="0">
                <a:solidFill>
                  <a:schemeClr val="tx1"/>
                </a:solidFill>
                <a:latin typeface="Times New Roman" pitchFamily="18" charset="0"/>
                <a:cs typeface="Times New Roman" pitchFamily="18" charset="0"/>
              </a:rPr>
              <a:t> is a short form of </a:t>
            </a:r>
            <a:r>
              <a:rPr lang="en-US" sz="1800" b="0" i="1" dirty="0" err="1" smtClean="0">
                <a:solidFill>
                  <a:schemeClr val="tx1"/>
                </a:solidFill>
                <a:latin typeface="Times New Roman" pitchFamily="18" charset="0"/>
                <a:cs typeface="Times New Roman" pitchFamily="18" charset="0"/>
              </a:rPr>
              <a:t>einmal</a:t>
            </a:r>
            <a:r>
              <a:rPr lang="en-US" sz="1800" b="0" dirty="0" smtClean="0">
                <a:solidFill>
                  <a:schemeClr val="tx1"/>
                </a:solidFill>
                <a:latin typeface="Times New Roman" pitchFamily="18" charset="0"/>
                <a:cs typeface="Times New Roman" pitchFamily="18" charset="0"/>
              </a:rPr>
              <a:t>, (lit. </a:t>
            </a:r>
            <a:r>
              <a:rPr lang="en-US" sz="1800" b="0" dirty="0" err="1" smtClean="0">
                <a:solidFill>
                  <a:schemeClr val="tx1"/>
                </a:solidFill>
                <a:latin typeface="Times New Roman" pitchFamily="18" charset="0"/>
                <a:cs typeface="Times New Roman" pitchFamily="18" charset="0"/>
              </a:rPr>
              <a:t>one+time</a:t>
            </a:r>
            <a:r>
              <a:rPr lang="en-US" sz="1800" b="0" dirty="0" smtClean="0">
                <a:solidFill>
                  <a:schemeClr val="tx1"/>
                </a:solidFill>
                <a:latin typeface="Times New Roman" pitchFamily="18" charset="0"/>
                <a:cs typeface="Times New Roman" pitchFamily="18" charset="0"/>
              </a:rPr>
              <a:t>), meaning “once”.</a:t>
            </a:r>
          </a:p>
          <a:p>
            <a:r>
              <a:rPr lang="en-US" sz="1800" b="0" dirty="0" smtClean="0">
                <a:solidFill>
                  <a:schemeClr val="tx1"/>
                </a:solidFill>
                <a:latin typeface="Times New Roman" pitchFamily="18" charset="0"/>
                <a:cs typeface="Times New Roman" pitchFamily="18" charset="0"/>
              </a:rPr>
              <a:t> </a:t>
            </a:r>
          </a:p>
          <a:p>
            <a:pPr lvl="0"/>
            <a:r>
              <a:rPr lang="de-DE" sz="1800" b="0" dirty="0" smtClean="0">
                <a:solidFill>
                  <a:schemeClr val="tx1"/>
                </a:solidFill>
                <a:latin typeface="Times New Roman" pitchFamily="18" charset="0"/>
                <a:cs typeface="Times New Roman" pitchFamily="18" charset="0"/>
              </a:rPr>
              <a:t>	(6)  a.  </a:t>
            </a:r>
            <a:r>
              <a:rPr lang="de-DE" sz="1800" b="0" i="1" dirty="0" smtClean="0">
                <a:solidFill>
                  <a:schemeClr val="tx1"/>
                </a:solidFill>
                <a:latin typeface="Times New Roman" pitchFamily="18" charset="0"/>
                <a:cs typeface="Times New Roman" pitchFamily="18" charset="0"/>
              </a:rPr>
              <a:t>Ich  war mal     in  London, als     das  folgende    passierte …</a:t>
            </a:r>
            <a:endParaRPr lang="en-US" sz="1800" b="0" dirty="0" smtClean="0">
              <a:solidFill>
                <a:schemeClr val="tx1"/>
              </a:solidFill>
              <a:latin typeface="Times New Roman" pitchFamily="18" charset="0"/>
              <a:cs typeface="Times New Roman" pitchFamily="18" charset="0"/>
            </a:endParaRPr>
          </a:p>
          <a:p>
            <a:r>
              <a:rPr lang="de-DE"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I     was  MAL  in  London when  the   following  happened </a:t>
            </a:r>
          </a:p>
          <a:p>
            <a:r>
              <a:rPr lang="en-US" sz="1800" b="0" dirty="0" smtClean="0">
                <a:solidFill>
                  <a:schemeClr val="tx1"/>
                </a:solidFill>
                <a:latin typeface="Times New Roman" pitchFamily="18" charset="0"/>
                <a:cs typeface="Times New Roman" pitchFamily="18" charset="0"/>
              </a:rPr>
              <a:t>	          ‘I was once in London when the following happened …’</a:t>
            </a:r>
          </a:p>
          <a:p>
            <a:r>
              <a:rPr lang="en-US" sz="1800" b="0" dirty="0" smtClean="0">
                <a:solidFill>
                  <a:schemeClr val="tx1"/>
                </a:solidFill>
                <a:latin typeface="Times New Roman" pitchFamily="18" charset="0"/>
                <a:cs typeface="Times New Roman" pitchFamily="18" charset="0"/>
              </a:rPr>
              <a:t> </a:t>
            </a:r>
          </a:p>
          <a:p>
            <a:r>
              <a:rPr lang="de-DE" sz="1800" b="0" dirty="0" smtClean="0">
                <a:solidFill>
                  <a:schemeClr val="tx1"/>
                </a:solidFill>
                <a:latin typeface="Times New Roman" pitchFamily="18" charset="0"/>
                <a:cs typeface="Times New Roman" pitchFamily="18" charset="0"/>
              </a:rPr>
              <a:t>	      b.  </a:t>
            </a:r>
            <a:r>
              <a:rPr lang="de-DE" sz="1800" b="0" i="1" dirty="0" smtClean="0">
                <a:solidFill>
                  <a:schemeClr val="tx1"/>
                </a:solidFill>
                <a:latin typeface="Times New Roman" pitchFamily="18" charset="0"/>
                <a:cs typeface="Times New Roman" pitchFamily="18" charset="0"/>
              </a:rPr>
              <a:t>Ich war einmal in London, als das folgende passierte …</a:t>
            </a:r>
            <a:endParaRPr lang="en-US" sz="1800" b="0" dirty="0" smtClean="0">
              <a:solidFill>
                <a:schemeClr val="tx1"/>
              </a:solidFill>
              <a:latin typeface="Times New Roman" pitchFamily="18" charset="0"/>
              <a:cs typeface="Times New Roman" pitchFamily="18" charset="0"/>
            </a:endParaRPr>
          </a:p>
          <a:p>
            <a:r>
              <a:rPr lang="de-DE" sz="1800" b="0" i="1"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SAME</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12</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13</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
        <p:nvSpPr>
          <p:cNvPr id="8" name="Title 1"/>
          <p:cNvSpPr>
            <a:spLocks noGrp="1"/>
          </p:cNvSpPr>
          <p:nvPr>
            <p:ph idx="1"/>
          </p:nvPr>
        </p:nvSpPr>
        <p:spPr>
          <a:xfrm>
            <a:off x="323850" y="765175"/>
            <a:ext cx="8496300" cy="5327650"/>
          </a:xfrm>
        </p:spPr>
        <p:txBody>
          <a:bodyPr/>
          <a:lstStyle/>
          <a:p>
            <a:pPr lvl="0"/>
            <a:r>
              <a:rPr lang="en-US" sz="1800" b="0" dirty="0" smtClean="0">
                <a:solidFill>
                  <a:schemeClr val="tx1"/>
                </a:solidFill>
                <a:latin typeface="Times New Roman" pitchFamily="18" charset="0"/>
                <a:cs typeface="Times New Roman" pitchFamily="18" charset="0"/>
              </a:rPr>
              <a:t>	(7)  a. [Speaker wants to light a cigarette but doesn’t have matches]</a:t>
            </a:r>
          </a:p>
          <a:p>
            <a:r>
              <a:rPr lang="en-US" sz="1800" b="0" dirty="0" smtClean="0">
                <a:solidFill>
                  <a:schemeClr val="tx1"/>
                </a:solidFill>
                <a:latin typeface="Times New Roman" pitchFamily="18" charset="0"/>
                <a:cs typeface="Times New Roman" pitchFamily="18" charset="0"/>
              </a:rPr>
              <a:t>       	           </a:t>
            </a:r>
            <a:r>
              <a:rPr lang="en-US" sz="1800" b="0" i="1" dirty="0" smtClean="0">
                <a:solidFill>
                  <a:schemeClr val="tx1"/>
                </a:solidFill>
                <a:latin typeface="Times New Roman" pitchFamily="18" charset="0"/>
                <a:cs typeface="Times New Roman" pitchFamily="18" charset="0"/>
              </a:rPr>
              <a:t>Hast  du   mal    </a:t>
            </a:r>
            <a:r>
              <a:rPr lang="en-US" sz="1800" b="0" i="1" dirty="0" err="1" smtClean="0">
                <a:solidFill>
                  <a:schemeClr val="tx1"/>
                </a:solidFill>
                <a:latin typeface="Times New Roman" pitchFamily="18" charset="0"/>
                <a:cs typeface="Times New Roman" pitchFamily="18" charset="0"/>
              </a:rPr>
              <a:t>Feuer</a:t>
            </a:r>
            <a:r>
              <a:rPr lang="en-US" sz="1800" b="0" i="1" dirty="0" smtClean="0">
                <a:solidFill>
                  <a:schemeClr val="tx1"/>
                </a:solidFill>
                <a:latin typeface="Times New Roman" pitchFamily="18" charset="0"/>
                <a:cs typeface="Times New Roman" pitchFamily="18" charset="0"/>
              </a:rPr>
              <a:t>?</a:t>
            </a:r>
            <a:endParaRPr lang="en-US" sz="1800" b="0" dirty="0" smtClean="0">
              <a:solidFill>
                <a:schemeClr val="tx1"/>
              </a:solidFill>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       	            have you MAL fire</a:t>
            </a:r>
          </a:p>
          <a:p>
            <a:r>
              <a:rPr lang="en-US" sz="1800" b="0" dirty="0" smtClean="0">
                <a:solidFill>
                  <a:schemeClr val="tx1"/>
                </a:solidFill>
                <a:latin typeface="Times New Roman" pitchFamily="18" charset="0"/>
                <a:cs typeface="Times New Roman" pitchFamily="18" charset="0"/>
              </a:rPr>
              <a:t>      	          ‚Do you have a light?‘</a:t>
            </a:r>
          </a:p>
          <a:p>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 	        </a:t>
            </a:r>
            <a:r>
              <a:rPr lang="de-DE" sz="1800" b="0" dirty="0" smtClean="0">
                <a:solidFill>
                  <a:schemeClr val="tx1"/>
                </a:solidFill>
                <a:latin typeface="Times New Roman" pitchFamily="18" charset="0"/>
                <a:cs typeface="Times New Roman" pitchFamily="18" charset="0"/>
              </a:rPr>
              <a:t>b.  *</a:t>
            </a:r>
            <a:r>
              <a:rPr lang="de-DE" sz="1800" b="0" i="1" dirty="0" smtClean="0">
                <a:solidFill>
                  <a:schemeClr val="tx1"/>
                </a:solidFill>
                <a:latin typeface="Times New Roman" pitchFamily="18" charset="0"/>
                <a:cs typeface="Times New Roman" pitchFamily="18" charset="0"/>
              </a:rPr>
              <a:t>Hast du einmal Feuer?</a:t>
            </a:r>
            <a:endParaRPr lang="en-US" sz="1800" b="0" dirty="0" smtClean="0">
              <a:solidFill>
                <a:schemeClr val="tx1"/>
              </a:solidFill>
              <a:latin typeface="Times New Roman" pitchFamily="18" charset="0"/>
              <a:cs typeface="Times New Roman" pitchFamily="18" charset="0"/>
            </a:endParaRPr>
          </a:p>
          <a:p>
            <a:r>
              <a:rPr lang="de-DE"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‚Do you once have a light‘</a:t>
            </a:r>
          </a:p>
          <a:p>
            <a:r>
              <a:rPr lang="en-US" sz="1800" b="0" dirty="0" smtClean="0">
                <a:solidFill>
                  <a:schemeClr val="tx1"/>
                </a:solidFill>
                <a:latin typeface="Times New Roman" pitchFamily="18" charset="0"/>
                <a:cs typeface="Times New Roman" pitchFamily="18" charset="0"/>
              </a:rPr>
              <a:t> </a:t>
            </a:r>
          </a:p>
          <a:p>
            <a:r>
              <a:rPr lang="en-US" sz="1800" b="0" i="1" dirty="0" smtClean="0">
                <a:solidFill>
                  <a:schemeClr val="tx1"/>
                </a:solidFill>
                <a:latin typeface="Times New Roman" pitchFamily="18" charset="0"/>
                <a:cs typeface="Times New Roman" pitchFamily="18" charset="0"/>
              </a:rPr>
              <a:t>Mal</a:t>
            </a:r>
            <a:r>
              <a:rPr lang="en-US" sz="1800" b="0" dirty="0" smtClean="0">
                <a:solidFill>
                  <a:schemeClr val="tx1"/>
                </a:solidFill>
                <a:latin typeface="Times New Roman" pitchFamily="18" charset="0"/>
                <a:cs typeface="Times New Roman" pitchFamily="18" charset="0"/>
              </a:rPr>
              <a:t> and </a:t>
            </a:r>
            <a:r>
              <a:rPr lang="en-US" sz="1800" b="0" i="1" dirty="0" err="1" smtClean="0">
                <a:solidFill>
                  <a:schemeClr val="tx1"/>
                </a:solidFill>
                <a:latin typeface="Times New Roman" pitchFamily="18" charset="0"/>
                <a:cs typeface="Times New Roman" pitchFamily="18" charset="0"/>
              </a:rPr>
              <a:t>einmal</a:t>
            </a:r>
            <a:r>
              <a:rPr lang="en-US" sz="1800" b="0" i="1"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are clearly semantically related, and they continue to be. But it is easy to see why (7b) is very awkward. The addressee could say “Of course, but I have a light also twice; in fact I have a light as many times as you want”. The point is: </a:t>
            </a:r>
            <a:r>
              <a:rPr lang="en-US" sz="1800" b="0" i="1" dirty="0" smtClean="0">
                <a:solidFill>
                  <a:schemeClr val="tx1"/>
                </a:solidFill>
                <a:latin typeface="Times New Roman" pitchFamily="18" charset="0"/>
                <a:cs typeface="Times New Roman" pitchFamily="18" charset="0"/>
              </a:rPr>
              <a:t>Mal</a:t>
            </a:r>
            <a:r>
              <a:rPr lang="en-US" sz="1800" b="0" dirty="0" smtClean="0">
                <a:solidFill>
                  <a:schemeClr val="tx1"/>
                </a:solidFill>
                <a:latin typeface="Times New Roman" pitchFamily="18" charset="0"/>
                <a:cs typeface="Times New Roman" pitchFamily="18" charset="0"/>
              </a:rPr>
              <a:t> has developed out of the adverb </a:t>
            </a:r>
            <a:r>
              <a:rPr lang="en-US" sz="1800" b="0" i="1" dirty="0" err="1" smtClean="0">
                <a:solidFill>
                  <a:schemeClr val="tx1"/>
                </a:solidFill>
                <a:latin typeface="Times New Roman" pitchFamily="18" charset="0"/>
                <a:cs typeface="Times New Roman" pitchFamily="18" charset="0"/>
              </a:rPr>
              <a:t>einmal</a:t>
            </a:r>
            <a:r>
              <a:rPr lang="en-US" sz="1800" b="0" dirty="0" smtClean="0">
                <a:solidFill>
                  <a:schemeClr val="tx1"/>
                </a:solidFill>
                <a:latin typeface="Times New Roman" pitchFamily="18" charset="0"/>
                <a:cs typeface="Times New Roman" pitchFamily="18" charset="0"/>
              </a:rPr>
              <a:t>, and while it continues to exist as a truncated form of </a:t>
            </a:r>
            <a:r>
              <a:rPr lang="en-US" sz="1800" b="0" i="1" dirty="0" err="1" smtClean="0">
                <a:solidFill>
                  <a:schemeClr val="tx1"/>
                </a:solidFill>
                <a:latin typeface="Times New Roman" pitchFamily="18" charset="0"/>
                <a:cs typeface="Times New Roman" pitchFamily="18" charset="0"/>
              </a:rPr>
              <a:t>einmal</a:t>
            </a:r>
            <a:r>
              <a:rPr lang="en-US" sz="1800" b="0" dirty="0" smtClean="0">
                <a:solidFill>
                  <a:schemeClr val="tx1"/>
                </a:solidFill>
                <a:latin typeface="Times New Roman" pitchFamily="18" charset="0"/>
                <a:cs typeface="Times New Roman" pitchFamily="18" charset="0"/>
              </a:rPr>
              <a:t>, it has started a new life as a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with a more abstract meaning, something like “by the way”. </a:t>
            </a:r>
            <a:endParaRPr lang="en-US" sz="1800" b="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20688"/>
            <a:ext cx="8496300" cy="5472137"/>
          </a:xfrm>
        </p:spPr>
        <p:txBody>
          <a:bodyPr/>
          <a:lstStyle/>
          <a:p>
            <a:endParaRPr lang="en-US" sz="1800" b="0" dirty="0" smtClean="0">
              <a:solidFill>
                <a:schemeClr val="tx1"/>
              </a:solidFill>
              <a:latin typeface="Times New Roman" pitchFamily="18" charset="0"/>
              <a:cs typeface="Times New Roman" pitchFamily="18" charset="0"/>
            </a:endParaRPr>
          </a:p>
          <a:p>
            <a:endParaRPr lang="en-US" sz="1800" b="0" dirty="0">
              <a:solidFill>
                <a:schemeClr val="tx1"/>
              </a:solidFill>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We can see: In present day German, </a:t>
            </a:r>
            <a:r>
              <a:rPr lang="en-US" sz="1800" b="0" i="1" dirty="0" smtClean="0">
                <a:solidFill>
                  <a:schemeClr val="tx1"/>
                </a:solidFill>
                <a:latin typeface="Times New Roman" pitchFamily="18" charset="0"/>
                <a:cs typeface="Times New Roman" pitchFamily="18" charset="0"/>
              </a:rPr>
              <a:t>mal </a:t>
            </a:r>
            <a:r>
              <a:rPr lang="en-US" sz="1800" b="0" dirty="0" smtClean="0">
                <a:solidFill>
                  <a:schemeClr val="tx1"/>
                </a:solidFill>
                <a:latin typeface="Times New Roman" pitchFamily="18" charset="0"/>
                <a:cs typeface="Times New Roman" pitchFamily="18" charset="0"/>
              </a:rPr>
              <a:t>functions as part of the at-issue meaning of a clause, here as an adverb of frequency, and </a:t>
            </a:r>
            <a:r>
              <a:rPr lang="en-US" sz="1800" b="0" i="1" dirty="0" smtClean="0">
                <a:solidFill>
                  <a:schemeClr val="tx1"/>
                </a:solidFill>
                <a:latin typeface="Times New Roman" pitchFamily="18" charset="0"/>
                <a:cs typeface="Times New Roman" pitchFamily="18" charset="0"/>
              </a:rPr>
              <a:t>mal</a:t>
            </a:r>
            <a:r>
              <a:rPr lang="en-US" sz="1800" b="0" dirty="0" smtClean="0">
                <a:solidFill>
                  <a:schemeClr val="tx1"/>
                </a:solidFill>
                <a:latin typeface="Times New Roman" pitchFamily="18" charset="0"/>
                <a:cs typeface="Times New Roman" pitchFamily="18" charset="0"/>
              </a:rPr>
              <a:t> can also function as part of the non-at-issue meaning in the sense of a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The shift from adverb to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seems to be largely accidental. Why has German developed </a:t>
            </a:r>
            <a:r>
              <a:rPr lang="en-US" sz="1800" b="0" i="1" dirty="0" smtClean="0">
                <a:solidFill>
                  <a:schemeClr val="tx1"/>
                </a:solidFill>
                <a:latin typeface="Times New Roman" pitchFamily="18" charset="0"/>
                <a:cs typeface="Times New Roman" pitchFamily="18" charset="0"/>
              </a:rPr>
              <a:t>mal</a:t>
            </a:r>
            <a:r>
              <a:rPr lang="en-US" sz="1800" b="0" dirty="0" smtClean="0">
                <a:solidFill>
                  <a:schemeClr val="tx1"/>
                </a:solidFill>
                <a:latin typeface="Times New Roman" pitchFamily="18" charset="0"/>
                <a:cs typeface="Times New Roman" pitchFamily="18" charset="0"/>
              </a:rPr>
              <a:t> as a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while English did not do this with </a:t>
            </a:r>
            <a:r>
              <a:rPr lang="en-US" sz="1800" b="0" i="1" dirty="0" smtClean="0">
                <a:solidFill>
                  <a:schemeClr val="tx1"/>
                </a:solidFill>
                <a:latin typeface="Times New Roman" pitchFamily="18" charset="0"/>
                <a:cs typeface="Times New Roman" pitchFamily="18" charset="0"/>
              </a:rPr>
              <a:t>once</a:t>
            </a:r>
            <a:r>
              <a:rPr lang="en-US" sz="1800" b="0" dirty="0" smtClean="0">
                <a:solidFill>
                  <a:schemeClr val="tx1"/>
                </a:solidFill>
                <a:latin typeface="Times New Roman" pitchFamily="18" charset="0"/>
                <a:cs typeface="Times New Roman" pitchFamily="18" charset="0"/>
              </a:rPr>
              <a:t>? – No answer!</a:t>
            </a:r>
          </a:p>
          <a:p>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Nevertheless, the shift is real, contrary to claims by theoreticians who maintain that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are simply adverbs and don’t deserve being in an extra word class. </a:t>
            </a:r>
          </a:p>
          <a:p>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14</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496300" cy="5472137"/>
          </a:xfrm>
        </p:spPr>
        <p:txBody>
          <a:bodyPr/>
          <a:lstStyle/>
          <a:p>
            <a:pPr>
              <a:lnSpc>
                <a:spcPct val="100000"/>
              </a:lnSpc>
            </a:pPr>
            <a:r>
              <a:rPr lang="en-US" sz="1800" b="0" dirty="0" smtClean="0">
                <a:solidFill>
                  <a:schemeClr val="tx1"/>
                </a:solidFill>
                <a:latin typeface="Times New Roman" pitchFamily="18" charset="0"/>
                <a:cs typeface="Times New Roman" pitchFamily="18" charset="0"/>
              </a:rPr>
              <a:t>The consequences can be traced in the grammar. Consider word order.</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Adverbs can move. </a:t>
            </a:r>
            <a:r>
              <a:rPr lang="en-US" sz="1800" b="0" i="1" dirty="0" err="1" smtClean="0">
                <a:solidFill>
                  <a:schemeClr val="tx1"/>
                </a:solidFill>
                <a:latin typeface="Times New Roman" pitchFamily="18" charset="0"/>
                <a:cs typeface="Times New Roman" pitchFamily="18" charset="0"/>
              </a:rPr>
              <a:t>Einmal</a:t>
            </a:r>
            <a:r>
              <a:rPr lang="en-US" sz="1800" b="0" dirty="0" smtClean="0">
                <a:solidFill>
                  <a:schemeClr val="tx1"/>
                </a:solidFill>
                <a:latin typeface="Times New Roman" pitchFamily="18" charset="0"/>
                <a:cs typeface="Times New Roman" pitchFamily="18" charset="0"/>
              </a:rPr>
              <a:t> as well as temporal </a:t>
            </a:r>
            <a:r>
              <a:rPr lang="en-US" sz="1800" b="0" i="1" dirty="0" smtClean="0">
                <a:solidFill>
                  <a:schemeClr val="tx1"/>
                </a:solidFill>
                <a:latin typeface="Times New Roman" pitchFamily="18" charset="0"/>
                <a:cs typeface="Times New Roman" pitchFamily="18" charset="0"/>
              </a:rPr>
              <a:t>mal </a:t>
            </a:r>
            <a:r>
              <a:rPr lang="en-US" sz="1800" b="0" dirty="0" smtClean="0">
                <a:solidFill>
                  <a:schemeClr val="tx1"/>
                </a:solidFill>
                <a:latin typeface="Times New Roman" pitchFamily="18" charset="0"/>
                <a:cs typeface="Times New Roman" pitchFamily="18" charset="0"/>
              </a:rPr>
              <a:t>may move</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de-DE" sz="1800" b="0" dirty="0" smtClean="0">
                <a:solidFill>
                  <a:schemeClr val="tx1"/>
                </a:solidFill>
                <a:latin typeface="Times New Roman" pitchFamily="18" charset="0"/>
                <a:cs typeface="Times New Roman" pitchFamily="18" charset="0"/>
              </a:rPr>
              <a:t>	(8) a.  </a:t>
            </a:r>
            <a:r>
              <a:rPr lang="de-DE" sz="1800" i="1" dirty="0" smtClean="0">
                <a:solidFill>
                  <a:schemeClr val="tx1"/>
                </a:solidFill>
                <a:latin typeface="Times New Roman" pitchFamily="18" charset="0"/>
                <a:cs typeface="Times New Roman" pitchFamily="18" charset="0"/>
              </a:rPr>
              <a:t>Mal</a:t>
            </a:r>
            <a:r>
              <a:rPr lang="de-DE" sz="1800" b="0" i="1" dirty="0" smtClean="0">
                <a:solidFill>
                  <a:schemeClr val="tx1"/>
                </a:solidFill>
                <a:latin typeface="Times New Roman" pitchFamily="18" charset="0"/>
                <a:cs typeface="Times New Roman" pitchFamily="18" charset="0"/>
              </a:rPr>
              <a:t>    war ich in London, </a:t>
            </a:r>
            <a:r>
              <a:rPr lang="de-DE" sz="1800" i="1" dirty="0" smtClean="0">
                <a:solidFill>
                  <a:schemeClr val="tx1"/>
                </a:solidFill>
                <a:latin typeface="Times New Roman" pitchFamily="18" charset="0"/>
                <a:cs typeface="Times New Roman" pitchFamily="18" charset="0"/>
              </a:rPr>
              <a:t>mal </a:t>
            </a:r>
            <a:r>
              <a:rPr lang="de-DE" sz="1800" b="0" i="1" dirty="0" smtClean="0">
                <a:solidFill>
                  <a:schemeClr val="tx1"/>
                </a:solidFill>
                <a:latin typeface="Times New Roman" pitchFamily="18" charset="0"/>
                <a:cs typeface="Times New Roman" pitchFamily="18" charset="0"/>
              </a:rPr>
              <a:t> war  ich in Paris …</a:t>
            </a:r>
            <a:r>
              <a:rPr lang="de-DE"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MAL   was I    in London  MAL was  I    in Paris </a:t>
            </a:r>
          </a:p>
          <a:p>
            <a:pPr>
              <a:lnSpc>
                <a:spcPct val="100000"/>
              </a:lnSpc>
            </a:pPr>
            <a:r>
              <a:rPr lang="en-US" sz="1800" b="0" dirty="0" smtClean="0">
                <a:solidFill>
                  <a:schemeClr val="tx1"/>
                </a:solidFill>
                <a:latin typeface="Times New Roman" pitchFamily="18" charset="0"/>
                <a:cs typeface="Times New Roman" pitchFamily="18" charset="0"/>
              </a:rPr>
              <a:t>                          ‘One day I was in L, one day I was in P … I was around a lot’</a:t>
            </a:r>
          </a:p>
          <a:p>
            <a:pPr>
              <a:lnSpc>
                <a:spcPct val="100000"/>
              </a:lnSpc>
            </a:pPr>
            <a:r>
              <a:rPr lang="en-US" sz="1800" b="0" dirty="0" smtClean="0">
                <a:solidFill>
                  <a:schemeClr val="tx1"/>
                </a:solidFill>
                <a:latin typeface="Times New Roman" pitchFamily="18" charset="0"/>
                <a:cs typeface="Times New Roman" pitchFamily="18" charset="0"/>
              </a:rPr>
              <a:t> 	           </a:t>
            </a:r>
            <a:r>
              <a:rPr lang="de-DE" sz="1800" b="0" dirty="0" smtClean="0">
                <a:solidFill>
                  <a:schemeClr val="tx1"/>
                </a:solidFill>
                <a:latin typeface="Times New Roman" pitchFamily="18" charset="0"/>
                <a:cs typeface="Times New Roman" pitchFamily="18" charset="0"/>
              </a:rPr>
              <a:t>[SAME for </a:t>
            </a:r>
            <a:r>
              <a:rPr lang="de-DE" sz="1800" b="0" i="1" dirty="0" smtClean="0">
                <a:solidFill>
                  <a:schemeClr val="tx1"/>
                </a:solidFill>
                <a:latin typeface="Times New Roman" pitchFamily="18" charset="0"/>
                <a:cs typeface="Times New Roman" pitchFamily="18" charset="0"/>
              </a:rPr>
              <a:t>einmal</a:t>
            </a:r>
            <a:r>
              <a:rPr lang="de-DE" sz="1800" b="0" dirty="0" smtClean="0">
                <a:solidFill>
                  <a:schemeClr val="tx1"/>
                </a:solidFill>
                <a:latin typeface="Times New Roman" pitchFamily="18" charset="0"/>
                <a:cs typeface="Times New Roman" pitchFamily="18" charset="0"/>
              </a:rPr>
              <a:t>]</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b.   Ich war mal in London, und ich war auch in Paris </a:t>
            </a:r>
            <a:r>
              <a:rPr lang="de-DE" sz="1800" dirty="0" smtClean="0">
                <a:solidFill>
                  <a:schemeClr val="tx1"/>
                </a:solidFill>
                <a:latin typeface="Times New Roman" pitchFamily="18" charset="0"/>
                <a:cs typeface="Times New Roman" pitchFamily="18" charset="0"/>
              </a:rPr>
              <a:t>mal</a:t>
            </a:r>
            <a:r>
              <a:rPr lang="de-DE" sz="1800" b="0" dirty="0" smtClean="0">
                <a:solidFill>
                  <a:schemeClr val="tx1"/>
                </a:solidFill>
                <a:latin typeface="Times New Roman" pitchFamily="18" charset="0"/>
                <a:cs typeface="Times New Roman" pitchFamily="18" charset="0"/>
              </a:rPr>
              <a:t>. [adv. postposing]</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c.  *</a:t>
            </a:r>
            <a:r>
              <a:rPr lang="de-DE" sz="1800" i="1" dirty="0" smtClean="0">
                <a:solidFill>
                  <a:schemeClr val="tx1"/>
                </a:solidFill>
                <a:latin typeface="Times New Roman" pitchFamily="18" charset="0"/>
                <a:cs typeface="Times New Roman" pitchFamily="18" charset="0"/>
              </a:rPr>
              <a:t>Mal </a:t>
            </a:r>
            <a:r>
              <a:rPr lang="de-DE" sz="1800" b="0" i="1" dirty="0" smtClean="0">
                <a:solidFill>
                  <a:schemeClr val="tx1"/>
                </a:solidFill>
                <a:latin typeface="Times New Roman" pitchFamily="18" charset="0"/>
                <a:cs typeface="Times New Roman" pitchFamily="18" charset="0"/>
              </a:rPr>
              <a:t> hast  du    Feuer?</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MAL have you  fire</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d.  </a:t>
            </a:r>
            <a:r>
              <a:rPr lang="de-DE" sz="1800" b="0" dirty="0" smtClean="0">
                <a:solidFill>
                  <a:schemeClr val="tx1"/>
                </a:solidFill>
                <a:latin typeface="Times New Roman" pitchFamily="18" charset="0"/>
                <a:cs typeface="Times New Roman" pitchFamily="18" charset="0"/>
              </a:rPr>
              <a:t>*</a:t>
            </a:r>
            <a:r>
              <a:rPr lang="de-DE" sz="1800" b="0" i="1" dirty="0" smtClean="0">
                <a:solidFill>
                  <a:schemeClr val="tx1"/>
                </a:solidFill>
                <a:latin typeface="Times New Roman" pitchFamily="18" charset="0"/>
                <a:cs typeface="Times New Roman" pitchFamily="18" charset="0"/>
              </a:rPr>
              <a:t>Hast du Feuer </a:t>
            </a:r>
            <a:r>
              <a:rPr lang="de-DE" sz="1800" i="1" dirty="0" smtClean="0">
                <a:solidFill>
                  <a:schemeClr val="tx1"/>
                </a:solidFill>
                <a:latin typeface="Times New Roman" pitchFamily="18" charset="0"/>
                <a:cs typeface="Times New Roman" pitchFamily="18" charset="0"/>
              </a:rPr>
              <a:t>mal</a:t>
            </a:r>
            <a:r>
              <a:rPr lang="de-DE" sz="1800" b="0" i="1" dirty="0" smtClean="0">
                <a:solidFill>
                  <a:schemeClr val="tx1"/>
                </a:solidFill>
                <a:latin typeface="Times New Roman" pitchFamily="18" charset="0"/>
                <a:cs typeface="Times New Roman" pitchFamily="18" charset="0"/>
              </a:rPr>
              <a:t>?</a:t>
            </a:r>
            <a:r>
              <a:rPr lang="de-DE"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postposing</a:t>
            </a:r>
            <a:r>
              <a:rPr lang="en-US" sz="1800" b="0" dirty="0" smtClean="0">
                <a:solidFill>
                  <a:schemeClr val="tx1"/>
                </a:solidFill>
                <a:latin typeface="Times New Roman" pitchFamily="18" charset="0"/>
                <a:cs typeface="Times New Roman" pitchFamily="18" charset="0"/>
              </a:rPr>
              <a:t>]</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(8c,d) are largely incomprehensible. They cannot recover the semantics of (7a). Displacement (topicalization or post-posing) destroy 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reading. Why? We will return to this.</a:t>
            </a: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15</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76672"/>
            <a:ext cx="8496300" cy="5616153"/>
          </a:xfrm>
        </p:spPr>
        <p:txBody>
          <a:bodyPr/>
          <a:lstStyle/>
          <a:p>
            <a:pPr marL="342900" indent="-342900">
              <a:lnSpc>
                <a:spcPct val="100000"/>
              </a:lnSpc>
            </a:pPr>
            <a:endParaRPr lang="en-US" sz="1800" b="0" dirty="0" smtClean="0">
              <a:solidFill>
                <a:schemeClr val="tx1"/>
              </a:solidFill>
              <a:latin typeface="Times New Roman" pitchFamily="18" charset="0"/>
              <a:cs typeface="Times New Roman" pitchFamily="18" charset="0"/>
            </a:endParaRPr>
          </a:p>
          <a:p>
            <a:pPr marL="342900" indent="-342900">
              <a:lnSpc>
                <a:spcPct val="100000"/>
              </a:lnSpc>
            </a:pPr>
            <a:endParaRPr lang="en-US" sz="1800" b="0" dirty="0">
              <a:solidFill>
                <a:schemeClr val="tx1"/>
              </a:solidFill>
              <a:latin typeface="Times New Roman" pitchFamily="18" charset="0"/>
              <a:cs typeface="Times New Roman" pitchFamily="18" charset="0"/>
            </a:endParaRPr>
          </a:p>
          <a:p>
            <a:pPr marL="342900" indent="-342900">
              <a:lnSpc>
                <a:spcPct val="100000"/>
              </a:lnSpc>
            </a:pPr>
            <a:r>
              <a:rPr lang="en-US" sz="1800" b="0" dirty="0" smtClean="0">
                <a:solidFill>
                  <a:schemeClr val="tx1"/>
                </a:solidFill>
                <a:latin typeface="Times New Roman" pitchFamily="18" charset="0"/>
                <a:cs typeface="Times New Roman" pitchFamily="18" charset="0"/>
              </a:rPr>
              <a:t>One can be sure that there was first a literal at-issue meaning from which at a later stage and certainly gradually a secondary, non-at issue meaning was derived. </a:t>
            </a:r>
          </a:p>
          <a:p>
            <a:pPr marL="342900" indent="-342900">
              <a:lnSpc>
                <a:spcPct val="100000"/>
              </a:lnSpc>
            </a:pPr>
            <a:r>
              <a:rPr lang="en-US" sz="1800" b="0" dirty="0" smtClean="0">
                <a:solidFill>
                  <a:schemeClr val="tx1"/>
                </a:solidFill>
                <a:latin typeface="Times New Roman" pitchFamily="18" charset="0"/>
                <a:cs typeface="Times New Roman" pitchFamily="18" charset="0"/>
              </a:rPr>
              <a:t> </a:t>
            </a:r>
          </a:p>
          <a:p>
            <a:pPr marL="342900" indent="-342900">
              <a:lnSpc>
                <a:spcPct val="100000"/>
              </a:lnSpc>
            </a:pPr>
            <a:r>
              <a:rPr lang="en-US" sz="1800" b="0" dirty="0" smtClean="0">
                <a:solidFill>
                  <a:schemeClr val="tx1"/>
                </a:solidFill>
                <a:latin typeface="Times New Roman" pitchFamily="18" charset="0"/>
                <a:cs typeface="Times New Roman" pitchFamily="18" charset="0"/>
              </a:rPr>
              <a:t>What we have seen here is, however, that the shift is not only an abstract lexical split toward </a:t>
            </a:r>
            <a:r>
              <a:rPr lang="en-US" sz="1800" b="0" i="1" dirty="0" smtClean="0">
                <a:solidFill>
                  <a:schemeClr val="tx1"/>
                </a:solidFill>
                <a:latin typeface="Times New Roman" pitchFamily="18" charset="0"/>
                <a:cs typeface="Times New Roman" pitchFamily="18" charset="0"/>
              </a:rPr>
              <a:t>mal</a:t>
            </a:r>
            <a:r>
              <a:rPr lang="en-US" sz="1800" b="0" baseline="-25000" dirty="0" smtClean="0">
                <a:solidFill>
                  <a:schemeClr val="tx1"/>
                </a:solidFill>
                <a:latin typeface="Times New Roman" pitchFamily="18" charset="0"/>
                <a:cs typeface="Times New Roman" pitchFamily="18" charset="0"/>
              </a:rPr>
              <a:t>1</a:t>
            </a:r>
            <a:r>
              <a:rPr lang="en-US" sz="1800" b="0" dirty="0" smtClean="0">
                <a:solidFill>
                  <a:schemeClr val="tx1"/>
                </a:solidFill>
                <a:latin typeface="Times New Roman" pitchFamily="18" charset="0"/>
                <a:cs typeface="Times New Roman" pitchFamily="18" charset="0"/>
              </a:rPr>
              <a:t> and </a:t>
            </a:r>
            <a:r>
              <a:rPr lang="en-US" sz="1800" b="0" i="1" dirty="0" smtClean="0">
                <a:solidFill>
                  <a:schemeClr val="tx1"/>
                </a:solidFill>
                <a:latin typeface="Times New Roman" pitchFamily="18" charset="0"/>
                <a:cs typeface="Times New Roman" pitchFamily="18" charset="0"/>
              </a:rPr>
              <a:t>mal</a:t>
            </a:r>
            <a:r>
              <a:rPr lang="en-US" sz="1800" b="0" baseline="-25000" dirty="0" smtClean="0">
                <a:solidFill>
                  <a:schemeClr val="tx1"/>
                </a:solidFill>
                <a:latin typeface="Times New Roman" pitchFamily="18" charset="0"/>
                <a:cs typeface="Times New Roman" pitchFamily="18" charset="0"/>
              </a:rPr>
              <a:t>2</a:t>
            </a:r>
            <a:r>
              <a:rPr lang="en-US" sz="1800" b="0" dirty="0" smtClean="0">
                <a:solidFill>
                  <a:schemeClr val="tx1"/>
                </a:solidFill>
                <a:latin typeface="Times New Roman" pitchFamily="18" charset="0"/>
                <a:cs typeface="Times New Roman" pitchFamily="18" charset="0"/>
              </a:rPr>
              <a:t>. The whole grammar of </a:t>
            </a:r>
            <a:r>
              <a:rPr lang="en-US" sz="1800" b="0" i="1" dirty="0" smtClean="0">
                <a:solidFill>
                  <a:schemeClr val="tx1"/>
                </a:solidFill>
                <a:latin typeface="Times New Roman" pitchFamily="18" charset="0"/>
                <a:cs typeface="Times New Roman" pitchFamily="18" charset="0"/>
              </a:rPr>
              <a:t>mal </a:t>
            </a:r>
            <a:r>
              <a:rPr lang="en-US" sz="1800" b="0" dirty="0" smtClean="0">
                <a:solidFill>
                  <a:schemeClr val="tx1"/>
                </a:solidFill>
                <a:latin typeface="Times New Roman" pitchFamily="18" charset="0"/>
                <a:cs typeface="Times New Roman" pitchFamily="18" charset="0"/>
              </a:rPr>
              <a:t>changes. Word order shrinks to only a single option: Placement in clause-medial position</a:t>
            </a:r>
          </a:p>
          <a:p>
            <a:pPr marL="342900" indent="-342900">
              <a:lnSpc>
                <a:spcPct val="100000"/>
              </a:lnSpc>
            </a:pPr>
            <a:r>
              <a:rPr lang="en-US" sz="1800" b="0" dirty="0" smtClean="0">
                <a:solidFill>
                  <a:schemeClr val="tx1"/>
                </a:solidFill>
                <a:latin typeface="Times New Roman" pitchFamily="18" charset="0"/>
                <a:cs typeface="Times New Roman" pitchFamily="18" charset="0"/>
              </a:rPr>
              <a:t> </a:t>
            </a:r>
          </a:p>
          <a:p>
            <a:pPr marL="342900" indent="-342900">
              <a:lnSpc>
                <a:spcPct val="100000"/>
              </a:lnSpc>
            </a:pPr>
            <a:r>
              <a:rPr lang="en-US" sz="1800" b="0" dirty="0" smtClean="0">
                <a:solidFill>
                  <a:schemeClr val="tx1"/>
                </a:solidFill>
                <a:latin typeface="Times New Roman" pitchFamily="18" charset="0"/>
                <a:cs typeface="Times New Roman" pitchFamily="18" charset="0"/>
              </a:rPr>
              <a:t> Similarly, the primary meaning allows the element to be focused (</a:t>
            </a:r>
            <a:r>
              <a:rPr lang="en-US" sz="1800" b="0" i="1" dirty="0" err="1" smtClean="0">
                <a:solidFill>
                  <a:schemeClr val="tx1"/>
                </a:solidFill>
                <a:latin typeface="Times New Roman" pitchFamily="18" charset="0"/>
                <a:cs typeface="Times New Roman" pitchFamily="18" charset="0"/>
              </a:rPr>
              <a:t>Ich</a:t>
            </a:r>
            <a:r>
              <a:rPr lang="en-US" sz="1800" b="0" i="1" dirty="0" smtClean="0">
                <a:solidFill>
                  <a:schemeClr val="tx1"/>
                </a:solidFill>
                <a:latin typeface="Times New Roman" pitchFamily="18" charset="0"/>
                <a:cs typeface="Times New Roman" pitchFamily="18" charset="0"/>
              </a:rPr>
              <a:t> war EINMAL in London</a:t>
            </a:r>
            <a:r>
              <a:rPr lang="en-US" sz="1800" b="0" dirty="0" smtClean="0">
                <a:solidFill>
                  <a:schemeClr val="tx1"/>
                </a:solidFill>
                <a:latin typeface="Times New Roman" pitchFamily="18" charset="0"/>
                <a:cs typeface="Times New Roman" pitchFamily="18" charset="0"/>
              </a:rPr>
              <a:t>, “I was in London ONCE”), The secondary meaning, 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meaning never allows that: *</a:t>
            </a:r>
            <a:r>
              <a:rPr lang="en-US" sz="1800" b="0" i="1" dirty="0" smtClean="0">
                <a:solidFill>
                  <a:schemeClr val="tx1"/>
                </a:solidFill>
                <a:latin typeface="Times New Roman" pitchFamily="18" charset="0"/>
                <a:cs typeface="Times New Roman" pitchFamily="18" charset="0"/>
              </a:rPr>
              <a:t>Hast du MAL / EINMAL </a:t>
            </a:r>
            <a:r>
              <a:rPr lang="en-US" sz="1800" b="0" i="1" dirty="0" err="1" smtClean="0">
                <a:solidFill>
                  <a:schemeClr val="tx1"/>
                </a:solidFill>
                <a:latin typeface="Times New Roman" pitchFamily="18" charset="0"/>
                <a:cs typeface="Times New Roman" pitchFamily="18" charset="0"/>
              </a:rPr>
              <a:t>Feuer</a:t>
            </a:r>
            <a:r>
              <a:rPr lang="en-US" sz="1800" b="0" i="1" dirty="0" smtClean="0">
                <a:solidFill>
                  <a:schemeClr val="tx1"/>
                </a:solidFill>
                <a:latin typeface="Times New Roman" pitchFamily="18" charset="0"/>
                <a:cs typeface="Times New Roman" pitchFamily="18" charset="0"/>
              </a:rPr>
              <a:t>?</a:t>
            </a:r>
            <a:r>
              <a:rPr lang="en-US" sz="1800" b="0" dirty="0" smtClean="0">
                <a:solidFill>
                  <a:schemeClr val="tx1"/>
                </a:solidFill>
                <a:latin typeface="Times New Roman" pitchFamily="18" charset="0"/>
                <a:cs typeface="Times New Roman" pitchFamily="18" charset="0"/>
              </a:rPr>
              <a:t> is gibberish. </a:t>
            </a:r>
          </a:p>
          <a:p>
            <a:pPr marL="342900" indent="-342900">
              <a:lnSpc>
                <a:spcPct val="100000"/>
              </a:lnSpc>
            </a:pPr>
            <a:r>
              <a:rPr lang="en-US" sz="1800" b="0" dirty="0" smtClean="0">
                <a:solidFill>
                  <a:schemeClr val="tx1"/>
                </a:solidFill>
                <a:latin typeface="Times New Roman" pitchFamily="18" charset="0"/>
                <a:cs typeface="Times New Roman" pitchFamily="18" charset="0"/>
              </a:rPr>
              <a:t> </a:t>
            </a:r>
          </a:p>
          <a:p>
            <a:pPr marL="342900" indent="-342900">
              <a:lnSpc>
                <a:spcPct val="100000"/>
              </a:lnSpc>
            </a:pPr>
            <a:r>
              <a:rPr lang="en-US" sz="1800" b="0" dirty="0" smtClean="0">
                <a:solidFill>
                  <a:schemeClr val="tx1"/>
                </a:solidFill>
                <a:latin typeface="Times New Roman" pitchFamily="18" charset="0"/>
                <a:cs typeface="Times New Roman" pitchFamily="18" charset="0"/>
              </a:rPr>
              <a:t>Linguistic theory needs to explain how the shift toward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can take place, in particular what the formal basis of this shift would be</a:t>
            </a:r>
            <a:r>
              <a:rPr lang="en-US" dirty="0" smtClean="0"/>
              <a:t>.  </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16</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548680"/>
            <a:ext cx="8496300" cy="5544145"/>
          </a:xfrm>
        </p:spPr>
        <p:txBody>
          <a:bodyPr/>
          <a:lstStyle/>
          <a:p>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2.3 Dependence on force</a:t>
            </a:r>
          </a:p>
          <a:p>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depend on illocutionary force as defined by clause type (assertive/declarative, imperative, interrogative); often, </a:t>
            </a:r>
            <a:r>
              <a:rPr lang="en-US" sz="1800" b="0" dirty="0" err="1" smtClean="0">
                <a:solidFill>
                  <a:schemeClr val="tx1"/>
                </a:solidFill>
                <a:latin typeface="Times New Roman" pitchFamily="18" charset="0"/>
                <a:cs typeface="Times New Roman" pitchFamily="18" charset="0"/>
              </a:rPr>
              <a:t>interrogativity</a:t>
            </a:r>
            <a:r>
              <a:rPr lang="en-US" sz="1800" b="0" dirty="0" smtClean="0">
                <a:solidFill>
                  <a:schemeClr val="tx1"/>
                </a:solidFill>
                <a:latin typeface="Times New Roman" pitchFamily="18" charset="0"/>
                <a:cs typeface="Times New Roman" pitchFamily="18" charset="0"/>
              </a:rPr>
              <a:t> needs to be distinguished according to constituent questions (</a:t>
            </a:r>
            <a:r>
              <a:rPr lang="en-US" sz="1800" b="0" dirty="0" err="1" smtClean="0">
                <a:solidFill>
                  <a:schemeClr val="tx1"/>
                </a:solidFill>
                <a:latin typeface="Times New Roman" pitchFamily="18" charset="0"/>
                <a:cs typeface="Times New Roman" pitchFamily="18" charset="0"/>
              </a:rPr>
              <a:t>wh</a:t>
            </a:r>
            <a:r>
              <a:rPr lang="en-US" sz="1800" b="0" dirty="0" smtClean="0">
                <a:solidFill>
                  <a:schemeClr val="tx1"/>
                </a:solidFill>
                <a:latin typeface="Times New Roman" pitchFamily="18" charset="0"/>
                <a:cs typeface="Times New Roman" pitchFamily="18" charset="0"/>
              </a:rPr>
              <a:t>-questions) and polar or alternative questions</a:t>
            </a:r>
            <a:r>
              <a:rPr lang="en-US" dirty="0" smtClean="0">
                <a:latin typeface="Times New Roman" pitchFamily="18" charset="0"/>
                <a:cs typeface="Times New Roman" pitchFamily="18" charset="0"/>
              </a:rPr>
              <a:t>. </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17</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20688"/>
            <a:ext cx="8496300" cy="5472137"/>
          </a:xfrm>
        </p:spPr>
        <p:txBody>
          <a:bodyPr/>
          <a:lstStyle/>
          <a:p>
            <a:pPr>
              <a:lnSpc>
                <a:spcPct val="100000"/>
              </a:lnSpc>
            </a:pP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The adverbial form </a:t>
            </a:r>
            <a:r>
              <a:rPr lang="en-US" sz="1800" b="0" i="1" dirty="0" err="1" smtClean="0">
                <a:solidFill>
                  <a:schemeClr val="tx1"/>
                </a:solidFill>
                <a:latin typeface="Times New Roman" pitchFamily="18" charset="0"/>
                <a:cs typeface="Times New Roman" pitchFamily="18" charset="0"/>
              </a:rPr>
              <a:t>einmal</a:t>
            </a:r>
            <a:r>
              <a:rPr lang="en-US" sz="1800" b="0" dirty="0" smtClean="0">
                <a:solidFill>
                  <a:schemeClr val="tx1"/>
                </a:solidFill>
                <a:latin typeface="Times New Roman" pitchFamily="18" charset="0"/>
                <a:cs typeface="Times New Roman" pitchFamily="18" charset="0"/>
              </a:rPr>
              <a:t> (once) is neutral. It can appear in any type of clause.</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de-DE" sz="1800" b="0" dirty="0" smtClean="0">
                <a:solidFill>
                  <a:schemeClr val="tx1"/>
                </a:solidFill>
                <a:latin typeface="Times New Roman" pitchFamily="18" charset="0"/>
                <a:cs typeface="Times New Roman" pitchFamily="18" charset="0"/>
              </a:rPr>
              <a:t>	(9)  a.  DECL</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r>
              <a:rPr lang="de-DE" sz="1800" b="0" i="1" dirty="0" smtClean="0">
                <a:solidFill>
                  <a:schemeClr val="tx1"/>
                </a:solidFill>
                <a:latin typeface="Times New Roman" pitchFamily="18" charset="0"/>
                <a:cs typeface="Times New Roman" pitchFamily="18" charset="0"/>
              </a:rPr>
              <a:t>Ich war ich einmal in  London.</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r>
              <a:rPr lang="en-US" sz="1800" b="0" dirty="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I     was       once    in  London</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de-DE" sz="1800" b="0" dirty="0" smtClean="0">
                <a:solidFill>
                  <a:schemeClr val="tx1"/>
                </a:solidFill>
                <a:latin typeface="Times New Roman" pitchFamily="18" charset="0"/>
                <a:cs typeface="Times New Roman" pitchFamily="18" charset="0"/>
              </a:rPr>
              <a:t>	      b. IMP</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r>
              <a:rPr lang="de-DE" sz="1800" b="0" i="1" dirty="0" smtClean="0">
                <a:solidFill>
                  <a:schemeClr val="tx1"/>
                </a:solidFill>
                <a:latin typeface="Times New Roman" pitchFamily="18" charset="0"/>
                <a:cs typeface="Times New Roman" pitchFamily="18" charset="0"/>
              </a:rPr>
              <a:t>Komm einmal nach London! </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r>
              <a:rPr lang="en-US" sz="1800" b="0" dirty="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Come  once     to     London!</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c. INTERR-</a:t>
            </a:r>
            <a:r>
              <a:rPr lang="en-US" sz="1800" b="0" dirty="0" err="1" smtClean="0">
                <a:solidFill>
                  <a:schemeClr val="tx1"/>
                </a:solidFill>
                <a:latin typeface="Times New Roman" pitchFamily="18" charset="0"/>
                <a:cs typeface="Times New Roman" pitchFamily="18" charset="0"/>
              </a:rPr>
              <a:t>wh</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a:t>
            </a:r>
            <a:r>
              <a:rPr lang="de-DE" sz="1800" b="0" dirty="0" smtClean="0">
                <a:solidFill>
                  <a:schemeClr val="tx1"/>
                </a:solidFill>
                <a:latin typeface="Times New Roman" pitchFamily="18" charset="0"/>
                <a:cs typeface="Times New Roman" pitchFamily="18" charset="0"/>
              </a:rPr>
              <a:t>Wer  war  </a:t>
            </a:r>
            <a:r>
              <a:rPr lang="de-DE" sz="1800" b="0" i="1" dirty="0" smtClean="0">
                <a:solidFill>
                  <a:schemeClr val="tx1"/>
                </a:solidFill>
                <a:latin typeface="Times New Roman" pitchFamily="18" charset="0"/>
                <a:cs typeface="Times New Roman" pitchFamily="18" charset="0"/>
              </a:rPr>
              <a:t>einmal in London?</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r>
              <a:rPr lang="en-US" sz="1800" b="0" dirty="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Who was once   in London?</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de-DE" sz="1800" b="0" dirty="0" smtClean="0">
                <a:solidFill>
                  <a:schemeClr val="tx1"/>
                </a:solidFill>
                <a:latin typeface="Times New Roman" pitchFamily="18" charset="0"/>
                <a:cs typeface="Times New Roman" pitchFamily="18" charset="0"/>
              </a:rPr>
              <a:t>	       d. INTERR-pol</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Warst du   </a:t>
            </a:r>
            <a:r>
              <a:rPr lang="de-DE" sz="1800" b="0" i="1" dirty="0" smtClean="0">
                <a:solidFill>
                  <a:schemeClr val="tx1"/>
                </a:solidFill>
                <a:latin typeface="Times New Roman" pitchFamily="18" charset="0"/>
                <a:cs typeface="Times New Roman" pitchFamily="18" charset="0"/>
              </a:rPr>
              <a:t>einmal  in London?</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r>
              <a:rPr lang="en-US" sz="1800" b="0" dirty="0">
                <a:solidFill>
                  <a:schemeClr val="tx1"/>
                </a:solidFill>
                <a:latin typeface="Times New Roman" pitchFamily="18" charset="0"/>
                <a:cs typeface="Times New Roman" pitchFamily="18" charset="0"/>
              </a:rPr>
              <a:t> W</a:t>
            </a:r>
            <a:r>
              <a:rPr lang="en-US" sz="1800" b="0" dirty="0" smtClean="0">
                <a:solidFill>
                  <a:schemeClr val="tx1"/>
                </a:solidFill>
                <a:latin typeface="Times New Roman" pitchFamily="18" charset="0"/>
                <a:cs typeface="Times New Roman" pitchFamily="18" charset="0"/>
              </a:rPr>
              <a:t>ere </a:t>
            </a:r>
            <a:r>
              <a:rPr lang="en-US" sz="1800" b="0" dirty="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you once </a:t>
            </a:r>
            <a:r>
              <a:rPr lang="en-US" sz="1800" b="0" dirty="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   in London?</a:t>
            </a: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18</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332656"/>
            <a:ext cx="8496300" cy="5760169"/>
          </a:xfrm>
        </p:spPr>
        <p:txBody>
          <a:bodyPr/>
          <a:lstStyle/>
          <a:p>
            <a:pPr>
              <a:lnSpc>
                <a:spcPct val="100000"/>
              </a:lnSpc>
            </a:pPr>
            <a:r>
              <a:rPr lang="en-US" sz="1800" b="0" dirty="0" smtClean="0">
                <a:solidFill>
                  <a:schemeClr val="tx1"/>
                </a:solidFill>
              </a:rPr>
              <a:t> </a:t>
            </a:r>
          </a:p>
          <a:p>
            <a:pPr>
              <a:lnSpc>
                <a:spcPct val="100000"/>
              </a:lnSpc>
            </a:pPr>
            <a:r>
              <a:rPr lang="en-US" sz="1800" b="0" dirty="0" smtClean="0">
                <a:solidFill>
                  <a:schemeClr val="tx1"/>
                </a:solidFill>
                <a:latin typeface="Times New Roman" panose="02020603050405020304" pitchFamily="18" charset="0"/>
                <a:cs typeface="Times New Roman" panose="02020603050405020304" pitchFamily="18" charset="0"/>
              </a:rPr>
              <a:t>In comparison, the </a:t>
            </a:r>
            <a:r>
              <a:rPr lang="en-US" sz="1800" b="0" dirty="0" err="1" smtClean="0">
                <a:solidFill>
                  <a:schemeClr val="tx1"/>
                </a:solidFill>
                <a:latin typeface="Times New Roman" panose="02020603050405020304" pitchFamily="18" charset="0"/>
                <a:cs typeface="Times New Roman" panose="02020603050405020304" pitchFamily="18" charset="0"/>
              </a:rPr>
              <a:t>DiP</a:t>
            </a:r>
            <a:r>
              <a:rPr lang="en-US" sz="1800" b="0" dirty="0" smtClean="0">
                <a:solidFill>
                  <a:schemeClr val="tx1"/>
                </a:solidFill>
                <a:latin typeface="Times New Roman" panose="02020603050405020304" pitchFamily="18" charset="0"/>
                <a:cs typeface="Times New Roman" panose="02020603050405020304" pitchFamily="18" charset="0"/>
              </a:rPr>
              <a:t> version of </a:t>
            </a:r>
            <a:r>
              <a:rPr lang="en-US" sz="1800" b="0" i="1" dirty="0" smtClean="0">
                <a:solidFill>
                  <a:schemeClr val="tx1"/>
                </a:solidFill>
                <a:latin typeface="Times New Roman" panose="02020603050405020304" pitchFamily="18" charset="0"/>
                <a:cs typeface="Times New Roman" panose="02020603050405020304" pitchFamily="18" charset="0"/>
              </a:rPr>
              <a:t>mal </a:t>
            </a:r>
            <a:r>
              <a:rPr lang="en-US" sz="1800" b="0" dirty="0" smtClean="0">
                <a:solidFill>
                  <a:schemeClr val="tx1"/>
                </a:solidFill>
                <a:latin typeface="Times New Roman" panose="02020603050405020304" pitchFamily="18" charset="0"/>
                <a:cs typeface="Times New Roman" panose="02020603050405020304" pitchFamily="18" charset="0"/>
              </a:rPr>
              <a:t>can only appear in imperatives and in polar questions that amount to a request. In casual speech, </a:t>
            </a:r>
            <a:r>
              <a:rPr lang="en-US" sz="1800" b="0" i="1" dirty="0" smtClean="0">
                <a:solidFill>
                  <a:schemeClr val="tx1"/>
                </a:solidFill>
                <a:latin typeface="Times New Roman" panose="02020603050405020304" pitchFamily="18" charset="0"/>
                <a:cs typeface="Times New Roman" panose="02020603050405020304" pitchFamily="18" charset="0"/>
              </a:rPr>
              <a:t>mal</a:t>
            </a:r>
            <a:r>
              <a:rPr lang="en-US" sz="1800" b="0" dirty="0" smtClean="0">
                <a:solidFill>
                  <a:schemeClr val="tx1"/>
                </a:solidFill>
                <a:latin typeface="Times New Roman" panose="02020603050405020304" pitchFamily="18" charset="0"/>
                <a:cs typeface="Times New Roman" panose="02020603050405020304" pitchFamily="18" charset="0"/>
              </a:rPr>
              <a:t> may even be reduced to </a:t>
            </a:r>
            <a:r>
              <a:rPr lang="en-US" sz="1800" b="0" i="1" dirty="0" smtClean="0">
                <a:solidFill>
                  <a:schemeClr val="tx1"/>
                </a:solidFill>
                <a:latin typeface="Times New Roman" panose="02020603050405020304" pitchFamily="18" charset="0"/>
                <a:cs typeface="Times New Roman" panose="02020603050405020304" pitchFamily="18" charset="0"/>
              </a:rPr>
              <a:t>ma</a:t>
            </a:r>
            <a:r>
              <a:rPr lang="en-US" sz="1800" b="0" dirty="0" smtClean="0">
                <a:solidFill>
                  <a:schemeClr val="tx1"/>
                </a:solidFill>
                <a:latin typeface="Times New Roman" panose="02020603050405020304" pitchFamily="18" charset="0"/>
                <a:cs typeface="Times New Roman" panose="02020603050405020304" pitchFamily="18" charset="0"/>
              </a:rPr>
              <a:t>. [</a:t>
            </a:r>
            <a:r>
              <a:rPr lang="en-US" sz="1800" b="0" i="1" dirty="0" err="1" smtClean="0">
                <a:solidFill>
                  <a:schemeClr val="tx1"/>
                </a:solidFill>
                <a:latin typeface="Times New Roman" panose="02020603050405020304" pitchFamily="18" charset="0"/>
                <a:cs typeface="Times New Roman" panose="02020603050405020304" pitchFamily="18" charset="0"/>
              </a:rPr>
              <a:t>Komm</a:t>
            </a:r>
            <a:r>
              <a:rPr lang="en-US" sz="1800" b="0" i="1" dirty="0" smtClean="0">
                <a:solidFill>
                  <a:schemeClr val="tx1"/>
                </a:solidFill>
                <a:latin typeface="Times New Roman" panose="02020603050405020304" pitchFamily="18" charset="0"/>
                <a:cs typeface="Times New Roman" panose="02020603050405020304" pitchFamily="18" charset="0"/>
              </a:rPr>
              <a:t> mal her!</a:t>
            </a:r>
            <a:r>
              <a:rPr lang="en-US" sz="1800" b="0" dirty="0" smtClean="0">
                <a:solidFill>
                  <a:schemeClr val="tx1"/>
                </a:solidFill>
                <a:latin typeface="Times New Roman" panose="02020603050405020304" pitchFamily="18" charset="0"/>
                <a:cs typeface="Times New Roman" panose="02020603050405020304" pitchFamily="18" charset="0"/>
              </a:rPr>
              <a:t> ‘Come here!’ =&gt; </a:t>
            </a:r>
            <a:r>
              <a:rPr lang="en-US" sz="1800" b="0" i="1" dirty="0" err="1" smtClean="0">
                <a:solidFill>
                  <a:schemeClr val="tx1"/>
                </a:solidFill>
                <a:latin typeface="Times New Roman" panose="02020603050405020304" pitchFamily="18" charset="0"/>
                <a:cs typeface="Times New Roman" panose="02020603050405020304" pitchFamily="18" charset="0"/>
              </a:rPr>
              <a:t>Komma</a:t>
            </a:r>
            <a:r>
              <a:rPr lang="en-US" sz="1800" b="0" i="1" dirty="0" smtClean="0">
                <a:solidFill>
                  <a:schemeClr val="tx1"/>
                </a:solidFill>
                <a:latin typeface="Times New Roman" panose="02020603050405020304" pitchFamily="18" charset="0"/>
                <a:cs typeface="Times New Roman" panose="02020603050405020304" pitchFamily="18" charset="0"/>
              </a:rPr>
              <a:t> her</a:t>
            </a:r>
            <a:r>
              <a:rPr lang="en-US" sz="1800" b="0" dirty="0" smtClean="0">
                <a:solidFill>
                  <a:schemeClr val="tx1"/>
                </a:solidFill>
                <a:latin typeface="Times New Roman" panose="02020603050405020304" pitchFamily="18" charset="0"/>
                <a:cs typeface="Times New Roman" panose="02020603050405020304" pitchFamily="18" charset="0"/>
              </a:rPr>
              <a:t>]</a:t>
            </a:r>
          </a:p>
          <a:p>
            <a:pPr>
              <a:lnSpc>
                <a:spcPct val="100000"/>
              </a:lnSpc>
            </a:pPr>
            <a:endParaRPr lang="en-US" sz="1800" b="0" dirty="0" smtClean="0">
              <a:solidFill>
                <a:schemeClr val="tx1"/>
              </a:solidFill>
              <a:latin typeface="Times New Roman" panose="02020603050405020304" pitchFamily="18" charset="0"/>
              <a:cs typeface="Times New Roman" panose="02020603050405020304" pitchFamily="18" charset="0"/>
            </a:endParaRPr>
          </a:p>
          <a:p>
            <a:pPr>
              <a:lnSpc>
                <a:spcPct val="100000"/>
              </a:lnSpc>
            </a:pPr>
            <a:r>
              <a:rPr lang="en-US" sz="1800" b="0" dirty="0" smtClean="0">
                <a:solidFill>
                  <a:schemeClr val="tx1"/>
                </a:solidFill>
                <a:latin typeface="Times New Roman" panose="02020603050405020304" pitchFamily="18" charset="0"/>
                <a:cs typeface="Times New Roman" panose="02020603050405020304" pitchFamily="18" charset="0"/>
              </a:rPr>
              <a:t> </a:t>
            </a:r>
          </a:p>
          <a:p>
            <a:pPr lvl="0">
              <a:lnSpc>
                <a:spcPct val="100000"/>
              </a:lnSpc>
            </a:pPr>
            <a:r>
              <a:rPr lang="de-DE" sz="1800" b="0" dirty="0" smtClean="0">
                <a:solidFill>
                  <a:schemeClr val="tx1"/>
                </a:solidFill>
                <a:latin typeface="Times New Roman" panose="02020603050405020304" pitchFamily="18" charset="0"/>
                <a:cs typeface="Times New Roman" panose="02020603050405020304" pitchFamily="18" charset="0"/>
              </a:rPr>
              <a:t>	(10) a.  </a:t>
            </a:r>
            <a:r>
              <a:rPr lang="de-DE" sz="1800" b="0" i="1" dirty="0" smtClean="0">
                <a:solidFill>
                  <a:schemeClr val="tx1"/>
                </a:solidFill>
                <a:latin typeface="Times New Roman" panose="02020603050405020304" pitchFamily="18" charset="0"/>
                <a:cs typeface="Times New Roman" panose="02020603050405020304" pitchFamily="18" charset="0"/>
              </a:rPr>
              <a:t>Gib  mir mal   Feuer!</a:t>
            </a:r>
            <a:endParaRPr lang="en-US" sz="1800" b="0" dirty="0" smtClean="0">
              <a:solidFill>
                <a:schemeClr val="tx1"/>
              </a:solidFill>
              <a:latin typeface="Times New Roman" panose="02020603050405020304" pitchFamily="18" charset="0"/>
              <a:cs typeface="Times New Roman" panose="02020603050405020304" pitchFamily="18" charset="0"/>
            </a:endParaRPr>
          </a:p>
          <a:p>
            <a:pPr>
              <a:lnSpc>
                <a:spcPct val="100000"/>
              </a:lnSpc>
            </a:pPr>
            <a:r>
              <a:rPr lang="de-DE" sz="1800" b="0" dirty="0" smtClean="0">
                <a:solidFill>
                  <a:schemeClr val="tx1"/>
                </a:solidFill>
                <a:latin typeface="Times New Roman" panose="02020603050405020304" pitchFamily="18" charset="0"/>
                <a:cs typeface="Times New Roman" panose="02020603050405020304" pitchFamily="18" charset="0"/>
              </a:rPr>
              <a:t>      	             </a:t>
            </a:r>
            <a:r>
              <a:rPr lang="en-US" sz="1800" b="0" dirty="0" smtClean="0">
                <a:solidFill>
                  <a:schemeClr val="tx1"/>
                </a:solidFill>
                <a:latin typeface="Times New Roman" panose="02020603050405020304" pitchFamily="18" charset="0"/>
                <a:cs typeface="Times New Roman" panose="02020603050405020304" pitchFamily="18" charset="0"/>
              </a:rPr>
              <a:t>give me MAL fire </a:t>
            </a:r>
          </a:p>
          <a:p>
            <a:pPr>
              <a:lnSpc>
                <a:spcPct val="100000"/>
              </a:lnSpc>
            </a:pPr>
            <a:r>
              <a:rPr lang="en-US" sz="1800" b="0" dirty="0" smtClean="0">
                <a:solidFill>
                  <a:schemeClr val="tx1"/>
                </a:solidFill>
                <a:latin typeface="Times New Roman" panose="02020603050405020304" pitchFamily="18" charset="0"/>
                <a:cs typeface="Times New Roman" panose="02020603050405020304" pitchFamily="18" charset="0"/>
              </a:rPr>
              <a:t>     	            ‚Please, give me a light!‘</a:t>
            </a:r>
          </a:p>
          <a:p>
            <a:pPr>
              <a:lnSpc>
                <a:spcPct val="100000"/>
              </a:lnSpc>
            </a:pPr>
            <a:r>
              <a:rPr lang="en-US" sz="1800" b="0" dirty="0" smtClean="0">
                <a:solidFill>
                  <a:schemeClr val="tx1"/>
                </a:solidFill>
                <a:latin typeface="Times New Roman" panose="02020603050405020304" pitchFamily="18" charset="0"/>
                <a:cs typeface="Times New Roman" panose="02020603050405020304" pitchFamily="18" charset="0"/>
              </a:rPr>
              <a:t> </a:t>
            </a:r>
          </a:p>
          <a:p>
            <a:pPr>
              <a:lnSpc>
                <a:spcPct val="100000"/>
              </a:lnSpc>
            </a:pPr>
            <a:r>
              <a:rPr lang="en-US" sz="1800" b="0" dirty="0" smtClean="0">
                <a:solidFill>
                  <a:schemeClr val="tx1"/>
                </a:solidFill>
                <a:latin typeface="Times New Roman" panose="02020603050405020304" pitchFamily="18" charset="0"/>
                <a:cs typeface="Times New Roman" panose="02020603050405020304" pitchFamily="18" charset="0"/>
              </a:rPr>
              <a:t> 	        </a:t>
            </a:r>
            <a:r>
              <a:rPr lang="de-DE" sz="1800" b="0" dirty="0" smtClean="0">
                <a:solidFill>
                  <a:schemeClr val="tx1"/>
                </a:solidFill>
                <a:latin typeface="Times New Roman" panose="02020603050405020304" pitchFamily="18" charset="0"/>
                <a:cs typeface="Times New Roman" panose="02020603050405020304" pitchFamily="18" charset="0"/>
              </a:rPr>
              <a:t>b.  Kannst du   mir </a:t>
            </a:r>
            <a:r>
              <a:rPr lang="de-DE" sz="1800" b="0" i="1" dirty="0" smtClean="0">
                <a:solidFill>
                  <a:schemeClr val="tx1"/>
                </a:solidFill>
                <a:latin typeface="Times New Roman" panose="02020603050405020304" pitchFamily="18" charset="0"/>
                <a:cs typeface="Times New Roman" panose="02020603050405020304" pitchFamily="18" charset="0"/>
              </a:rPr>
              <a:t>mal   Feuer geben?</a:t>
            </a:r>
            <a:endParaRPr lang="en-US" sz="1800" b="0" dirty="0" smtClean="0">
              <a:solidFill>
                <a:schemeClr val="tx1"/>
              </a:solidFill>
              <a:latin typeface="Times New Roman" panose="02020603050405020304" pitchFamily="18" charset="0"/>
              <a:cs typeface="Times New Roman" panose="02020603050405020304" pitchFamily="18" charset="0"/>
            </a:endParaRPr>
          </a:p>
          <a:p>
            <a:pPr>
              <a:lnSpc>
                <a:spcPct val="100000"/>
              </a:lnSpc>
            </a:pPr>
            <a:r>
              <a:rPr lang="de-DE" sz="1800" b="0" dirty="0" smtClean="0">
                <a:solidFill>
                  <a:schemeClr val="tx1"/>
                </a:solidFill>
                <a:latin typeface="Times New Roman" panose="02020603050405020304" pitchFamily="18" charset="0"/>
                <a:cs typeface="Times New Roman" panose="02020603050405020304" pitchFamily="18" charset="0"/>
              </a:rPr>
              <a:t>      	             </a:t>
            </a:r>
            <a:r>
              <a:rPr lang="en-US" sz="1800" b="0" dirty="0" smtClean="0">
                <a:solidFill>
                  <a:schemeClr val="tx1"/>
                </a:solidFill>
                <a:latin typeface="Times New Roman" panose="02020603050405020304" pitchFamily="18" charset="0"/>
                <a:cs typeface="Times New Roman" panose="02020603050405020304" pitchFamily="18" charset="0"/>
              </a:rPr>
              <a:t>Can      you me MAL fire     give</a:t>
            </a:r>
          </a:p>
          <a:p>
            <a:pPr>
              <a:lnSpc>
                <a:spcPct val="100000"/>
              </a:lnSpc>
            </a:pPr>
            <a:r>
              <a:rPr lang="en-US" sz="1800" b="0" dirty="0" smtClean="0">
                <a:solidFill>
                  <a:schemeClr val="tx1"/>
                </a:solidFill>
                <a:latin typeface="Times New Roman" panose="02020603050405020304" pitchFamily="18" charset="0"/>
                <a:cs typeface="Times New Roman" panose="02020603050405020304" pitchFamily="18" charset="0"/>
              </a:rPr>
              <a:t>     	            ‚Can you give me a light?</a:t>
            </a:r>
          </a:p>
          <a:p>
            <a:pPr>
              <a:lnSpc>
                <a:spcPct val="100000"/>
              </a:lnSpc>
            </a:pPr>
            <a:r>
              <a:rPr lang="en-US" sz="1800" b="0" dirty="0" smtClean="0">
                <a:solidFill>
                  <a:schemeClr val="tx1"/>
                </a:solidFill>
                <a:latin typeface="Times New Roman" panose="02020603050405020304" pitchFamily="18" charset="0"/>
                <a:cs typeface="Times New Roman" panose="02020603050405020304" pitchFamily="18" charset="0"/>
              </a:rPr>
              <a:t> </a:t>
            </a:r>
          </a:p>
          <a:p>
            <a:pPr>
              <a:lnSpc>
                <a:spcPct val="100000"/>
              </a:lnSpc>
            </a:pPr>
            <a:r>
              <a:rPr lang="en-US" sz="1800" b="0" dirty="0" smtClean="0">
                <a:solidFill>
                  <a:schemeClr val="tx1"/>
                </a:solidFill>
                <a:latin typeface="Times New Roman" panose="02020603050405020304" pitchFamily="18" charset="0"/>
                <a:cs typeface="Times New Roman" panose="02020603050405020304" pitchFamily="18" charset="0"/>
              </a:rPr>
              <a:t>We see a typical property of </a:t>
            </a:r>
            <a:r>
              <a:rPr lang="en-US" sz="1800" b="0" dirty="0" err="1" smtClean="0">
                <a:solidFill>
                  <a:schemeClr val="tx1"/>
                </a:solidFill>
                <a:latin typeface="Times New Roman" panose="02020603050405020304" pitchFamily="18" charset="0"/>
                <a:cs typeface="Times New Roman" panose="02020603050405020304" pitchFamily="18" charset="0"/>
              </a:rPr>
              <a:t>DiPs</a:t>
            </a:r>
            <a:r>
              <a:rPr lang="en-US" sz="1800" b="0" dirty="0" smtClean="0">
                <a:solidFill>
                  <a:schemeClr val="tx1"/>
                </a:solidFill>
                <a:latin typeface="Times New Roman" panose="02020603050405020304" pitchFamily="18" charset="0"/>
                <a:cs typeface="Times New Roman" panose="02020603050405020304" pitchFamily="18" charset="0"/>
              </a:rPr>
              <a:t>: </a:t>
            </a:r>
            <a:r>
              <a:rPr lang="en-US" sz="1800" b="0" dirty="0" err="1" smtClean="0">
                <a:solidFill>
                  <a:schemeClr val="tx1"/>
                </a:solidFill>
                <a:latin typeface="Times New Roman" panose="02020603050405020304" pitchFamily="18" charset="0"/>
                <a:cs typeface="Times New Roman" panose="02020603050405020304" pitchFamily="18" charset="0"/>
              </a:rPr>
              <a:t>DiPs</a:t>
            </a:r>
            <a:r>
              <a:rPr lang="en-US" sz="1800" b="0" dirty="0" smtClean="0">
                <a:solidFill>
                  <a:schemeClr val="tx1"/>
                </a:solidFill>
                <a:latin typeface="Times New Roman" panose="02020603050405020304" pitchFamily="18" charset="0"/>
                <a:cs typeface="Times New Roman" panose="02020603050405020304" pitchFamily="18" charset="0"/>
              </a:rPr>
              <a:t> depend on force. How can syntax account for this? </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19</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6335713" cy="792088"/>
          </a:xfrm>
        </p:spPr>
        <p:txBody>
          <a:bodyPr/>
          <a:lstStyle/>
          <a:p>
            <a:pPr>
              <a:spcAft>
                <a:spcPts val="1263"/>
              </a:spcAft>
            </a:pPr>
            <a:r>
              <a:rPr lang="en-US" dirty="0" smtClean="0">
                <a:latin typeface="Times New Roman" pitchFamily="18" charset="0"/>
              </a:rPr>
              <a:t>1. The role of discourse particles</a:t>
            </a:r>
            <a:endParaRPr lang="en-US" dirty="0">
              <a:latin typeface="Times New Roman" pitchFamily="18" charset="0"/>
            </a:endParaRPr>
          </a:p>
        </p:txBody>
      </p:sp>
      <p:sp>
        <p:nvSpPr>
          <p:cNvPr id="3" name="Content Placeholder 2"/>
          <p:cNvSpPr>
            <a:spLocks noGrp="1"/>
          </p:cNvSpPr>
          <p:nvPr>
            <p:ph idx="1"/>
          </p:nvPr>
        </p:nvSpPr>
        <p:spPr>
          <a:xfrm>
            <a:off x="323850" y="1628800"/>
            <a:ext cx="8496300" cy="4464025"/>
          </a:xfrm>
        </p:spPr>
        <p:txBody>
          <a:bodyPr/>
          <a:lstStyle/>
          <a:p>
            <a:pPr>
              <a:lnSpc>
                <a:spcPct val="100000"/>
              </a:lnSpc>
              <a:spcBef>
                <a:spcPts val="1263"/>
              </a:spcBef>
              <a:spcAft>
                <a:spcPts val="838"/>
              </a:spcAft>
            </a:pPr>
            <a:r>
              <a:rPr lang="en-US" sz="1800" b="0" dirty="0" smtClean="0">
                <a:solidFill>
                  <a:schemeClr val="tx1"/>
                </a:solidFill>
                <a:latin typeface="Times New Roman" pitchFamily="18" charset="0"/>
              </a:rPr>
              <a:t>Discourse particles (</a:t>
            </a:r>
            <a:r>
              <a:rPr lang="en-US" sz="1800" b="0" dirty="0" err="1" smtClean="0">
                <a:solidFill>
                  <a:schemeClr val="tx1"/>
                </a:solidFill>
                <a:latin typeface="Times New Roman" pitchFamily="18" charset="0"/>
              </a:rPr>
              <a:t>DiPs</a:t>
            </a:r>
            <a:r>
              <a:rPr lang="en-US" sz="1800" b="0" dirty="0" smtClean="0">
                <a:solidFill>
                  <a:schemeClr val="tx1"/>
                </a:solidFill>
                <a:latin typeface="Times New Roman" pitchFamily="18" charset="0"/>
              </a:rPr>
              <a:t>) are parts of speech that belong to so-called </a:t>
            </a:r>
            <a:r>
              <a:rPr lang="en-US" sz="1800" b="0" i="1" dirty="0" smtClean="0">
                <a:solidFill>
                  <a:schemeClr val="tx1"/>
                </a:solidFill>
                <a:latin typeface="Times New Roman" pitchFamily="18" charset="0"/>
              </a:rPr>
              <a:t>non-at issue</a:t>
            </a:r>
            <a:r>
              <a:rPr lang="en-US" sz="1800" b="0" dirty="0" smtClean="0">
                <a:solidFill>
                  <a:schemeClr val="tx1"/>
                </a:solidFill>
                <a:latin typeface="Times New Roman" pitchFamily="18" charset="0"/>
              </a:rPr>
              <a:t> meaning rather than to propositional (so-called </a:t>
            </a:r>
            <a:r>
              <a:rPr lang="en-US" sz="1800" b="0" i="1" dirty="0" smtClean="0">
                <a:solidFill>
                  <a:schemeClr val="tx1"/>
                </a:solidFill>
                <a:latin typeface="Times New Roman" pitchFamily="18" charset="0"/>
              </a:rPr>
              <a:t>at issue)</a:t>
            </a:r>
            <a:r>
              <a:rPr lang="en-US" sz="1800" b="0" dirty="0" smtClean="0">
                <a:solidFill>
                  <a:schemeClr val="tx1"/>
                </a:solidFill>
                <a:latin typeface="Times New Roman" pitchFamily="18" charset="0"/>
              </a:rPr>
              <a:t> meaning. See also the distinction “expressive” versus “descriptive” meaning. This meaning distinction if very general. It includes lexical material that covers emotional speech, often pejoratives.</a:t>
            </a:r>
          </a:p>
          <a:p>
            <a:pPr marL="342900" indent="-342900">
              <a:lnSpc>
                <a:spcPct val="100000"/>
              </a:lnSpc>
              <a:spcAft>
                <a:spcPts val="838"/>
              </a:spcAft>
              <a:buAutoNum type="arabicParenBoth"/>
            </a:pPr>
            <a:r>
              <a:rPr lang="en-US" sz="1800" b="0" dirty="0" smtClean="0">
                <a:solidFill>
                  <a:schemeClr val="tx1"/>
                </a:solidFill>
                <a:latin typeface="Times New Roman" pitchFamily="18" charset="0"/>
              </a:rPr>
              <a:t>a. My colleague Kaplan was promoted </a:t>
            </a:r>
          </a:p>
          <a:p>
            <a:pPr>
              <a:lnSpc>
                <a:spcPct val="100000"/>
              </a:lnSpc>
              <a:spcAft>
                <a:spcPts val="838"/>
              </a:spcAft>
            </a:pPr>
            <a:r>
              <a:rPr lang="en-US" sz="1800" b="0" dirty="0">
                <a:solidFill>
                  <a:schemeClr val="tx1"/>
                </a:solidFill>
                <a:latin typeface="Times New Roman" pitchFamily="18" charset="0"/>
              </a:rPr>
              <a:t> </a:t>
            </a:r>
            <a:r>
              <a:rPr lang="en-US" sz="1800" b="0" dirty="0" smtClean="0">
                <a:solidFill>
                  <a:schemeClr val="tx1"/>
                </a:solidFill>
                <a:latin typeface="Times New Roman" pitchFamily="18" charset="0"/>
              </a:rPr>
              <a:t>     b. Damn Kaplan was promoted</a:t>
            </a:r>
          </a:p>
          <a:p>
            <a:pPr>
              <a:lnSpc>
                <a:spcPct val="100000"/>
              </a:lnSpc>
            </a:pPr>
            <a:r>
              <a:rPr lang="en-US" sz="1800" b="0" i="1" dirty="0" smtClean="0">
                <a:solidFill>
                  <a:schemeClr val="tx1"/>
                </a:solidFill>
                <a:latin typeface="Times New Roman" pitchFamily="18" charset="0"/>
              </a:rPr>
              <a:t>Damn</a:t>
            </a:r>
            <a:r>
              <a:rPr lang="en-US" sz="1800" b="0" dirty="0" smtClean="0">
                <a:solidFill>
                  <a:schemeClr val="tx1"/>
                </a:solidFill>
                <a:latin typeface="Times New Roman" pitchFamily="18" charset="0"/>
              </a:rPr>
              <a:t> clearly transports the speaker’s negative attitude toward Kaplan. </a:t>
            </a:r>
            <a:r>
              <a:rPr lang="en-US" sz="1800" b="0" i="1" dirty="0" smtClean="0">
                <a:solidFill>
                  <a:schemeClr val="tx1"/>
                </a:solidFill>
                <a:latin typeface="Times New Roman" pitchFamily="18" charset="0"/>
              </a:rPr>
              <a:t>My colleague</a:t>
            </a:r>
            <a:r>
              <a:rPr lang="en-US" sz="1800" b="0" dirty="0" smtClean="0">
                <a:solidFill>
                  <a:schemeClr val="tx1"/>
                </a:solidFill>
                <a:latin typeface="Times New Roman" pitchFamily="18" charset="0"/>
              </a:rPr>
              <a:t> does not do that.</a:t>
            </a:r>
            <a:endParaRPr lang="en-US" sz="1800" b="0" dirty="0">
              <a:solidFill>
                <a:schemeClr val="tx1"/>
              </a:solidFill>
              <a:latin typeface="Times New Roman" pitchFamily="18" charset="0"/>
            </a:endParaRPr>
          </a:p>
        </p:txBody>
      </p:sp>
      <p:sp>
        <p:nvSpPr>
          <p:cNvPr id="4" name="Footer Placeholder 3"/>
          <p:cNvSpPr>
            <a:spLocks noGrp="1"/>
          </p:cNvSpPr>
          <p:nvPr>
            <p:ph type="ftr" sz="quarter" idx="3"/>
          </p:nvPr>
        </p:nvSpPr>
        <p:spPr/>
        <p:txBody>
          <a:bodyPr/>
          <a:lstStyle/>
          <a:p>
            <a:pPr>
              <a:spcAft>
                <a:spcPts val="1675"/>
              </a:spcAft>
            </a:pPr>
            <a:r>
              <a:rPr lang="en-US" sz="800" dirty="0" smtClean="0">
                <a:latin typeface="Times New Roman" pitchFamily="18" charset="0"/>
              </a:rPr>
              <a:t>What are Discourse Particles? A Syntactic Account</a:t>
            </a:r>
            <a:endParaRPr lang="en-US" sz="800" dirty="0">
              <a:latin typeface="Times New Roman" pitchFamily="18" charset="0"/>
            </a:endParaRPr>
          </a:p>
        </p:txBody>
      </p:sp>
      <p:sp>
        <p:nvSpPr>
          <p:cNvPr id="5" name="Slide Number Placeholder 4"/>
          <p:cNvSpPr>
            <a:spLocks noGrp="1"/>
          </p:cNvSpPr>
          <p:nvPr>
            <p:ph type="sldNum" sz="quarter" idx="4"/>
          </p:nvPr>
        </p:nvSpPr>
        <p:spPr/>
        <p:txBody>
          <a:bodyPr/>
          <a:lstStyle/>
          <a:p>
            <a:fld id="{C05EE493-AD2E-4872-B2F6-8F12A747F0A5}" type="slidenum">
              <a:rPr lang="de-DE" smtClean="0"/>
              <a:pPr/>
              <a:t>2</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548680"/>
            <a:ext cx="8496300" cy="5544145"/>
          </a:xfrm>
        </p:spPr>
        <p:txBody>
          <a:bodyPr/>
          <a:lstStyle/>
          <a:p>
            <a:pPr>
              <a:lnSpc>
                <a:spcPct val="100000"/>
              </a:lnSpc>
            </a:pPr>
            <a:endParaRPr lang="en-US" sz="1800" b="0" dirty="0" smtClean="0">
              <a:solidFill>
                <a:schemeClr val="tx1"/>
              </a:solidFill>
              <a:latin typeface="Times New Roman" pitchFamily="18" charset="0"/>
              <a:cs typeface="Times New Roman" pitchFamily="18" charset="0"/>
            </a:endParaRPr>
          </a:p>
          <a:p>
            <a:pPr>
              <a:lnSpc>
                <a:spcPct val="100000"/>
              </a:lnSpc>
            </a:pPr>
            <a:endParaRPr lang="en-US" sz="1800" b="0" dirty="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As one can verify, in phrase structure,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are not in force (the seat of which we take here to be in or higher than C).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are too low in the tree.</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en-US" sz="1800" b="0" dirty="0" smtClean="0">
                <a:solidFill>
                  <a:schemeClr val="tx1"/>
                </a:solidFill>
                <a:latin typeface="Times New Roman" pitchFamily="18" charset="0"/>
                <a:cs typeface="Times New Roman" pitchFamily="18" charset="0"/>
              </a:rPr>
              <a:t> 	(11)  	</a:t>
            </a:r>
            <a:r>
              <a:rPr lang="de-DE" sz="1800" b="0" dirty="0" smtClean="0">
                <a:solidFill>
                  <a:schemeClr val="tx1"/>
                </a:solidFill>
                <a:latin typeface="Times New Roman" pitchFamily="18" charset="0"/>
                <a:cs typeface="Times New Roman" pitchFamily="18" charset="0"/>
              </a:rPr>
              <a:t>a.  </a:t>
            </a:r>
            <a:r>
              <a:rPr lang="de-DE" sz="1800" i="1" dirty="0" smtClean="0">
                <a:solidFill>
                  <a:schemeClr val="tx1"/>
                </a:solidFill>
                <a:latin typeface="Times New Roman" pitchFamily="18" charset="0"/>
                <a:cs typeface="Times New Roman" pitchFamily="18" charset="0"/>
              </a:rPr>
              <a:t>Gib</a:t>
            </a:r>
            <a:r>
              <a:rPr lang="de-DE" sz="1800" b="0" i="1" dirty="0" smtClean="0">
                <a:solidFill>
                  <a:schemeClr val="tx1"/>
                </a:solidFill>
                <a:latin typeface="Times New Roman" pitchFamily="18" charset="0"/>
                <a:cs typeface="Times New Roman" pitchFamily="18" charset="0"/>
              </a:rPr>
              <a:t> mir </a:t>
            </a:r>
            <a:r>
              <a:rPr lang="de-DE" sz="1800" i="1" dirty="0" smtClean="0">
                <a:solidFill>
                  <a:schemeClr val="tx1"/>
                </a:solidFill>
                <a:latin typeface="Times New Roman" pitchFamily="18" charset="0"/>
                <a:cs typeface="Times New Roman" pitchFamily="18" charset="0"/>
              </a:rPr>
              <a:t>mal </a:t>
            </a:r>
            <a:r>
              <a:rPr lang="de-DE" sz="1800" b="0" i="1" dirty="0" smtClean="0">
                <a:solidFill>
                  <a:schemeClr val="tx1"/>
                </a:solidFill>
                <a:latin typeface="Times New Roman" pitchFamily="18" charset="0"/>
                <a:cs typeface="Times New Roman" pitchFamily="18" charset="0"/>
              </a:rPr>
              <a:t>Feuer!</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b.  </a:t>
            </a:r>
            <a:r>
              <a:rPr lang="de-DE" sz="1800" dirty="0" smtClean="0">
                <a:solidFill>
                  <a:schemeClr val="tx1"/>
                </a:solidFill>
                <a:latin typeface="Times New Roman" pitchFamily="18" charset="0"/>
                <a:cs typeface="Times New Roman" pitchFamily="18" charset="0"/>
              </a:rPr>
              <a:t>Kannst</a:t>
            </a:r>
            <a:r>
              <a:rPr lang="de-DE" sz="1800" b="0" dirty="0" smtClean="0">
                <a:solidFill>
                  <a:schemeClr val="tx1"/>
                </a:solidFill>
                <a:latin typeface="Times New Roman" pitchFamily="18" charset="0"/>
                <a:cs typeface="Times New Roman" pitchFamily="18" charset="0"/>
              </a:rPr>
              <a:t> du mir </a:t>
            </a:r>
            <a:r>
              <a:rPr lang="de-DE" sz="1800" i="1" dirty="0" smtClean="0">
                <a:solidFill>
                  <a:schemeClr val="tx1"/>
                </a:solidFill>
                <a:latin typeface="Times New Roman" pitchFamily="18" charset="0"/>
                <a:cs typeface="Times New Roman" pitchFamily="18" charset="0"/>
              </a:rPr>
              <a:t>mal</a:t>
            </a:r>
            <a:r>
              <a:rPr lang="de-DE" sz="1800" b="0" i="1" dirty="0" smtClean="0">
                <a:solidFill>
                  <a:schemeClr val="tx1"/>
                </a:solidFill>
                <a:latin typeface="Times New Roman" pitchFamily="18" charset="0"/>
                <a:cs typeface="Times New Roman" pitchFamily="18" charset="0"/>
              </a:rPr>
              <a:t> Feuer geben?</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are typically not in initial position. They may be preceded by topics. </a:t>
            </a:r>
            <a:r>
              <a:rPr lang="en-US" sz="1800" b="0" dirty="0" err="1" smtClean="0">
                <a:solidFill>
                  <a:schemeClr val="tx1"/>
                </a:solidFill>
                <a:latin typeface="Times New Roman" pitchFamily="18" charset="0"/>
                <a:cs typeface="Times New Roman" pitchFamily="18" charset="0"/>
              </a:rPr>
              <a:t>Aboutness</a:t>
            </a:r>
            <a:r>
              <a:rPr lang="en-US" sz="1800" b="0" dirty="0" smtClean="0">
                <a:solidFill>
                  <a:schemeClr val="tx1"/>
                </a:solidFill>
                <a:latin typeface="Times New Roman" pitchFamily="18" charset="0"/>
                <a:cs typeface="Times New Roman" pitchFamily="18" charset="0"/>
              </a:rPr>
              <a:t> as well as discourse topics, most typically non-contrastive pronouns. So they are above </a:t>
            </a:r>
            <a:r>
              <a:rPr lang="en-US" sz="1800" b="0" i="1" dirty="0" err="1" smtClean="0">
                <a:solidFill>
                  <a:schemeClr val="tx1"/>
                </a:solidFill>
                <a:latin typeface="Times New Roman" pitchFamily="18" charset="0"/>
                <a:cs typeface="Times New Roman" pitchFamily="18" charset="0"/>
              </a:rPr>
              <a:t>v</a:t>
            </a:r>
            <a:r>
              <a:rPr lang="en-US" sz="1800" b="0" dirty="0" err="1" smtClean="0">
                <a:solidFill>
                  <a:schemeClr val="tx1"/>
                </a:solidFill>
                <a:latin typeface="Times New Roman" pitchFamily="18" charset="0"/>
                <a:cs typeface="Times New Roman" pitchFamily="18" charset="0"/>
              </a:rPr>
              <a:t>P</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also precede negation. Thus, the structure of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-containing German clauses looks like (12)</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en-US" sz="1800" b="0" dirty="0" smtClean="0">
                <a:solidFill>
                  <a:schemeClr val="tx1"/>
                </a:solidFill>
                <a:latin typeface="Times New Roman" pitchFamily="18" charset="0"/>
                <a:cs typeface="Times New Roman" pitchFamily="18" charset="0"/>
              </a:rPr>
              <a:t>	(12)	 </a:t>
            </a:r>
            <a:r>
              <a:rPr lang="en-US" sz="2000" b="0" dirty="0" smtClean="0">
                <a:solidFill>
                  <a:schemeClr val="tx1"/>
                </a:solidFill>
                <a:latin typeface="Times New Roman" pitchFamily="18" charset="0"/>
                <a:cs typeface="Times New Roman" pitchFamily="18" charset="0"/>
              </a:rPr>
              <a:t>[</a:t>
            </a:r>
            <a:r>
              <a:rPr lang="en-US" sz="2000" b="0" baseline="-25000" dirty="0" err="1" smtClean="0">
                <a:solidFill>
                  <a:schemeClr val="tx1"/>
                </a:solidFill>
                <a:latin typeface="Times New Roman" pitchFamily="18" charset="0"/>
                <a:cs typeface="Times New Roman" pitchFamily="18" charset="0"/>
              </a:rPr>
              <a:t>ForceP</a:t>
            </a:r>
            <a:r>
              <a:rPr lang="en-US" sz="2000" b="0" baseline="-25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Force°</a:t>
            </a:r>
            <a:r>
              <a:rPr lang="en-US" sz="2000" b="0" dirty="0" smtClean="0">
                <a:solidFill>
                  <a:schemeClr val="tx1"/>
                </a:solidFill>
                <a:latin typeface="Times New Roman" pitchFamily="18" charset="0"/>
                <a:cs typeface="Times New Roman" pitchFamily="18" charset="0"/>
              </a:rPr>
              <a:t> …[</a:t>
            </a:r>
            <a:r>
              <a:rPr lang="en-US" sz="2000" b="0" baseline="-25000" dirty="0" err="1" smtClean="0">
                <a:solidFill>
                  <a:schemeClr val="tx1"/>
                </a:solidFill>
                <a:latin typeface="Times New Roman" pitchFamily="18" charset="0"/>
                <a:cs typeface="Times New Roman" pitchFamily="18" charset="0"/>
              </a:rPr>
              <a:t>FinP</a:t>
            </a:r>
            <a:r>
              <a:rPr lang="en-US" sz="2000" b="0" baseline="-25000" dirty="0" smtClean="0">
                <a:solidFill>
                  <a:schemeClr val="tx1"/>
                </a:solidFill>
                <a:latin typeface="Times New Roman" pitchFamily="18" charset="0"/>
                <a:cs typeface="Times New Roman" pitchFamily="18" charset="0"/>
              </a:rPr>
              <a:t> </a:t>
            </a:r>
            <a:r>
              <a:rPr lang="en-US" sz="2000" b="0" dirty="0" smtClean="0">
                <a:solidFill>
                  <a:schemeClr val="tx1"/>
                </a:solidFill>
                <a:latin typeface="Times New Roman" pitchFamily="18" charset="0"/>
                <a:cs typeface="Times New Roman" pitchFamily="18" charset="0"/>
              </a:rPr>
              <a:t>Fin° [</a:t>
            </a:r>
            <a:r>
              <a:rPr lang="en-US" sz="2000" b="0" baseline="-25000" dirty="0" err="1" smtClean="0">
                <a:solidFill>
                  <a:schemeClr val="tx1"/>
                </a:solidFill>
                <a:latin typeface="Times New Roman" pitchFamily="18" charset="0"/>
                <a:cs typeface="Times New Roman" pitchFamily="18" charset="0"/>
              </a:rPr>
              <a:t>TopP</a:t>
            </a:r>
            <a:r>
              <a:rPr lang="en-US" sz="2000" b="0" dirty="0" smtClean="0">
                <a:solidFill>
                  <a:schemeClr val="tx1"/>
                </a:solidFill>
                <a:latin typeface="Times New Roman" pitchFamily="18" charset="0"/>
                <a:cs typeface="Times New Roman" pitchFamily="18" charset="0"/>
              </a:rPr>
              <a:t> …[ </a:t>
            </a:r>
            <a:r>
              <a:rPr lang="en-US" sz="2000" dirty="0" err="1" smtClean="0">
                <a:solidFill>
                  <a:schemeClr val="tx1"/>
                </a:solidFill>
                <a:latin typeface="Times New Roman" pitchFamily="18" charset="0"/>
                <a:cs typeface="Times New Roman" pitchFamily="18" charset="0"/>
              </a:rPr>
              <a:t>DiP</a:t>
            </a:r>
            <a:r>
              <a:rPr lang="en-US" sz="2000" b="0" dirty="0" smtClean="0">
                <a:solidFill>
                  <a:schemeClr val="tx1"/>
                </a:solidFill>
                <a:latin typeface="Times New Roman" pitchFamily="18" charset="0"/>
                <a:cs typeface="Times New Roman" pitchFamily="18" charset="0"/>
              </a:rPr>
              <a:t>  [</a:t>
            </a:r>
            <a:r>
              <a:rPr lang="en-US" sz="2000" b="0" baseline="-25000" dirty="0" err="1" smtClean="0">
                <a:solidFill>
                  <a:schemeClr val="tx1"/>
                </a:solidFill>
                <a:latin typeface="Times New Roman" pitchFamily="18" charset="0"/>
                <a:cs typeface="Times New Roman" pitchFamily="18" charset="0"/>
              </a:rPr>
              <a:t>NegP</a:t>
            </a:r>
            <a:r>
              <a:rPr lang="en-US" sz="2000" b="0" dirty="0" smtClean="0">
                <a:solidFill>
                  <a:schemeClr val="tx1"/>
                </a:solidFill>
                <a:latin typeface="Times New Roman" pitchFamily="18" charset="0"/>
                <a:cs typeface="Times New Roman" pitchFamily="18" charset="0"/>
              </a:rPr>
              <a:t> </a:t>
            </a:r>
            <a:r>
              <a:rPr lang="en-US" sz="2000" b="0" dirty="0" err="1" smtClean="0">
                <a:solidFill>
                  <a:schemeClr val="tx1"/>
                </a:solidFill>
                <a:latin typeface="Times New Roman" pitchFamily="18" charset="0"/>
                <a:cs typeface="Times New Roman" pitchFamily="18" charset="0"/>
              </a:rPr>
              <a:t>Neg</a:t>
            </a:r>
            <a:r>
              <a:rPr lang="en-US" sz="2000" b="0" dirty="0" smtClean="0">
                <a:solidFill>
                  <a:schemeClr val="tx1"/>
                </a:solidFill>
                <a:latin typeface="Times New Roman" pitchFamily="18" charset="0"/>
                <a:cs typeface="Times New Roman" pitchFamily="18" charset="0"/>
              </a:rPr>
              <a:t>° [</a:t>
            </a:r>
            <a:r>
              <a:rPr lang="en-US" sz="2000" b="0" i="1" baseline="-25000" dirty="0" err="1" smtClean="0">
                <a:solidFill>
                  <a:schemeClr val="tx1"/>
                </a:solidFill>
                <a:latin typeface="Times New Roman" pitchFamily="18" charset="0"/>
                <a:cs typeface="Times New Roman" pitchFamily="18" charset="0"/>
              </a:rPr>
              <a:t>v</a:t>
            </a:r>
            <a:r>
              <a:rPr lang="en-US" sz="2000" b="0" baseline="-25000" dirty="0" err="1" smtClean="0">
                <a:solidFill>
                  <a:schemeClr val="tx1"/>
                </a:solidFill>
                <a:latin typeface="Times New Roman" pitchFamily="18" charset="0"/>
                <a:cs typeface="Times New Roman" pitchFamily="18" charset="0"/>
              </a:rPr>
              <a:t>P</a:t>
            </a:r>
            <a:r>
              <a:rPr lang="en-US" sz="2000" b="0" dirty="0" smtClean="0">
                <a:solidFill>
                  <a:schemeClr val="tx1"/>
                </a:solidFill>
                <a:latin typeface="Times New Roman" pitchFamily="18" charset="0"/>
                <a:cs typeface="Times New Roman" pitchFamily="18" charset="0"/>
              </a:rPr>
              <a:t> … ]]]]] </a:t>
            </a:r>
          </a:p>
          <a:p>
            <a:pPr>
              <a:lnSpc>
                <a:spcPct val="100000"/>
              </a:lnSpc>
            </a:pPr>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20</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20688"/>
            <a:ext cx="8496300" cy="5472137"/>
          </a:xfrm>
        </p:spPr>
        <p:txBody>
          <a:bodyPr/>
          <a:lstStyle/>
          <a:p>
            <a:pPr>
              <a:lnSpc>
                <a:spcPct val="100000"/>
              </a:lnSpc>
            </a:pPr>
            <a:endParaRPr lang="en-US" sz="1800" b="0" dirty="0" smtClean="0">
              <a:solidFill>
                <a:schemeClr val="tx1"/>
              </a:solidFill>
              <a:latin typeface="Times New Roman" pitchFamily="18" charset="0"/>
              <a:cs typeface="Times New Roman" pitchFamily="18" charset="0"/>
            </a:endParaRPr>
          </a:p>
          <a:p>
            <a:pPr>
              <a:lnSpc>
                <a:spcPct val="100000"/>
              </a:lnSpc>
            </a:pPr>
            <a:endParaRPr lang="en-US" sz="1800" b="0" dirty="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Since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depend on force, we can be sure that they somehow modify or “fine-tune” force. By this, they turn a speech act SA into a more special speech act SA’, say a </a:t>
            </a:r>
            <a:r>
              <a:rPr lang="en-US" sz="1800" b="0" dirty="0" err="1" smtClean="0">
                <a:solidFill>
                  <a:schemeClr val="tx1"/>
                </a:solidFill>
                <a:latin typeface="Times New Roman" pitchFamily="18" charset="0"/>
                <a:cs typeface="Times New Roman" pitchFamily="18" charset="0"/>
              </a:rPr>
              <a:t>wh</a:t>
            </a:r>
            <a:r>
              <a:rPr lang="en-US" sz="1800" b="0" dirty="0" smtClean="0">
                <a:solidFill>
                  <a:schemeClr val="tx1"/>
                </a:solidFill>
                <a:latin typeface="Times New Roman" pitchFamily="18" charset="0"/>
                <a:cs typeface="Times New Roman" pitchFamily="18" charset="0"/>
              </a:rPr>
              <a:t>-question into a rhetorical </a:t>
            </a:r>
            <a:r>
              <a:rPr lang="en-US" sz="1800" b="0" dirty="0" err="1" smtClean="0">
                <a:solidFill>
                  <a:schemeClr val="tx1"/>
                </a:solidFill>
                <a:latin typeface="Times New Roman" pitchFamily="18" charset="0"/>
                <a:cs typeface="Times New Roman" pitchFamily="18" charset="0"/>
              </a:rPr>
              <a:t>wh</a:t>
            </a:r>
            <a:r>
              <a:rPr lang="en-US" sz="1800" b="0" dirty="0" smtClean="0">
                <a:solidFill>
                  <a:schemeClr val="tx1"/>
                </a:solidFill>
                <a:latin typeface="Times New Roman" pitchFamily="18" charset="0"/>
                <a:cs typeface="Times New Roman" pitchFamily="18" charset="0"/>
              </a:rPr>
              <a:t>-question, or a self-directed question (“Where (on earth) did I put my glasses?”).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i="1" dirty="0" smtClean="0">
                <a:solidFill>
                  <a:schemeClr val="tx1"/>
                </a:solidFill>
                <a:latin typeface="Times New Roman" pitchFamily="18" charset="0"/>
                <a:cs typeface="Times New Roman" pitchFamily="18" charset="0"/>
              </a:rPr>
              <a:t>Mal </a:t>
            </a:r>
            <a:r>
              <a:rPr lang="en-US" sz="1800" b="0" dirty="0" smtClean="0">
                <a:solidFill>
                  <a:schemeClr val="tx1"/>
                </a:solidFill>
                <a:latin typeface="Times New Roman" pitchFamily="18" charset="0"/>
                <a:cs typeface="Times New Roman" pitchFamily="18" charset="0"/>
              </a:rPr>
              <a:t>(‘by the way’) may signal to the hearer that the speaker takes fulfillment of his request not to be a big deal; in his view, the request can be fulfilled without much effort.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So, given the structure in (12), in which it is in medial position, how can 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do this? How can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modify force? The usual answer of the past was: </a:t>
            </a:r>
            <a:r>
              <a:rPr lang="en-US" sz="1800" b="0" u="sng" dirty="0" smtClean="0">
                <a:solidFill>
                  <a:schemeClr val="tx1"/>
                </a:solidFill>
                <a:latin typeface="Times New Roman" pitchFamily="18" charset="0"/>
                <a:cs typeface="Times New Roman" pitchFamily="18" charset="0"/>
              </a:rPr>
              <a:t>by LF-movement</a:t>
            </a:r>
            <a:r>
              <a:rPr lang="en-US" sz="1800" b="0" dirty="0" smtClean="0">
                <a:solidFill>
                  <a:schemeClr val="tx1"/>
                </a:solidFill>
                <a:latin typeface="Times New Roman" pitchFamily="18" charset="0"/>
                <a:cs typeface="Times New Roman" pitchFamily="18" charset="0"/>
              </a:rPr>
              <a:t>. </a:t>
            </a:r>
          </a:p>
          <a:p>
            <a:pPr>
              <a:lnSpc>
                <a:spcPct val="100000"/>
              </a:lnSpc>
            </a:pP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21</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20688"/>
            <a:ext cx="8496300" cy="5472137"/>
          </a:xfrm>
        </p:spPr>
        <p:txBody>
          <a:bodyPr/>
          <a:lstStyle/>
          <a:p>
            <a:endParaRPr lang="en-US" sz="1800" b="0" dirty="0" smtClean="0">
              <a:solidFill>
                <a:schemeClr val="tx1"/>
              </a:solidFill>
              <a:latin typeface="Times New Roman" pitchFamily="18" charset="0"/>
              <a:cs typeface="Times New Roman" pitchFamily="18" charset="0"/>
            </a:endParaRPr>
          </a:p>
          <a:p>
            <a:endParaRPr lang="en-US" sz="1800" b="0" dirty="0">
              <a:solidFill>
                <a:schemeClr val="tx1"/>
              </a:solidFill>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But why should the grammar allow 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to always be in a fixed lower position and never show up as high as force? Invoking LF movement seems like a ‘</a:t>
            </a:r>
            <a:r>
              <a:rPr lang="en-US" sz="1800" b="0" dirty="0" err="1" smtClean="0">
                <a:solidFill>
                  <a:schemeClr val="tx1"/>
                </a:solidFill>
                <a:latin typeface="Times New Roman" pitchFamily="18" charset="0"/>
                <a:cs typeface="Times New Roman" pitchFamily="18" charset="0"/>
              </a:rPr>
              <a:t>deus</a:t>
            </a:r>
            <a:r>
              <a:rPr lang="en-US" sz="1800" b="0" dirty="0" smtClean="0">
                <a:solidFill>
                  <a:schemeClr val="tx1"/>
                </a:solidFill>
                <a:latin typeface="Times New Roman" pitchFamily="18" charset="0"/>
                <a:cs typeface="Times New Roman" pitchFamily="18" charset="0"/>
              </a:rPr>
              <a:t> ex </a:t>
            </a:r>
            <a:r>
              <a:rPr lang="en-US" sz="1800" b="0" dirty="0" err="1" smtClean="0">
                <a:solidFill>
                  <a:schemeClr val="tx1"/>
                </a:solidFill>
                <a:latin typeface="Times New Roman" pitchFamily="18" charset="0"/>
                <a:cs typeface="Times New Roman" pitchFamily="18" charset="0"/>
              </a:rPr>
              <a:t>machina</a:t>
            </a:r>
            <a:r>
              <a:rPr lang="en-US" sz="1800" b="0" dirty="0" smtClean="0">
                <a:solidFill>
                  <a:schemeClr val="tx1"/>
                </a:solidFill>
                <a:latin typeface="Times New Roman" pitchFamily="18" charset="0"/>
                <a:cs typeface="Times New Roman" pitchFamily="18" charset="0"/>
              </a:rPr>
              <a:t>’ solution: radical, cool, unconvincing. This is conceptual. However, there are serious empirical problems with LF-movement that make this solution completely non-viable. [I can’t review them here for lack of time]. </a:t>
            </a:r>
          </a:p>
          <a:p>
            <a:endParaRPr lang="de-DE" sz="1800" b="0" dirty="0">
              <a:solidFill>
                <a:schemeClr val="tx1"/>
              </a:solidFill>
              <a:latin typeface="Times New Roman" pitchFamily="18" charset="0"/>
              <a:cs typeface="Times New Roman" pitchFamily="18" charset="0"/>
            </a:endParaRPr>
          </a:p>
          <a:p>
            <a:endParaRPr lang="de-DE" sz="1800" b="0" dirty="0" smtClean="0">
              <a:solidFill>
                <a:schemeClr val="tx1"/>
              </a:solidFill>
              <a:latin typeface="Times New Roman" pitchFamily="18" charset="0"/>
              <a:cs typeface="Times New Roman" pitchFamily="18" charset="0"/>
            </a:endParaRPr>
          </a:p>
          <a:p>
            <a:r>
              <a:rPr lang="de-DE" sz="1800" b="0" dirty="0" err="1" smtClean="0">
                <a:solidFill>
                  <a:schemeClr val="tx1"/>
                </a:solidFill>
                <a:latin typeface="Times New Roman" pitchFamily="18" charset="0"/>
                <a:cs typeface="Times New Roman" pitchFamily="18" charset="0"/>
              </a:rPr>
              <a:t>Discussion</a:t>
            </a:r>
            <a:r>
              <a:rPr lang="de-DE" sz="1800" b="0" dirty="0" smtClean="0">
                <a:solidFill>
                  <a:schemeClr val="tx1"/>
                </a:solidFill>
                <a:latin typeface="Times New Roman" pitchFamily="18" charset="0"/>
                <a:cs typeface="Times New Roman" pitchFamily="18" charset="0"/>
              </a:rPr>
              <a:t> in</a:t>
            </a:r>
          </a:p>
          <a:p>
            <a:endParaRPr lang="en-US" sz="1800" b="0" dirty="0" smtClean="0">
              <a:solidFill>
                <a:schemeClr val="tx1"/>
              </a:solidFill>
              <a:latin typeface="Times New Roman" pitchFamily="18" charset="0"/>
              <a:cs typeface="Times New Roman" pitchFamily="18" charset="0"/>
            </a:endParaRPr>
          </a:p>
          <a:p>
            <a:r>
              <a:rPr lang="de-DE" dirty="0"/>
              <a:t>Bayer J. &amp; H.-G. Obenauer (2011). </a:t>
            </a:r>
            <a:r>
              <a:rPr lang="en-GB" dirty="0"/>
              <a:t>Discourse particles, clause structure, and question types. </a:t>
            </a:r>
            <a:r>
              <a:rPr lang="en-GB" i="1" dirty="0"/>
              <a:t>The Linguistic Review</a:t>
            </a:r>
            <a:r>
              <a:rPr lang="en-GB" dirty="0"/>
              <a:t> 28. 449-491. </a:t>
            </a:r>
            <a:endParaRPr lang="en-GB" dirty="0" smtClean="0"/>
          </a:p>
          <a:p>
            <a:endParaRPr lang="en-GB" dirty="0"/>
          </a:p>
          <a:p>
            <a:r>
              <a:rPr lang="de-DE" dirty="0"/>
              <a:t>Bayer, J., J. Häussler &amp; M. Bader (2016). </a:t>
            </a:r>
            <a:r>
              <a:rPr lang="en-US" dirty="0"/>
              <a:t>A New Diagnostic for Cyclic </a:t>
            </a:r>
            <a:r>
              <a:rPr lang="en-US" dirty="0" err="1"/>
              <a:t>Wh</a:t>
            </a:r>
            <a:r>
              <a:rPr lang="en-US" dirty="0"/>
              <a:t>-Movement. Discourse Particles in German Questions. </a:t>
            </a:r>
            <a:r>
              <a:rPr lang="en-US" i="1" dirty="0"/>
              <a:t>Linguistic Inquiry</a:t>
            </a:r>
            <a:r>
              <a:rPr lang="en-US" dirty="0"/>
              <a:t> 47. 591-629. </a:t>
            </a: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22</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92696"/>
            <a:ext cx="8496300" cy="5400129"/>
          </a:xfrm>
        </p:spPr>
        <p:txBody>
          <a:bodyPr/>
          <a:lstStyle/>
          <a:p>
            <a:pPr algn="just"/>
            <a:endParaRPr lang="en-US" sz="1800" b="0" dirty="0" smtClean="0">
              <a:solidFill>
                <a:schemeClr val="tx1"/>
              </a:solidFill>
              <a:latin typeface="Times New Roman" pitchFamily="18" charset="0"/>
              <a:cs typeface="Times New Roman" pitchFamily="18" charset="0"/>
            </a:endParaRPr>
          </a:p>
          <a:p>
            <a:pPr algn="just"/>
            <a:endParaRPr lang="en-US" sz="1800" b="0" dirty="0">
              <a:solidFill>
                <a:schemeClr val="tx1"/>
              </a:solidFill>
              <a:latin typeface="Times New Roman" pitchFamily="18" charset="0"/>
              <a:cs typeface="Times New Roman" pitchFamily="18" charset="0"/>
            </a:endParaRPr>
          </a:p>
          <a:p>
            <a:pPr algn="just"/>
            <a:r>
              <a:rPr lang="en-US" sz="1800" b="0" dirty="0" smtClean="0">
                <a:solidFill>
                  <a:schemeClr val="tx1"/>
                </a:solidFill>
                <a:latin typeface="Times New Roman" pitchFamily="18" charset="0"/>
                <a:cs typeface="Times New Roman" pitchFamily="18" charset="0"/>
              </a:rPr>
              <a:t>Following an important development in the Minimalist Program, my suggestion is that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contributes its meaning to Force via AGREEMENT. Force is a </a:t>
            </a:r>
            <a:r>
              <a:rPr lang="en-US" sz="1800" b="0" u="sng" dirty="0" smtClean="0">
                <a:solidFill>
                  <a:schemeClr val="tx1"/>
                </a:solidFill>
                <a:latin typeface="Times New Roman" pitchFamily="18" charset="0"/>
                <a:cs typeface="Times New Roman" pitchFamily="18" charset="0"/>
              </a:rPr>
              <a:t>probe</a:t>
            </a:r>
            <a:r>
              <a:rPr lang="en-US" sz="1800" b="0" dirty="0" smtClean="0">
                <a:solidFill>
                  <a:schemeClr val="tx1"/>
                </a:solidFill>
                <a:latin typeface="Times New Roman" pitchFamily="18" charset="0"/>
                <a:cs typeface="Times New Roman" pitchFamily="18" charset="0"/>
              </a:rPr>
              <a:t> which shares a relevant feature with 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being a locally accessible </a:t>
            </a:r>
            <a:r>
              <a:rPr lang="en-US" sz="1800" b="0" u="sng" dirty="0" smtClean="0">
                <a:solidFill>
                  <a:schemeClr val="tx1"/>
                </a:solidFill>
                <a:latin typeface="Times New Roman" pitchFamily="18" charset="0"/>
                <a:cs typeface="Times New Roman" pitchFamily="18" charset="0"/>
              </a:rPr>
              <a:t>goal</a:t>
            </a:r>
            <a:r>
              <a:rPr lang="en-US" sz="1800" b="0" dirty="0" smtClean="0">
                <a:solidFill>
                  <a:schemeClr val="tx1"/>
                </a:solidFill>
                <a:latin typeface="Times New Roman" pitchFamily="18" charset="0"/>
                <a:cs typeface="Times New Roman" pitchFamily="18" charset="0"/>
              </a:rPr>
              <a:t>. Local </a:t>
            </a:r>
            <a:r>
              <a:rPr lang="en-US" sz="1800" b="0" dirty="0" err="1" smtClean="0">
                <a:solidFill>
                  <a:schemeClr val="tx1"/>
                </a:solidFill>
                <a:latin typeface="Times New Roman" pitchFamily="18" charset="0"/>
                <a:cs typeface="Times New Roman" pitchFamily="18" charset="0"/>
              </a:rPr>
              <a:t>accessability</a:t>
            </a:r>
            <a:r>
              <a:rPr lang="en-US" sz="1800" b="0" dirty="0" smtClean="0">
                <a:solidFill>
                  <a:schemeClr val="tx1"/>
                </a:solidFill>
                <a:latin typeface="Times New Roman" pitchFamily="18" charset="0"/>
                <a:cs typeface="Times New Roman" pitchFamily="18" charset="0"/>
              </a:rPr>
              <a:t> means that force/probe and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/goal are not separated by a </a:t>
            </a:r>
            <a:r>
              <a:rPr lang="en-US" sz="1800" b="0" u="sng" dirty="0" smtClean="0">
                <a:solidFill>
                  <a:schemeClr val="tx1"/>
                </a:solidFill>
                <a:latin typeface="Times New Roman" pitchFamily="18" charset="0"/>
                <a:cs typeface="Times New Roman" pitchFamily="18" charset="0"/>
              </a:rPr>
              <a:t>phase</a:t>
            </a:r>
            <a:r>
              <a:rPr lang="en-US" sz="1800" b="0" dirty="0" smtClean="0">
                <a:solidFill>
                  <a:schemeClr val="tx1"/>
                </a:solidFill>
                <a:latin typeface="Times New Roman" pitchFamily="18" charset="0"/>
                <a:cs typeface="Times New Roman" pitchFamily="18" charset="0"/>
              </a:rPr>
              <a:t> (formerly a </a:t>
            </a:r>
            <a:r>
              <a:rPr lang="en-US" sz="1800" b="0" u="sng" dirty="0" smtClean="0">
                <a:solidFill>
                  <a:schemeClr val="tx1"/>
                </a:solidFill>
                <a:latin typeface="Times New Roman" pitchFamily="18" charset="0"/>
                <a:cs typeface="Times New Roman" pitchFamily="18" charset="0"/>
              </a:rPr>
              <a:t>barrier</a:t>
            </a:r>
            <a:r>
              <a:rPr lang="en-US" sz="1800" b="0" dirty="0" smtClean="0">
                <a:solidFill>
                  <a:schemeClr val="tx1"/>
                </a:solidFill>
                <a:latin typeface="Times New Roman" pitchFamily="18" charset="0"/>
                <a:cs typeface="Times New Roman" pitchFamily="18" charset="0"/>
              </a:rPr>
              <a:t>). </a:t>
            </a:r>
          </a:p>
          <a:p>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23</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92696"/>
            <a:ext cx="8496300" cy="5400129"/>
          </a:xfrm>
        </p:spPr>
        <p:txBody>
          <a:bodyPr/>
          <a:lstStyle/>
          <a:p>
            <a:pPr>
              <a:lnSpc>
                <a:spcPct val="100000"/>
              </a:lnSpc>
            </a:pPr>
            <a:r>
              <a:rPr lang="en-US" sz="1800" b="0" dirty="0" smtClean="0">
                <a:solidFill>
                  <a:schemeClr val="tx1"/>
                </a:solidFill>
                <a:latin typeface="Times New Roman" pitchFamily="18" charset="0"/>
                <a:cs typeface="Times New Roman" pitchFamily="18" charset="0"/>
              </a:rPr>
              <a:t>In our structure (12), one can easily see that probe/goal agreement works fine.</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en-US" sz="1800" b="0" dirty="0" smtClean="0">
                <a:solidFill>
                  <a:schemeClr val="tx1"/>
                </a:solidFill>
                <a:latin typeface="Times New Roman" pitchFamily="18" charset="0"/>
                <a:cs typeface="Times New Roman" pitchFamily="18" charset="0"/>
              </a:rPr>
              <a:t>	(13)	 [</a:t>
            </a:r>
            <a:r>
              <a:rPr lang="en-US" sz="1800" b="0" baseline="-25000" dirty="0" err="1" smtClean="0">
                <a:solidFill>
                  <a:schemeClr val="tx1"/>
                </a:solidFill>
                <a:latin typeface="Times New Roman" pitchFamily="18" charset="0"/>
                <a:cs typeface="Times New Roman" pitchFamily="18" charset="0"/>
              </a:rPr>
              <a:t>ForceP</a:t>
            </a:r>
            <a:r>
              <a:rPr lang="en-US" sz="1800" b="0" baseline="-2500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Force° …[</a:t>
            </a:r>
            <a:r>
              <a:rPr lang="en-US" sz="1800" b="0" baseline="-25000" dirty="0" err="1" smtClean="0">
                <a:solidFill>
                  <a:schemeClr val="tx1"/>
                </a:solidFill>
                <a:latin typeface="Times New Roman" pitchFamily="18" charset="0"/>
                <a:cs typeface="Times New Roman" pitchFamily="18" charset="0"/>
              </a:rPr>
              <a:t>FinP</a:t>
            </a:r>
            <a:r>
              <a:rPr lang="en-US" sz="1800" b="0" baseline="-2500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Fin° [</a:t>
            </a:r>
            <a:r>
              <a:rPr lang="en-US" sz="1800" b="0" baseline="-25000" dirty="0" err="1" smtClean="0">
                <a:solidFill>
                  <a:schemeClr val="tx1"/>
                </a:solidFill>
                <a:latin typeface="Times New Roman" pitchFamily="18" charset="0"/>
                <a:cs typeface="Times New Roman" pitchFamily="18" charset="0"/>
              </a:rPr>
              <a:t>TopP</a:t>
            </a:r>
            <a:r>
              <a:rPr lang="en-US" sz="1800" b="0" dirty="0" smtClean="0">
                <a:solidFill>
                  <a:schemeClr val="tx1"/>
                </a:solidFill>
                <a:latin typeface="Times New Roman" pitchFamily="18" charset="0"/>
                <a:cs typeface="Times New Roman" pitchFamily="18" charset="0"/>
              </a:rPr>
              <a:t> …[ </a:t>
            </a:r>
            <a:r>
              <a:rPr lang="en-US" sz="180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a:t>
            </a:r>
            <a:r>
              <a:rPr lang="en-US" sz="1800" b="0" baseline="-25000" dirty="0" err="1" smtClean="0">
                <a:solidFill>
                  <a:schemeClr val="tx1"/>
                </a:solidFill>
                <a:latin typeface="Times New Roman" pitchFamily="18" charset="0"/>
                <a:cs typeface="Times New Roman" pitchFamily="18" charset="0"/>
              </a:rPr>
              <a:t>NegP</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Neg</a:t>
            </a:r>
            <a:r>
              <a:rPr lang="en-US" sz="1800" b="0" dirty="0" smtClean="0">
                <a:solidFill>
                  <a:schemeClr val="tx1"/>
                </a:solidFill>
                <a:latin typeface="Times New Roman" pitchFamily="18" charset="0"/>
                <a:cs typeface="Times New Roman" pitchFamily="18" charset="0"/>
              </a:rPr>
              <a:t>° [</a:t>
            </a:r>
            <a:r>
              <a:rPr lang="en-US" sz="1800" b="0" i="1" baseline="-25000" dirty="0" err="1" smtClean="0">
                <a:solidFill>
                  <a:schemeClr val="tx1"/>
                </a:solidFill>
                <a:latin typeface="Times New Roman" pitchFamily="18" charset="0"/>
                <a:cs typeface="Times New Roman" pitchFamily="18" charset="0"/>
              </a:rPr>
              <a:t>v</a:t>
            </a:r>
            <a:r>
              <a:rPr lang="en-US" sz="1800" b="0" baseline="-25000" dirty="0" err="1" smtClean="0">
                <a:solidFill>
                  <a:schemeClr val="tx1"/>
                </a:solidFill>
                <a:latin typeface="Times New Roman" pitchFamily="18" charset="0"/>
                <a:cs typeface="Times New Roman" pitchFamily="18" charset="0"/>
              </a:rPr>
              <a:t>P</a:t>
            </a:r>
            <a:r>
              <a:rPr lang="en-US" sz="1800" b="0" dirty="0" smtClean="0">
                <a:solidFill>
                  <a:schemeClr val="tx1"/>
                </a:solidFill>
                <a:latin typeface="Times New Roman" pitchFamily="18" charset="0"/>
                <a:cs typeface="Times New Roman" pitchFamily="18" charset="0"/>
              </a:rPr>
              <a:t> … ]]]]] </a:t>
            </a:r>
          </a:p>
          <a:p>
            <a:pPr>
              <a:lnSpc>
                <a:spcPct val="100000"/>
              </a:lnSpc>
            </a:pPr>
            <a:r>
              <a:rPr lang="en-US" sz="1800" b="0" cap="small" dirty="0" smtClean="0">
                <a:solidFill>
                  <a:schemeClr val="tx1"/>
                </a:solidFill>
                <a:latin typeface="Times New Roman" pitchFamily="18" charset="0"/>
                <a:cs typeface="Times New Roman" pitchFamily="18" charset="0"/>
              </a:rPr>
              <a:t>           		 	probe                                           goal</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r>
            <a:br>
              <a:rPr lang="en-US" sz="1800" b="0" dirty="0" smtClean="0">
                <a:solidFill>
                  <a:schemeClr val="tx1"/>
                </a:solidFill>
                <a:latin typeface="Times New Roman" pitchFamily="18" charset="0"/>
                <a:cs typeface="Times New Roman" pitchFamily="18" charset="0"/>
              </a:rPr>
            </a:br>
            <a:r>
              <a:rPr lang="en-US" sz="1800" b="0" dirty="0" smtClean="0">
                <a:solidFill>
                  <a:schemeClr val="tx1"/>
                </a:solidFill>
                <a:latin typeface="Times New Roman" pitchFamily="18" charset="0"/>
                <a:cs typeface="Times New Roman" pitchFamily="18" charset="0"/>
              </a:rPr>
              <a:t>Agreement can be seen as feature valuation in the sense of upwards agreement. Force has an interpretable feature for DECL, IMP or INT, while goal has a corresponding </a:t>
            </a:r>
            <a:r>
              <a:rPr lang="en-US" sz="1800" b="0" dirty="0" err="1" smtClean="0">
                <a:solidFill>
                  <a:schemeClr val="tx1"/>
                </a:solidFill>
                <a:latin typeface="Times New Roman" pitchFamily="18" charset="0"/>
                <a:cs typeface="Times New Roman" pitchFamily="18" charset="0"/>
              </a:rPr>
              <a:t>uninterpretable</a:t>
            </a:r>
            <a:r>
              <a:rPr lang="en-US" sz="1800" b="0" dirty="0" smtClean="0">
                <a:solidFill>
                  <a:schemeClr val="tx1"/>
                </a:solidFill>
                <a:latin typeface="Times New Roman" pitchFamily="18" charset="0"/>
                <a:cs typeface="Times New Roman" pitchFamily="18" charset="0"/>
              </a:rPr>
              <a:t> feature. Agreement “values” the </a:t>
            </a:r>
            <a:r>
              <a:rPr lang="en-US" sz="1800" b="0" dirty="0" err="1" smtClean="0">
                <a:solidFill>
                  <a:schemeClr val="tx1"/>
                </a:solidFill>
                <a:latin typeface="Times New Roman" pitchFamily="18" charset="0"/>
                <a:cs typeface="Times New Roman" pitchFamily="18" charset="0"/>
              </a:rPr>
              <a:t>uninterpretable</a:t>
            </a:r>
            <a:r>
              <a:rPr lang="en-US" sz="1800" b="0" dirty="0" smtClean="0">
                <a:solidFill>
                  <a:schemeClr val="tx1"/>
                </a:solidFill>
                <a:latin typeface="Times New Roman" pitchFamily="18" charset="0"/>
                <a:cs typeface="Times New Roman" pitchFamily="18" charset="0"/>
              </a:rPr>
              <a:t> feature on 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The </a:t>
            </a:r>
            <a:r>
              <a:rPr lang="en-US" sz="1800" b="0" i="1" dirty="0" smtClean="0">
                <a:solidFill>
                  <a:schemeClr val="tx1"/>
                </a:solidFill>
                <a:latin typeface="Times New Roman" pitchFamily="18" charset="0"/>
                <a:cs typeface="Times New Roman" pitchFamily="18" charset="0"/>
              </a:rPr>
              <a:t>u</a:t>
            </a:r>
            <a:r>
              <a:rPr lang="en-US" sz="1800" b="0" dirty="0" smtClean="0">
                <a:solidFill>
                  <a:schemeClr val="tx1"/>
                </a:solidFill>
                <a:latin typeface="Times New Roman" pitchFamily="18" charset="0"/>
                <a:cs typeface="Times New Roman" pitchFamily="18" charset="0"/>
              </a:rPr>
              <a:t>-feature is deleted. This is the familiar erasure of agreeing features. [e.g. </a:t>
            </a:r>
            <a:r>
              <a:rPr lang="en-US" sz="1800" b="0" i="1" dirty="0" smtClean="0">
                <a:solidFill>
                  <a:schemeClr val="tx1"/>
                </a:solidFill>
                <a:latin typeface="Times New Roman" pitchFamily="18" charset="0"/>
                <a:cs typeface="Times New Roman" pitchFamily="18" charset="0"/>
              </a:rPr>
              <a:t>John i</a:t>
            </a:r>
            <a:r>
              <a:rPr lang="en-US" sz="1800" b="0" dirty="0" smtClean="0">
                <a:solidFill>
                  <a:schemeClr val="tx1"/>
                </a:solidFill>
                <a:latin typeface="Times New Roman" pitchFamily="18" charset="0"/>
                <a:cs typeface="Times New Roman" pitchFamily="18" charset="0"/>
              </a:rPr>
              <a:t>3SG </a:t>
            </a:r>
            <a:r>
              <a:rPr lang="en-US" sz="1800" b="0" i="1" dirty="0" smtClean="0">
                <a:solidFill>
                  <a:schemeClr val="tx1"/>
                </a:solidFill>
                <a:latin typeface="Times New Roman" pitchFamily="18" charset="0"/>
                <a:cs typeface="Times New Roman" pitchFamily="18" charset="0"/>
              </a:rPr>
              <a:t>walks u</a:t>
            </a:r>
            <a:r>
              <a:rPr lang="en-US" sz="1800" b="0" dirty="0" smtClean="0">
                <a:solidFill>
                  <a:schemeClr val="tx1"/>
                </a:solidFill>
                <a:latin typeface="Times New Roman" pitchFamily="18" charset="0"/>
                <a:cs typeface="Times New Roman" pitchFamily="18" charset="0"/>
              </a:rPr>
              <a:t>3SG </a:t>
            </a:r>
            <a:r>
              <a:rPr lang="en-US" sz="1800" b="0" dirty="0" smtClean="0">
                <a:solidFill>
                  <a:schemeClr val="tx1"/>
                </a:solidFill>
                <a:latin typeface="Times New Roman" pitchFamily="18" charset="0"/>
                <a:cs typeface="Times New Roman" pitchFamily="18" charset="0"/>
                <a:sym typeface="Wingdings"/>
              </a:rPr>
              <a:t></a:t>
            </a:r>
            <a:r>
              <a:rPr lang="en-US" sz="1800" b="0" dirty="0" smtClean="0">
                <a:solidFill>
                  <a:schemeClr val="tx1"/>
                </a:solidFill>
                <a:latin typeface="Times New Roman" pitchFamily="18" charset="0"/>
                <a:cs typeface="Times New Roman" pitchFamily="18" charset="0"/>
              </a:rPr>
              <a:t>  </a:t>
            </a:r>
            <a:r>
              <a:rPr lang="en-US" sz="1800" b="0" i="1" dirty="0" smtClean="0">
                <a:solidFill>
                  <a:schemeClr val="tx1"/>
                </a:solidFill>
                <a:latin typeface="Times New Roman" pitchFamily="18" charset="0"/>
                <a:cs typeface="Times New Roman" pitchFamily="18" charset="0"/>
              </a:rPr>
              <a:t>John i</a:t>
            </a:r>
            <a:r>
              <a:rPr lang="en-US" sz="1800" b="0" dirty="0" smtClean="0">
                <a:solidFill>
                  <a:schemeClr val="tx1"/>
                </a:solidFill>
                <a:latin typeface="Times New Roman" pitchFamily="18" charset="0"/>
                <a:cs typeface="Times New Roman" pitchFamily="18" charset="0"/>
              </a:rPr>
              <a:t>3SG </a:t>
            </a:r>
            <a:r>
              <a:rPr lang="en-US" sz="1800" b="0" i="1" dirty="0" smtClean="0">
                <a:solidFill>
                  <a:schemeClr val="tx1"/>
                </a:solidFill>
                <a:latin typeface="Times New Roman" pitchFamily="18" charset="0"/>
                <a:cs typeface="Times New Roman" pitchFamily="18" charset="0"/>
              </a:rPr>
              <a:t>walks </a:t>
            </a:r>
            <a:r>
              <a:rPr lang="en-US" sz="1800" b="0" i="1" strike="sngStrike" dirty="0" smtClean="0">
                <a:solidFill>
                  <a:schemeClr val="tx1"/>
                </a:solidFill>
                <a:latin typeface="Times New Roman" pitchFamily="18" charset="0"/>
                <a:cs typeface="Times New Roman" pitchFamily="18" charset="0"/>
              </a:rPr>
              <a:t>u</a:t>
            </a:r>
            <a:r>
              <a:rPr lang="en-US" sz="1800" b="0" dirty="0" smtClean="0">
                <a:solidFill>
                  <a:schemeClr val="tx1"/>
                </a:solidFill>
                <a:latin typeface="Times New Roman" pitchFamily="18" charset="0"/>
                <a:cs typeface="Times New Roman" pitchFamily="18" charset="0"/>
              </a:rPr>
              <a:t>3SG ].</a:t>
            </a:r>
            <a:r>
              <a:rPr lang="en-US" sz="1800" b="0" i="1"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i="1"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is Force-</a:t>
            </a:r>
            <a:r>
              <a:rPr lang="en-US" sz="1800" b="0" i="1" dirty="0" smtClean="0">
                <a:solidFill>
                  <a:schemeClr val="tx1"/>
                </a:solidFill>
                <a:latin typeface="Times New Roman" pitchFamily="18" charset="0"/>
                <a:cs typeface="Times New Roman" pitchFamily="18" charset="0"/>
              </a:rPr>
              <a:t>sensitive</a:t>
            </a:r>
            <a:r>
              <a:rPr lang="en-US" sz="1800" b="0" dirty="0" smtClean="0">
                <a:solidFill>
                  <a:schemeClr val="tx1"/>
                </a:solidFill>
                <a:latin typeface="Times New Roman" pitchFamily="18" charset="0"/>
                <a:cs typeface="Times New Roman" pitchFamily="18" charset="0"/>
              </a:rPr>
              <a:t> but it is not the </a:t>
            </a:r>
            <a:r>
              <a:rPr lang="en-US" sz="1800" b="0" i="1" dirty="0" smtClean="0">
                <a:solidFill>
                  <a:schemeClr val="tx1"/>
                </a:solidFill>
                <a:latin typeface="Times New Roman" pitchFamily="18" charset="0"/>
                <a:cs typeface="Times New Roman" pitchFamily="18" charset="0"/>
              </a:rPr>
              <a:t>exponent</a:t>
            </a:r>
            <a:r>
              <a:rPr lang="en-US" sz="1800" b="0" dirty="0" smtClean="0">
                <a:solidFill>
                  <a:schemeClr val="tx1"/>
                </a:solidFill>
                <a:latin typeface="Times New Roman" pitchFamily="18" charset="0"/>
                <a:cs typeface="Times New Roman" pitchFamily="18" charset="0"/>
              </a:rPr>
              <a:t> of force. Each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has a </a:t>
            </a:r>
            <a:r>
              <a:rPr lang="en-US" sz="1800" b="0" dirty="0" err="1" smtClean="0">
                <a:solidFill>
                  <a:schemeClr val="tx1"/>
                </a:solidFill>
                <a:latin typeface="Times New Roman" pitchFamily="18" charset="0"/>
                <a:cs typeface="Times New Roman" pitchFamily="18" charset="0"/>
              </a:rPr>
              <a:t>modificational</a:t>
            </a:r>
            <a:r>
              <a:rPr lang="en-US" sz="1800" b="0" dirty="0" smtClean="0">
                <a:solidFill>
                  <a:schemeClr val="tx1"/>
                </a:solidFill>
                <a:latin typeface="Times New Roman" pitchFamily="18" charset="0"/>
                <a:cs typeface="Times New Roman" pitchFamily="18" charset="0"/>
              </a:rPr>
              <a:t> meaning that combines with force to form some subtype of force. </a:t>
            </a:r>
          </a:p>
          <a:p>
            <a:r>
              <a:rPr lang="en-US" dirty="0" smtClean="0"/>
              <a:t> </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24</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cxnSp>
        <p:nvCxnSpPr>
          <p:cNvPr id="2050" name="Gerade Verbindung mit Pfeil 3"/>
          <p:cNvCxnSpPr>
            <a:cxnSpLocks noChangeShapeType="1"/>
          </p:cNvCxnSpPr>
          <p:nvPr/>
        </p:nvCxnSpPr>
        <p:spPr bwMode="auto">
          <a:xfrm flipV="1">
            <a:off x="6228184" y="2060848"/>
            <a:ext cx="0" cy="288032"/>
          </a:xfrm>
          <a:prstGeom prst="straightConnector1">
            <a:avLst/>
          </a:prstGeom>
          <a:noFill/>
          <a:ln w="6350">
            <a:solidFill>
              <a:schemeClr val="tx1"/>
            </a:solidFill>
            <a:miter lim="800000"/>
            <a:headEnd/>
            <a:tailEnd type="triangle" w="med" len="med"/>
          </a:ln>
        </p:spPr>
      </p:cxnSp>
      <p:sp>
        <p:nvSpPr>
          <p:cNvPr id="2051" name="Gerader Verbinder 2"/>
          <p:cNvSpPr>
            <a:spLocks noChangeShapeType="1"/>
          </p:cNvSpPr>
          <p:nvPr/>
        </p:nvSpPr>
        <p:spPr bwMode="auto">
          <a:xfrm>
            <a:off x="4499992" y="2348880"/>
            <a:ext cx="1711325" cy="0"/>
          </a:xfrm>
          <a:prstGeom prst="line">
            <a:avLst/>
          </a:prstGeom>
          <a:noFill/>
          <a:ln w="6350">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2" name="Gerader Verbinder 2"/>
          <p:cNvSpPr>
            <a:spLocks noChangeShapeType="1"/>
          </p:cNvSpPr>
          <p:nvPr/>
        </p:nvSpPr>
        <p:spPr bwMode="auto">
          <a:xfrm>
            <a:off x="3203848" y="2348880"/>
            <a:ext cx="1711325" cy="0"/>
          </a:xfrm>
          <a:prstGeom prst="line">
            <a:avLst/>
          </a:prstGeom>
          <a:noFill/>
          <a:ln w="6350">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3" name="Gerader Verbinder 1"/>
          <p:cNvSpPr>
            <a:spLocks noChangeShapeType="1"/>
          </p:cNvSpPr>
          <p:nvPr/>
        </p:nvSpPr>
        <p:spPr bwMode="auto">
          <a:xfrm>
            <a:off x="3203848" y="2060848"/>
            <a:ext cx="4762" cy="268858"/>
          </a:xfrm>
          <a:prstGeom prst="line">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496300" cy="5328121"/>
          </a:xfrm>
        </p:spPr>
        <p:txBody>
          <a:bodyPr/>
          <a:lstStyle/>
          <a:p>
            <a:pPr>
              <a:lnSpc>
                <a:spcPct val="100000"/>
              </a:lnSpc>
            </a:pPr>
            <a:r>
              <a:rPr lang="en-US" sz="1800" b="0" dirty="0" smtClean="0">
                <a:solidFill>
                  <a:schemeClr val="tx1"/>
                </a:solidFill>
                <a:latin typeface="Times New Roman" pitchFamily="18" charset="0"/>
                <a:cs typeface="Times New Roman" pitchFamily="18" charset="0"/>
              </a:rPr>
              <a:t>If so, we get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en-US" sz="1800" b="0" dirty="0" smtClean="0">
                <a:solidFill>
                  <a:schemeClr val="tx1"/>
                </a:solidFill>
                <a:latin typeface="Times New Roman" pitchFamily="18" charset="0"/>
                <a:cs typeface="Times New Roman" pitchFamily="18" charset="0"/>
              </a:rPr>
              <a:t>	(14)	a. 	[</a:t>
            </a:r>
            <a:r>
              <a:rPr lang="en-US" sz="1800" b="0" baseline="-25000" dirty="0" err="1" smtClean="0">
                <a:solidFill>
                  <a:schemeClr val="tx1"/>
                </a:solidFill>
                <a:latin typeface="Times New Roman" pitchFamily="18" charset="0"/>
                <a:cs typeface="Times New Roman" pitchFamily="18" charset="0"/>
              </a:rPr>
              <a:t>ForceP</a:t>
            </a:r>
            <a:r>
              <a:rPr lang="en-US" sz="1800" b="0" baseline="-2500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Force° …[</a:t>
            </a:r>
            <a:r>
              <a:rPr lang="en-US" sz="1800" b="0" baseline="-25000" dirty="0" err="1" smtClean="0">
                <a:solidFill>
                  <a:schemeClr val="tx1"/>
                </a:solidFill>
                <a:latin typeface="Times New Roman" pitchFamily="18" charset="0"/>
                <a:cs typeface="Times New Roman" pitchFamily="18" charset="0"/>
              </a:rPr>
              <a:t>FinP</a:t>
            </a:r>
            <a:r>
              <a:rPr lang="en-US" sz="1800" b="0" baseline="-2500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Fin° [</a:t>
            </a:r>
            <a:r>
              <a:rPr lang="en-US" sz="1800" b="0" baseline="-25000" dirty="0" err="1" smtClean="0">
                <a:solidFill>
                  <a:schemeClr val="tx1"/>
                </a:solidFill>
                <a:latin typeface="Times New Roman" pitchFamily="18" charset="0"/>
                <a:cs typeface="Times New Roman" pitchFamily="18" charset="0"/>
              </a:rPr>
              <a:t>TopP</a:t>
            </a:r>
            <a:r>
              <a:rPr lang="en-US" sz="1800" b="0" dirty="0" smtClean="0">
                <a:solidFill>
                  <a:schemeClr val="tx1"/>
                </a:solidFill>
                <a:latin typeface="Times New Roman" pitchFamily="18" charset="0"/>
                <a:cs typeface="Times New Roman" pitchFamily="18" charset="0"/>
              </a:rPr>
              <a:t> …[ </a:t>
            </a:r>
            <a:r>
              <a:rPr lang="en-US" sz="180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a:t>
            </a:r>
            <a:r>
              <a:rPr lang="en-US" sz="1800" b="0" baseline="-25000" dirty="0" err="1" smtClean="0">
                <a:solidFill>
                  <a:schemeClr val="tx1"/>
                </a:solidFill>
                <a:latin typeface="Times New Roman" pitchFamily="18" charset="0"/>
                <a:cs typeface="Times New Roman" pitchFamily="18" charset="0"/>
              </a:rPr>
              <a:t>NegP</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Neg</a:t>
            </a:r>
            <a:r>
              <a:rPr lang="en-US" sz="1800" b="0" dirty="0" smtClean="0">
                <a:solidFill>
                  <a:schemeClr val="tx1"/>
                </a:solidFill>
                <a:latin typeface="Times New Roman" pitchFamily="18" charset="0"/>
                <a:cs typeface="Times New Roman" pitchFamily="18" charset="0"/>
              </a:rPr>
              <a:t>° [</a:t>
            </a:r>
            <a:r>
              <a:rPr lang="en-US" sz="1800" b="0" i="1" baseline="-25000" dirty="0" err="1" smtClean="0">
                <a:solidFill>
                  <a:schemeClr val="tx1"/>
                </a:solidFill>
                <a:latin typeface="Times New Roman" pitchFamily="18" charset="0"/>
                <a:cs typeface="Times New Roman" pitchFamily="18" charset="0"/>
              </a:rPr>
              <a:t>v</a:t>
            </a:r>
            <a:r>
              <a:rPr lang="en-US" sz="1800" b="0" baseline="-25000" dirty="0" err="1" smtClean="0">
                <a:solidFill>
                  <a:schemeClr val="tx1"/>
                </a:solidFill>
                <a:latin typeface="Times New Roman" pitchFamily="18" charset="0"/>
                <a:cs typeface="Times New Roman" pitchFamily="18" charset="0"/>
              </a:rPr>
              <a:t>P</a:t>
            </a:r>
            <a:r>
              <a:rPr lang="en-US" sz="1800" b="0" dirty="0" smtClean="0">
                <a:solidFill>
                  <a:schemeClr val="tx1"/>
                </a:solidFill>
                <a:latin typeface="Times New Roman" pitchFamily="18" charset="0"/>
                <a:cs typeface="Times New Roman" pitchFamily="18" charset="0"/>
              </a:rPr>
              <a:t> … ]]]]] </a:t>
            </a:r>
          </a:p>
          <a:p>
            <a:pPr>
              <a:lnSpc>
                <a:spcPct val="100000"/>
              </a:lnSpc>
            </a:pPr>
            <a:r>
              <a:rPr lang="en-US" sz="1800" b="0"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i</a:t>
            </a:r>
            <a:r>
              <a:rPr lang="en-US" sz="1800" b="0" dirty="0" err="1" smtClean="0">
                <a:solidFill>
                  <a:schemeClr val="tx1"/>
                </a:solidFill>
                <a:latin typeface="Times New Roman" pitchFamily="18" charset="0"/>
                <a:cs typeface="Times New Roman" pitchFamily="18" charset="0"/>
              </a:rPr>
              <a:t>Force</a:t>
            </a:r>
            <a:r>
              <a:rPr lang="en-US" sz="1800" b="0"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u</a:t>
            </a:r>
            <a:r>
              <a:rPr lang="en-US" sz="1800" b="0" dirty="0" err="1" smtClean="0">
                <a:solidFill>
                  <a:schemeClr val="tx1"/>
                </a:solidFill>
                <a:latin typeface="Times New Roman" pitchFamily="18" charset="0"/>
                <a:cs typeface="Times New Roman" pitchFamily="18" charset="0"/>
              </a:rPr>
              <a:t>Force</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 AGREE =&gt;</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b.	[</a:t>
            </a:r>
            <a:r>
              <a:rPr lang="en-US" sz="1800" b="0" baseline="-25000" dirty="0" err="1" smtClean="0">
                <a:solidFill>
                  <a:schemeClr val="tx1"/>
                </a:solidFill>
                <a:latin typeface="Times New Roman" pitchFamily="18" charset="0"/>
                <a:cs typeface="Times New Roman" pitchFamily="18" charset="0"/>
              </a:rPr>
              <a:t>ForceP</a:t>
            </a:r>
            <a:r>
              <a:rPr lang="en-US" sz="1800" b="0" baseline="-2500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Force° …[</a:t>
            </a:r>
            <a:r>
              <a:rPr lang="en-US" sz="1800" b="0" baseline="-25000" dirty="0" err="1" smtClean="0">
                <a:solidFill>
                  <a:schemeClr val="tx1"/>
                </a:solidFill>
                <a:latin typeface="Times New Roman" pitchFamily="18" charset="0"/>
                <a:cs typeface="Times New Roman" pitchFamily="18" charset="0"/>
              </a:rPr>
              <a:t>FinP</a:t>
            </a:r>
            <a:r>
              <a:rPr lang="en-US" sz="1800" b="0" baseline="-2500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Fin° [</a:t>
            </a:r>
            <a:r>
              <a:rPr lang="en-US" sz="1800" b="0" baseline="-25000" dirty="0" err="1" smtClean="0">
                <a:solidFill>
                  <a:schemeClr val="tx1"/>
                </a:solidFill>
                <a:latin typeface="Times New Roman" pitchFamily="18" charset="0"/>
                <a:cs typeface="Times New Roman" pitchFamily="18" charset="0"/>
              </a:rPr>
              <a:t>TopP</a:t>
            </a:r>
            <a:r>
              <a:rPr lang="en-US" sz="1800" b="0" dirty="0" smtClean="0">
                <a:solidFill>
                  <a:schemeClr val="tx1"/>
                </a:solidFill>
                <a:latin typeface="Times New Roman" pitchFamily="18" charset="0"/>
                <a:cs typeface="Times New Roman" pitchFamily="18" charset="0"/>
              </a:rPr>
              <a:t> …[ </a:t>
            </a:r>
            <a:r>
              <a:rPr lang="en-US" sz="180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a:t>
            </a:r>
            <a:r>
              <a:rPr lang="en-US" sz="1800" b="0" baseline="-25000" dirty="0" err="1" smtClean="0">
                <a:solidFill>
                  <a:schemeClr val="tx1"/>
                </a:solidFill>
                <a:latin typeface="Times New Roman" pitchFamily="18" charset="0"/>
                <a:cs typeface="Times New Roman" pitchFamily="18" charset="0"/>
              </a:rPr>
              <a:t>NegP</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Neg</a:t>
            </a:r>
            <a:r>
              <a:rPr lang="en-US" sz="1800" b="0" dirty="0" smtClean="0">
                <a:solidFill>
                  <a:schemeClr val="tx1"/>
                </a:solidFill>
                <a:latin typeface="Times New Roman" pitchFamily="18" charset="0"/>
                <a:cs typeface="Times New Roman" pitchFamily="18" charset="0"/>
              </a:rPr>
              <a:t>° [</a:t>
            </a:r>
            <a:r>
              <a:rPr lang="en-US" sz="1800" b="0" i="1" baseline="-25000" dirty="0" err="1" smtClean="0">
                <a:solidFill>
                  <a:schemeClr val="tx1"/>
                </a:solidFill>
                <a:latin typeface="Times New Roman" pitchFamily="18" charset="0"/>
                <a:cs typeface="Times New Roman" pitchFamily="18" charset="0"/>
              </a:rPr>
              <a:t>v</a:t>
            </a:r>
            <a:r>
              <a:rPr lang="en-US" sz="1800" b="0" baseline="-25000" dirty="0" err="1" smtClean="0">
                <a:solidFill>
                  <a:schemeClr val="tx1"/>
                </a:solidFill>
                <a:latin typeface="Times New Roman" pitchFamily="18" charset="0"/>
                <a:cs typeface="Times New Roman" pitchFamily="18" charset="0"/>
              </a:rPr>
              <a:t>P</a:t>
            </a:r>
            <a:r>
              <a:rPr lang="en-US" sz="1800" b="0" dirty="0" smtClean="0">
                <a:solidFill>
                  <a:schemeClr val="tx1"/>
                </a:solidFill>
                <a:latin typeface="Times New Roman" pitchFamily="18" charset="0"/>
                <a:cs typeface="Times New Roman" pitchFamily="18" charset="0"/>
              </a:rPr>
              <a:t> … ]]]]] </a:t>
            </a:r>
          </a:p>
          <a:p>
            <a:pPr>
              <a:lnSpc>
                <a:spcPct val="100000"/>
              </a:lnSpc>
            </a:pPr>
            <a:r>
              <a:rPr lang="en-US" sz="1800" b="0"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i</a:t>
            </a:r>
            <a:r>
              <a:rPr lang="en-US" sz="1800" b="0" dirty="0" err="1" smtClean="0">
                <a:solidFill>
                  <a:schemeClr val="tx1"/>
                </a:solidFill>
                <a:latin typeface="Times New Roman" pitchFamily="18" charset="0"/>
                <a:cs typeface="Times New Roman" pitchFamily="18" charset="0"/>
              </a:rPr>
              <a:t>Force</a:t>
            </a:r>
            <a:r>
              <a:rPr lang="en-US" sz="1800" b="0" dirty="0" smtClean="0">
                <a:solidFill>
                  <a:schemeClr val="tx1"/>
                </a:solidFill>
                <a:latin typeface="Times New Roman" pitchFamily="18" charset="0"/>
                <a:cs typeface="Times New Roman" pitchFamily="18" charset="0"/>
              </a:rPr>
              <a:t> 		     </a:t>
            </a:r>
            <a:r>
              <a:rPr lang="en-US" sz="1800" b="0" i="1" strike="sngStrike" dirty="0" err="1" smtClean="0">
                <a:solidFill>
                  <a:schemeClr val="tx1"/>
                </a:solidFill>
                <a:latin typeface="Times New Roman" pitchFamily="18" charset="0"/>
                <a:cs typeface="Times New Roman" pitchFamily="18" charset="0"/>
              </a:rPr>
              <a:t>u</a:t>
            </a:r>
            <a:r>
              <a:rPr lang="en-US" sz="1800" b="0" dirty="0" err="1" smtClean="0">
                <a:solidFill>
                  <a:schemeClr val="tx1"/>
                </a:solidFill>
                <a:latin typeface="Times New Roman" pitchFamily="18" charset="0"/>
                <a:cs typeface="Times New Roman" pitchFamily="18" charset="0"/>
              </a:rPr>
              <a:t>Force</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25</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cxnSp>
        <p:nvCxnSpPr>
          <p:cNvPr id="7" name="Gerade Verbindung mit Pfeil 3"/>
          <p:cNvCxnSpPr>
            <a:cxnSpLocks noChangeShapeType="1"/>
          </p:cNvCxnSpPr>
          <p:nvPr/>
        </p:nvCxnSpPr>
        <p:spPr bwMode="auto">
          <a:xfrm flipV="1">
            <a:off x="6228184" y="3789040"/>
            <a:ext cx="0" cy="288032"/>
          </a:xfrm>
          <a:prstGeom prst="straightConnector1">
            <a:avLst/>
          </a:prstGeom>
          <a:noFill/>
          <a:ln w="6350">
            <a:solidFill>
              <a:schemeClr val="tx1"/>
            </a:solidFill>
            <a:miter lim="800000"/>
            <a:headEnd/>
            <a:tailEnd type="triangle" w="med" len="med"/>
          </a:ln>
        </p:spPr>
      </p:cxnSp>
      <p:sp>
        <p:nvSpPr>
          <p:cNvPr id="8" name="Gerader Verbinder 2"/>
          <p:cNvSpPr>
            <a:spLocks noChangeShapeType="1"/>
          </p:cNvSpPr>
          <p:nvPr/>
        </p:nvSpPr>
        <p:spPr bwMode="auto">
          <a:xfrm>
            <a:off x="4499992" y="4077072"/>
            <a:ext cx="1711325" cy="0"/>
          </a:xfrm>
          <a:prstGeom prst="line">
            <a:avLst/>
          </a:prstGeom>
          <a:noFill/>
          <a:ln w="6350">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Gerader Verbinder 2"/>
          <p:cNvSpPr>
            <a:spLocks noChangeShapeType="1"/>
          </p:cNvSpPr>
          <p:nvPr/>
        </p:nvSpPr>
        <p:spPr bwMode="auto">
          <a:xfrm>
            <a:off x="3779912" y="4077072"/>
            <a:ext cx="1711325" cy="0"/>
          </a:xfrm>
          <a:prstGeom prst="line">
            <a:avLst/>
          </a:prstGeom>
          <a:noFill/>
          <a:ln w="6350">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Gerader Verbinder 1"/>
          <p:cNvSpPr>
            <a:spLocks noChangeShapeType="1"/>
          </p:cNvSpPr>
          <p:nvPr/>
        </p:nvSpPr>
        <p:spPr bwMode="auto">
          <a:xfrm>
            <a:off x="3779912" y="3789040"/>
            <a:ext cx="4762" cy="268858"/>
          </a:xfrm>
          <a:prstGeom prst="line">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20688"/>
            <a:ext cx="8496300" cy="5472137"/>
          </a:xfrm>
        </p:spPr>
        <p:txBody>
          <a:bodyPr/>
          <a:lstStyle/>
          <a:p>
            <a:pPr>
              <a:lnSpc>
                <a:spcPct val="100000"/>
              </a:lnSpc>
            </a:pPr>
            <a:r>
              <a:rPr lang="en-US" sz="1800" b="0" u="sng" dirty="0" smtClean="0">
                <a:solidFill>
                  <a:schemeClr val="tx1"/>
                </a:solidFill>
                <a:latin typeface="Times New Roman" pitchFamily="18" charset="0"/>
                <a:cs typeface="Times New Roman" pitchFamily="18" charset="0"/>
              </a:rPr>
              <a:t>An example from </a:t>
            </a:r>
            <a:r>
              <a:rPr lang="en-US" sz="1800" b="0" u="sng" dirty="0" err="1" smtClean="0">
                <a:solidFill>
                  <a:schemeClr val="tx1"/>
                </a:solidFill>
                <a:latin typeface="Times New Roman" pitchFamily="18" charset="0"/>
                <a:cs typeface="Times New Roman" pitchFamily="18" charset="0"/>
              </a:rPr>
              <a:t>Bangla</a:t>
            </a:r>
            <a:r>
              <a:rPr lang="en-US" sz="1800" b="0" u="sng" dirty="0" smtClean="0">
                <a:solidFill>
                  <a:schemeClr val="tx1"/>
                </a:solidFill>
                <a:latin typeface="Times New Roman" pitchFamily="18" charset="0"/>
                <a:cs typeface="Times New Roman" pitchFamily="18" charset="0"/>
              </a:rPr>
              <a:t>: </a:t>
            </a:r>
            <a:r>
              <a:rPr lang="en-US" sz="1800" b="0" i="1" u="sng" dirty="0" smtClean="0">
                <a:solidFill>
                  <a:schemeClr val="tx1"/>
                </a:solidFill>
                <a:latin typeface="Times New Roman" pitchFamily="18" charset="0"/>
                <a:cs typeface="Times New Roman" pitchFamily="18" charset="0"/>
              </a:rPr>
              <a:t>Ta</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a:t>
            </a:r>
            <a:r>
              <a:rPr lang="en-US" sz="1800" b="0" i="1" dirty="0" smtClean="0">
                <a:solidFill>
                  <a:schemeClr val="tx1"/>
                </a:solidFill>
                <a:latin typeface="Times New Roman" pitchFamily="18" charset="0"/>
                <a:cs typeface="Times New Roman" pitchFamily="18" charset="0"/>
              </a:rPr>
              <a:t>Ta</a:t>
            </a:r>
            <a:r>
              <a:rPr lang="en-US" sz="1800" b="0" dirty="0" smtClean="0">
                <a:solidFill>
                  <a:schemeClr val="tx1"/>
                </a:solidFill>
                <a:latin typeface="Times New Roman" pitchFamily="18" charset="0"/>
                <a:cs typeface="Times New Roman" pitchFamily="18" charset="0"/>
              </a:rPr>
              <a:t> appears in </a:t>
            </a:r>
            <a:r>
              <a:rPr lang="en-US" sz="1800" b="0" dirty="0" err="1" smtClean="0">
                <a:solidFill>
                  <a:schemeClr val="tx1"/>
                </a:solidFill>
                <a:latin typeface="Times New Roman" pitchFamily="18" charset="0"/>
                <a:cs typeface="Times New Roman" pitchFamily="18" charset="0"/>
              </a:rPr>
              <a:t>wh</a:t>
            </a:r>
            <a:r>
              <a:rPr lang="en-US" sz="1800" b="0" dirty="0" smtClean="0">
                <a:solidFill>
                  <a:schemeClr val="tx1"/>
                </a:solidFill>
                <a:latin typeface="Times New Roman" pitchFamily="18" charset="0"/>
                <a:cs typeface="Times New Roman" pitchFamily="18" charset="0"/>
              </a:rPr>
              <a:t>-questions; it must have an </a:t>
            </a:r>
            <a:r>
              <a:rPr lang="en-US" sz="1800" b="0" dirty="0" err="1" smtClean="0">
                <a:solidFill>
                  <a:schemeClr val="tx1"/>
                </a:solidFill>
                <a:latin typeface="Times New Roman" pitchFamily="18" charset="0"/>
                <a:cs typeface="Times New Roman" pitchFamily="18" charset="0"/>
              </a:rPr>
              <a:t>uninterpretable</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INT</a:t>
            </a:r>
            <a:r>
              <a:rPr lang="en-US" sz="1800" b="0" baseline="-25000" dirty="0" err="1" smtClean="0">
                <a:solidFill>
                  <a:schemeClr val="tx1"/>
                </a:solidFill>
                <a:latin typeface="Times New Roman" pitchFamily="18" charset="0"/>
                <a:cs typeface="Times New Roman" pitchFamily="18" charset="0"/>
              </a:rPr>
              <a:t>wh</a:t>
            </a:r>
            <a:r>
              <a:rPr lang="en-US" sz="1800" b="0" dirty="0" smtClean="0">
                <a:solidFill>
                  <a:schemeClr val="tx1"/>
                </a:solidFill>
                <a:latin typeface="Times New Roman" pitchFamily="18" charset="0"/>
                <a:cs typeface="Times New Roman" pitchFamily="18" charset="0"/>
              </a:rPr>
              <a:t>-feature. In addition to this, </a:t>
            </a:r>
            <a:r>
              <a:rPr lang="en-US" sz="1800" b="0" i="1" dirty="0" smtClean="0">
                <a:solidFill>
                  <a:schemeClr val="tx1"/>
                </a:solidFill>
                <a:latin typeface="Times New Roman" pitchFamily="18" charset="0"/>
                <a:cs typeface="Times New Roman" pitchFamily="18" charset="0"/>
              </a:rPr>
              <a:t>Ta</a:t>
            </a:r>
            <a:r>
              <a:rPr lang="en-US" sz="1800" b="0" dirty="0" smtClean="0">
                <a:solidFill>
                  <a:schemeClr val="tx1"/>
                </a:solidFill>
                <a:latin typeface="Times New Roman" pitchFamily="18" charset="0"/>
                <a:cs typeface="Times New Roman" pitchFamily="18" charset="0"/>
              </a:rPr>
              <a:t> contributes meaning to the question that leads to a special interpretation according to which the speaker expresses some surprise or disapproval. </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en-US" sz="1800" b="0" dirty="0" smtClean="0">
                <a:solidFill>
                  <a:schemeClr val="tx1"/>
                </a:solidFill>
                <a:latin typeface="Times New Roman" pitchFamily="18" charset="0"/>
                <a:cs typeface="Times New Roman" pitchFamily="18" charset="0"/>
              </a:rPr>
              <a:t>	(15)	a.  </a:t>
            </a:r>
            <a:r>
              <a:rPr lang="en-US" sz="1800" b="0" i="1" dirty="0" err="1" smtClean="0">
                <a:solidFill>
                  <a:schemeClr val="tx1"/>
                </a:solidFill>
                <a:latin typeface="Times New Roman" pitchFamily="18" charset="0"/>
                <a:cs typeface="Times New Roman" pitchFamily="18" charset="0"/>
              </a:rPr>
              <a:t>tui</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ki</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korchiS</a:t>
            </a:r>
            <a:r>
              <a:rPr lang="en-US" sz="1800" b="0" i="1" dirty="0" smtClean="0">
                <a:solidFill>
                  <a:schemeClr val="tx1"/>
                </a:solidFill>
                <a:latin typeface="Times New Roman" pitchFamily="18" charset="0"/>
                <a:cs typeface="Times New Roman" pitchFamily="18" charset="0"/>
              </a:rPr>
              <a:t>?</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you  what do</a:t>
            </a:r>
          </a:p>
          <a:p>
            <a:pPr>
              <a:lnSpc>
                <a:spcPct val="100000"/>
              </a:lnSpc>
            </a:pPr>
            <a:r>
              <a:rPr lang="en-US" sz="1800" b="0" dirty="0" smtClean="0">
                <a:solidFill>
                  <a:schemeClr val="tx1"/>
                </a:solidFill>
                <a:latin typeface="Times New Roman" pitchFamily="18" charset="0"/>
                <a:cs typeface="Times New Roman" pitchFamily="18" charset="0"/>
              </a:rPr>
              <a:t>    		   ‘What are you doing?’</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b.  </a:t>
            </a:r>
            <a:r>
              <a:rPr lang="en-US" sz="1800" b="0" i="1" dirty="0" err="1" smtClean="0">
                <a:solidFill>
                  <a:schemeClr val="tx1"/>
                </a:solidFill>
                <a:latin typeface="Times New Roman" pitchFamily="18" charset="0"/>
                <a:cs typeface="Times New Roman" pitchFamily="18" charset="0"/>
              </a:rPr>
              <a:t>tui</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korchiS</a:t>
            </a:r>
            <a:r>
              <a:rPr lang="en-US" sz="1800" b="0" i="1" dirty="0" smtClean="0">
                <a:solidFill>
                  <a:schemeClr val="tx1"/>
                </a:solidFill>
                <a:latin typeface="Times New Roman" pitchFamily="18" charset="0"/>
                <a:cs typeface="Times New Roman" pitchFamily="18" charset="0"/>
              </a:rPr>
              <a:t>-Ta  </a:t>
            </a:r>
            <a:r>
              <a:rPr lang="en-US" sz="1800" b="0" i="1" dirty="0" err="1" smtClean="0">
                <a:solidFill>
                  <a:schemeClr val="tx1"/>
                </a:solidFill>
                <a:latin typeface="Times New Roman" pitchFamily="18" charset="0"/>
                <a:cs typeface="Times New Roman" pitchFamily="18" charset="0"/>
              </a:rPr>
              <a:t>ki</a:t>
            </a:r>
            <a:r>
              <a:rPr lang="en-US" sz="1800" b="0" i="1" dirty="0" smtClean="0">
                <a:solidFill>
                  <a:schemeClr val="tx1"/>
                </a:solidFill>
                <a:latin typeface="Times New Roman" pitchFamily="18" charset="0"/>
                <a:cs typeface="Times New Roman" pitchFamily="18" charset="0"/>
              </a:rPr>
              <a:t>?</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you do        -TA  what</a:t>
            </a:r>
          </a:p>
          <a:p>
            <a:pPr>
              <a:lnSpc>
                <a:spcPct val="100000"/>
              </a:lnSpc>
            </a:pPr>
            <a:r>
              <a:rPr lang="en-US" sz="1800" b="0" dirty="0" smtClean="0">
                <a:solidFill>
                  <a:schemeClr val="tx1"/>
                </a:solidFill>
                <a:latin typeface="Times New Roman" pitchFamily="18" charset="0"/>
                <a:cs typeface="Times New Roman" pitchFamily="18" charset="0"/>
              </a:rPr>
              <a:t>    		   ‘What the hell are you doing?’</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If the default interpretation of (15a) is the one of an information-seeking question with the expectation of an answer that makes the open proposition </a:t>
            </a:r>
            <a:r>
              <a:rPr lang="en-US" sz="1800" b="0" dirty="0" err="1" smtClean="0">
                <a:solidFill>
                  <a:schemeClr val="tx1"/>
                </a:solidFill>
                <a:latin typeface="Times New Roman" pitchFamily="18" charset="0"/>
                <a:cs typeface="Times New Roman" pitchFamily="18" charset="0"/>
              </a:rPr>
              <a:t>λx</a:t>
            </a:r>
            <a:r>
              <a:rPr lang="en-US" sz="1800" b="0" dirty="0" smtClean="0">
                <a:solidFill>
                  <a:schemeClr val="tx1"/>
                </a:solidFill>
                <a:latin typeface="Times New Roman" pitchFamily="18" charset="0"/>
                <a:cs typeface="Times New Roman" pitchFamily="18" charset="0"/>
              </a:rPr>
              <a:t> (you do x) true, </a:t>
            </a:r>
            <a:r>
              <a:rPr lang="en-US" sz="1800" b="0" i="1" dirty="0" smtClean="0">
                <a:solidFill>
                  <a:schemeClr val="tx1"/>
                </a:solidFill>
                <a:latin typeface="Times New Roman" pitchFamily="18" charset="0"/>
                <a:cs typeface="Times New Roman" pitchFamily="18" charset="0"/>
              </a:rPr>
              <a:t>Ta</a:t>
            </a:r>
            <a:r>
              <a:rPr lang="en-US" sz="1800" b="0" dirty="0" smtClean="0">
                <a:solidFill>
                  <a:schemeClr val="tx1"/>
                </a:solidFill>
                <a:latin typeface="Times New Roman" pitchFamily="18" charset="0"/>
                <a:cs typeface="Times New Roman" pitchFamily="18" charset="0"/>
              </a:rPr>
              <a:t> in (15b) adds to this that the speaker seems to halfway know what the addressee is doing and finds this surprising and/or undesirable. </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26</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20688"/>
            <a:ext cx="8496300" cy="5472137"/>
          </a:xfrm>
        </p:spPr>
        <p:txBody>
          <a:bodyPr/>
          <a:lstStyle/>
          <a:p>
            <a:pPr>
              <a:lnSpc>
                <a:spcPct val="100000"/>
              </a:lnSpc>
            </a:pPr>
            <a:endParaRPr lang="en-US" sz="1800" b="0" dirty="0" smtClean="0">
              <a:solidFill>
                <a:schemeClr val="tx1"/>
              </a:solidFill>
              <a:latin typeface="Times New Roman" pitchFamily="18" charset="0"/>
              <a:cs typeface="Times New Roman" pitchFamily="18" charset="0"/>
            </a:endParaRPr>
          </a:p>
          <a:p>
            <a:pPr>
              <a:lnSpc>
                <a:spcPct val="100000"/>
              </a:lnSpc>
            </a:pPr>
            <a:endParaRPr lang="en-US" sz="1800" b="0" dirty="0">
              <a:solidFill>
                <a:schemeClr val="tx1"/>
              </a:solidFill>
              <a:latin typeface="Times New Roman" pitchFamily="18" charset="0"/>
              <a:cs typeface="Times New Roman" pitchFamily="18" charset="0"/>
            </a:endParaRPr>
          </a:p>
          <a:p>
            <a:pPr>
              <a:lnSpc>
                <a:spcPct val="100000"/>
              </a:lnSpc>
            </a:pP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Question: Why is the </a:t>
            </a:r>
            <a:r>
              <a:rPr lang="en-US" sz="1800" b="0" dirty="0" err="1" smtClean="0">
                <a:solidFill>
                  <a:schemeClr val="tx1"/>
                </a:solidFill>
                <a:latin typeface="Times New Roman" pitchFamily="18" charset="0"/>
                <a:cs typeface="Times New Roman" pitchFamily="18" charset="0"/>
              </a:rPr>
              <a:t>wh</a:t>
            </a:r>
            <a:r>
              <a:rPr lang="en-US" sz="1800" b="0" dirty="0" smtClean="0">
                <a:solidFill>
                  <a:schemeClr val="tx1"/>
                </a:solidFill>
                <a:latin typeface="Times New Roman" pitchFamily="18" charset="0"/>
                <a:cs typeface="Times New Roman" pitchFamily="18" charset="0"/>
              </a:rPr>
              <a:t>-word not allowed to remain in its standard position? Notice that *</a:t>
            </a:r>
            <a:r>
              <a:rPr lang="en-US" sz="1800" b="0" i="1" dirty="0" err="1" smtClean="0">
                <a:solidFill>
                  <a:schemeClr val="tx1"/>
                </a:solidFill>
                <a:latin typeface="Times New Roman" pitchFamily="18" charset="0"/>
                <a:cs typeface="Times New Roman" pitchFamily="18" charset="0"/>
              </a:rPr>
              <a:t>tui</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ki</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korchiS</a:t>
            </a:r>
            <a:r>
              <a:rPr lang="en-US" sz="1800" b="0" i="1" dirty="0" smtClean="0">
                <a:solidFill>
                  <a:schemeClr val="tx1"/>
                </a:solidFill>
                <a:latin typeface="Times New Roman" pitchFamily="18" charset="0"/>
                <a:cs typeface="Times New Roman" pitchFamily="18" charset="0"/>
              </a:rPr>
              <a:t>-Ta?</a:t>
            </a:r>
            <a:r>
              <a:rPr lang="en-US" sz="1800" b="0" dirty="0" smtClean="0">
                <a:solidFill>
                  <a:schemeClr val="tx1"/>
                </a:solidFill>
                <a:latin typeface="Times New Roman" pitchFamily="18" charset="0"/>
                <a:cs typeface="Times New Roman" pitchFamily="18" charset="0"/>
              </a:rPr>
              <a:t> is heavily ungrammatical. In (15b), </a:t>
            </a:r>
            <a:r>
              <a:rPr lang="en-US" sz="1800" b="0" i="1" dirty="0" err="1" smtClean="0">
                <a:solidFill>
                  <a:schemeClr val="tx1"/>
                </a:solidFill>
                <a:latin typeface="Times New Roman" pitchFamily="18" charset="0"/>
                <a:cs typeface="Times New Roman" pitchFamily="18" charset="0"/>
              </a:rPr>
              <a:t>ki</a:t>
            </a:r>
            <a:r>
              <a:rPr lang="en-US" sz="1800" b="0" i="1"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is in a post-verbal anti-focus position. This may signal that the speaker does not actually expect an answer. But this is merely a speculation.</a:t>
            </a:r>
          </a:p>
          <a:p>
            <a:pPr>
              <a:lnSpc>
                <a:spcPct val="100000"/>
              </a:lnSpc>
            </a:pPr>
            <a:r>
              <a:rPr lang="en-US" sz="1800" b="0" dirty="0" smtClean="0">
                <a:solidFill>
                  <a:schemeClr val="tx1"/>
                </a:solidFill>
                <a:latin typeface="Times New Roman" pitchFamily="18" charset="0"/>
                <a:cs typeface="Times New Roman" pitchFamily="18" charset="0"/>
              </a:rPr>
              <a:t> </a:t>
            </a:r>
          </a:p>
          <a:p>
            <a:pPr algn="ctr">
              <a:lnSpc>
                <a:spcPct val="100000"/>
              </a:lnSpc>
            </a:pPr>
            <a:r>
              <a:rPr lang="en-US" sz="1800" b="0" dirty="0" smtClean="0">
                <a:latin typeface="Times New Roman" pitchFamily="18" charset="0"/>
                <a:cs typeface="Times New Roman" pitchFamily="18" charset="0"/>
              </a:rPr>
              <a:t>*** It would be fantastic if someone could come up with a convincing story ***</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27</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548680"/>
            <a:ext cx="8496300" cy="5544145"/>
          </a:xfrm>
        </p:spPr>
        <p:txBody>
          <a:bodyPr/>
          <a:lstStyle/>
          <a:p>
            <a:pPr>
              <a:lnSpc>
                <a:spcPct val="100000"/>
              </a:lnSpc>
            </a:pPr>
            <a:endParaRPr lang="en-US" sz="2000" dirty="0" smtClean="0">
              <a:solidFill>
                <a:schemeClr val="tx1"/>
              </a:solidFill>
              <a:latin typeface="Times New Roman" pitchFamily="18" charset="0"/>
              <a:cs typeface="Times New Roman" pitchFamily="18" charset="0"/>
            </a:endParaRPr>
          </a:p>
          <a:p>
            <a:pPr>
              <a:lnSpc>
                <a:spcPct val="100000"/>
              </a:lnSpc>
            </a:pPr>
            <a:endParaRPr lang="en-US" sz="2000" dirty="0">
              <a:solidFill>
                <a:schemeClr val="tx1"/>
              </a:solidFill>
              <a:latin typeface="Times New Roman" pitchFamily="18" charset="0"/>
              <a:cs typeface="Times New Roman" pitchFamily="18" charset="0"/>
            </a:endParaRPr>
          </a:p>
          <a:p>
            <a:pPr>
              <a:lnSpc>
                <a:spcPct val="100000"/>
              </a:lnSpc>
            </a:pPr>
            <a:r>
              <a:rPr lang="en-US" sz="2000" dirty="0" smtClean="0">
                <a:solidFill>
                  <a:schemeClr val="tx1"/>
                </a:solidFill>
                <a:latin typeface="Times New Roman" pitchFamily="18" charset="0"/>
                <a:cs typeface="Times New Roman" pitchFamily="18" charset="0"/>
              </a:rPr>
              <a:t>2.4  X-bar status and clausal architecture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What is the </a:t>
            </a:r>
            <a:r>
              <a:rPr lang="en-US" sz="1800" b="0" dirty="0" err="1" smtClean="0">
                <a:solidFill>
                  <a:schemeClr val="tx1"/>
                </a:solidFill>
                <a:latin typeface="Times New Roman" pitchFamily="18" charset="0"/>
                <a:cs typeface="Times New Roman" pitchFamily="18" charset="0"/>
              </a:rPr>
              <a:t>categorial</a:t>
            </a:r>
            <a:r>
              <a:rPr lang="en-US" sz="1800" b="0" dirty="0" smtClean="0">
                <a:solidFill>
                  <a:schemeClr val="tx1"/>
                </a:solidFill>
                <a:latin typeface="Times New Roman" pitchFamily="18" charset="0"/>
                <a:cs typeface="Times New Roman" pitchFamily="18" charset="0"/>
              </a:rPr>
              <a:t> nature of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For many researchers, they are adverbs, and as such they are adjoined like adverbs. An adjunct to VP would have to be a maximal projection (XP).</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This view leads to various problems which are avoided if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are taken to be syntactic </a:t>
            </a:r>
            <a:r>
              <a:rPr lang="en-US" sz="1800" b="0" i="1" dirty="0" smtClean="0">
                <a:solidFill>
                  <a:schemeClr val="tx1"/>
                </a:solidFill>
                <a:latin typeface="Times New Roman" pitchFamily="18" charset="0"/>
                <a:cs typeface="Times New Roman" pitchFamily="18" charset="0"/>
              </a:rPr>
              <a:t>heads</a:t>
            </a:r>
            <a:r>
              <a:rPr lang="en-US" sz="1800" b="0" dirty="0" smtClean="0">
                <a:solidFill>
                  <a:schemeClr val="tx1"/>
                </a:solidFill>
                <a:latin typeface="Times New Roman" pitchFamily="18" charset="0"/>
                <a:cs typeface="Times New Roman" pitchFamily="18" charset="0"/>
              </a:rPr>
              <a:t>. </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28</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836712"/>
            <a:ext cx="8496300" cy="5256113"/>
          </a:xfrm>
        </p:spPr>
        <p:txBody>
          <a:bodyPr/>
          <a:lstStyle/>
          <a:p>
            <a:pPr>
              <a:lnSpc>
                <a:spcPct val="100000"/>
              </a:lnSpc>
            </a:pPr>
            <a:r>
              <a:rPr lang="en-US" sz="1800" b="0" dirty="0" smtClean="0">
                <a:solidFill>
                  <a:schemeClr val="tx1"/>
                </a:solidFill>
                <a:latin typeface="Times New Roman" pitchFamily="18" charset="0"/>
                <a:cs typeface="Times New Roman" pitchFamily="18" charset="0"/>
              </a:rPr>
              <a:t>We have seen that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are the result of </a:t>
            </a:r>
            <a:r>
              <a:rPr lang="en-US" sz="1800" b="0" dirty="0" err="1" smtClean="0">
                <a:solidFill>
                  <a:schemeClr val="tx1"/>
                </a:solidFill>
                <a:latin typeface="Times New Roman" pitchFamily="18" charset="0"/>
                <a:cs typeface="Times New Roman" pitchFamily="18" charset="0"/>
              </a:rPr>
              <a:t>grammaticalization</a:t>
            </a: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Studies on </a:t>
            </a:r>
            <a:r>
              <a:rPr lang="en-US" sz="1800" b="0" dirty="0" err="1" smtClean="0">
                <a:solidFill>
                  <a:schemeClr val="tx1"/>
                </a:solidFill>
                <a:latin typeface="Times New Roman" pitchFamily="18" charset="0"/>
                <a:cs typeface="Times New Roman" pitchFamily="18" charset="0"/>
              </a:rPr>
              <a:t>grammaticalization</a:t>
            </a:r>
            <a:r>
              <a:rPr lang="en-US" sz="1800" b="0" dirty="0" smtClean="0">
                <a:solidFill>
                  <a:schemeClr val="tx1"/>
                </a:solidFill>
                <a:latin typeface="Times New Roman" pitchFamily="18" charset="0"/>
                <a:cs typeface="Times New Roman" pitchFamily="18" charset="0"/>
              </a:rPr>
              <a:t> are full of examples in which a phrase XP develops diachronically into a head X. One example is the German word </a:t>
            </a:r>
            <a:r>
              <a:rPr lang="en-US" sz="1800" b="0" i="1" dirty="0" err="1" smtClean="0">
                <a:solidFill>
                  <a:schemeClr val="tx1"/>
                </a:solidFill>
                <a:latin typeface="Times New Roman" pitchFamily="18" charset="0"/>
                <a:cs typeface="Times New Roman" pitchFamily="18" charset="0"/>
              </a:rPr>
              <a:t>nicht</a:t>
            </a:r>
            <a:r>
              <a:rPr lang="en-US" sz="1800" b="0" dirty="0" smtClean="0">
                <a:solidFill>
                  <a:schemeClr val="tx1"/>
                </a:solidFill>
                <a:latin typeface="Times New Roman" pitchFamily="18" charset="0"/>
                <a:cs typeface="Times New Roman" pitchFamily="18" charset="0"/>
              </a:rPr>
              <a:t> (“not”) which behaves syntactically like a head but stems from the more complex phrase “not even a thing”</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en-US" sz="1800" b="0" dirty="0" smtClean="0">
                <a:solidFill>
                  <a:schemeClr val="tx1"/>
                </a:solidFill>
                <a:latin typeface="Times New Roman" pitchFamily="18" charset="0"/>
                <a:cs typeface="Times New Roman" pitchFamily="18" charset="0"/>
              </a:rPr>
              <a:t>	(16)	</a:t>
            </a:r>
            <a:r>
              <a:rPr lang="en-US" sz="1800" b="0" dirty="0" err="1" smtClean="0">
                <a:solidFill>
                  <a:schemeClr val="tx1"/>
                </a:solidFill>
                <a:latin typeface="Times New Roman" pitchFamily="18" charset="0"/>
                <a:cs typeface="Times New Roman" pitchFamily="18" charset="0"/>
              </a:rPr>
              <a:t>ni</a:t>
            </a:r>
            <a:r>
              <a:rPr lang="en-US" sz="1800" b="0" dirty="0" smtClean="0">
                <a:solidFill>
                  <a:schemeClr val="tx1"/>
                </a:solidFill>
                <a:latin typeface="Times New Roman" pitchFamily="18" charset="0"/>
                <a:cs typeface="Times New Roman" pitchFamily="18" charset="0"/>
              </a:rPr>
              <a:t>  –   o   –  </a:t>
            </a:r>
            <a:r>
              <a:rPr lang="en-US" sz="1800" b="0" dirty="0" err="1" smtClean="0">
                <a:solidFill>
                  <a:schemeClr val="tx1"/>
                </a:solidFill>
                <a:latin typeface="Times New Roman" pitchFamily="18" charset="0"/>
                <a:cs typeface="Times New Roman" pitchFamily="18" charset="0"/>
              </a:rPr>
              <a:t>wiht</a:t>
            </a:r>
            <a:r>
              <a:rPr lang="en-US"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sym typeface="Wingdings"/>
              </a:rPr>
              <a:t></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nicht</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NEG even  thing      	not</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Given this fact, it is very likely that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emerged from phrases or single words that are typically maximal projections.  </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29</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764704"/>
            <a:ext cx="8496300" cy="5328121"/>
          </a:xfrm>
        </p:spPr>
        <p:txBody>
          <a:bodyPr/>
          <a:lstStyle/>
          <a:p>
            <a:pPr>
              <a:lnSpc>
                <a:spcPct val="100000"/>
              </a:lnSpc>
              <a:spcAft>
                <a:spcPts val="838"/>
              </a:spcAft>
            </a:pPr>
            <a:endParaRPr lang="en-US" sz="1800" b="0" dirty="0" smtClean="0">
              <a:solidFill>
                <a:schemeClr val="tx1"/>
              </a:solidFill>
              <a:latin typeface="Times New Roman" pitchFamily="18" charset="0"/>
            </a:endParaRPr>
          </a:p>
          <a:p>
            <a:pPr>
              <a:lnSpc>
                <a:spcPct val="100000"/>
              </a:lnSpc>
              <a:spcAft>
                <a:spcPts val="838"/>
              </a:spcAft>
            </a:pPr>
            <a:endParaRPr lang="en-US" sz="1800" b="0" dirty="0">
              <a:solidFill>
                <a:schemeClr val="tx1"/>
              </a:solidFill>
              <a:latin typeface="Times New Roman" pitchFamily="18" charset="0"/>
            </a:endParaRPr>
          </a:p>
          <a:p>
            <a:pPr>
              <a:lnSpc>
                <a:spcPct val="100000"/>
              </a:lnSpc>
              <a:spcAft>
                <a:spcPts val="838"/>
              </a:spcAft>
            </a:pPr>
            <a:endParaRPr lang="en-US" sz="1800" b="0" dirty="0" smtClean="0">
              <a:solidFill>
                <a:schemeClr val="tx1"/>
              </a:solidFill>
              <a:latin typeface="Times New Roman" pitchFamily="18" charset="0"/>
            </a:endParaRPr>
          </a:p>
          <a:p>
            <a:pPr>
              <a:lnSpc>
                <a:spcPct val="100000"/>
              </a:lnSpc>
              <a:spcAft>
                <a:spcPts val="838"/>
              </a:spcAft>
            </a:pPr>
            <a:r>
              <a:rPr lang="en-US" sz="1800" b="0" dirty="0" smtClean="0">
                <a:solidFill>
                  <a:schemeClr val="tx1"/>
                </a:solidFill>
                <a:latin typeface="Times New Roman" pitchFamily="18" charset="0"/>
              </a:rPr>
              <a:t>Although “</a:t>
            </a:r>
            <a:r>
              <a:rPr lang="en-US" sz="1800" b="0" dirty="0" err="1" smtClean="0">
                <a:solidFill>
                  <a:schemeClr val="tx1"/>
                </a:solidFill>
                <a:latin typeface="Times New Roman" pitchFamily="18" charset="0"/>
              </a:rPr>
              <a:t>expressives</a:t>
            </a:r>
            <a:r>
              <a:rPr lang="en-US" sz="1800" b="0" dirty="0" smtClean="0">
                <a:solidFill>
                  <a:schemeClr val="tx1"/>
                </a:solidFill>
                <a:latin typeface="Times New Roman" pitchFamily="18" charset="0"/>
              </a:rPr>
              <a:t>” in general govern linguistically definable interpersonal relations rather than truth conditions, </a:t>
            </a:r>
            <a:r>
              <a:rPr lang="en-US" sz="1800" b="0" dirty="0" err="1" smtClean="0">
                <a:solidFill>
                  <a:schemeClr val="tx1"/>
                </a:solidFill>
                <a:latin typeface="Times New Roman" pitchFamily="18" charset="0"/>
              </a:rPr>
              <a:t>DiPs</a:t>
            </a:r>
            <a:r>
              <a:rPr lang="en-US" sz="1800" b="0" dirty="0" smtClean="0">
                <a:solidFill>
                  <a:schemeClr val="tx1"/>
                </a:solidFill>
                <a:latin typeface="Times New Roman" pitchFamily="18" charset="0"/>
              </a:rPr>
              <a:t> are a special subclass. They should also not be confused with so-called “discourse markers” </a:t>
            </a:r>
            <a:r>
              <a:rPr lang="en-US" sz="1800" b="0" i="1" dirty="0" smtClean="0">
                <a:solidFill>
                  <a:schemeClr val="tx1"/>
                </a:solidFill>
                <a:latin typeface="Times New Roman" pitchFamily="18" charset="0"/>
              </a:rPr>
              <a:t>(hello, hey, oh boy, listen, well,</a:t>
            </a:r>
            <a:r>
              <a:rPr lang="en-US" sz="1800" b="0" dirty="0" smtClean="0">
                <a:solidFill>
                  <a:schemeClr val="tx1"/>
                </a:solidFill>
                <a:latin typeface="Times New Roman" pitchFamily="18" charset="0"/>
              </a:rPr>
              <a:t> ...). DMs are usually not integrated in the clause. They rather precede an utterance, and often have a vocative function, or simply call the attention.</a:t>
            </a:r>
          </a:p>
          <a:p>
            <a:pPr>
              <a:lnSpc>
                <a:spcPct val="100000"/>
              </a:lnSpc>
              <a:spcAft>
                <a:spcPts val="838"/>
              </a:spcAft>
            </a:pPr>
            <a:endParaRPr lang="en-US" sz="1800" b="0" dirty="0" smtClean="0">
              <a:solidFill>
                <a:schemeClr val="tx1"/>
              </a:solidFill>
              <a:latin typeface="Times New Roman" pitchFamily="18" charset="0"/>
            </a:endParaRPr>
          </a:p>
          <a:p>
            <a:pPr>
              <a:lnSpc>
                <a:spcPct val="100000"/>
              </a:lnSpc>
            </a:pPr>
            <a:r>
              <a:rPr lang="en-US" sz="1800" b="0" dirty="0" err="1" smtClean="0">
                <a:solidFill>
                  <a:schemeClr val="tx1"/>
                </a:solidFill>
                <a:latin typeface="Times New Roman" pitchFamily="18" charset="0"/>
              </a:rPr>
              <a:t>DiPs</a:t>
            </a:r>
            <a:r>
              <a:rPr lang="en-US" sz="1800" b="0" dirty="0" smtClean="0">
                <a:solidFill>
                  <a:schemeClr val="tx1"/>
                </a:solidFill>
                <a:latin typeface="Times New Roman" pitchFamily="18" charset="0"/>
              </a:rPr>
              <a:t> (a.k.a. “modal particles” or in German “</a:t>
            </a:r>
            <a:r>
              <a:rPr lang="en-US" sz="1800" b="0" i="1" dirty="0" err="1" smtClean="0">
                <a:solidFill>
                  <a:schemeClr val="tx1"/>
                </a:solidFill>
                <a:latin typeface="Times New Roman" pitchFamily="18" charset="0"/>
              </a:rPr>
              <a:t>Abtönungspartikeln</a:t>
            </a:r>
            <a:r>
              <a:rPr lang="en-US" sz="1800" b="0" dirty="0" smtClean="0">
                <a:solidFill>
                  <a:schemeClr val="tx1"/>
                </a:solidFill>
                <a:latin typeface="Times New Roman" pitchFamily="18" charset="0"/>
              </a:rPr>
              <a:t>” down-toners) are instead fully integrated into the clause and are fully </a:t>
            </a:r>
            <a:r>
              <a:rPr lang="en-US" sz="1800" b="0" dirty="0" err="1" smtClean="0">
                <a:solidFill>
                  <a:schemeClr val="tx1"/>
                </a:solidFill>
                <a:latin typeface="Times New Roman" pitchFamily="18" charset="0"/>
              </a:rPr>
              <a:t>grammaticalized</a:t>
            </a:r>
            <a:r>
              <a:rPr lang="en-US" sz="1800" b="0" dirty="0" smtClean="0">
                <a:solidFill>
                  <a:schemeClr val="tx1"/>
                </a:solidFill>
                <a:latin typeface="Times New Roman" pitchFamily="18" charset="0"/>
              </a:rPr>
              <a:t> parts of speech.</a:t>
            </a:r>
          </a:p>
          <a:p>
            <a:pPr>
              <a:lnSpc>
                <a:spcPct val="150000"/>
              </a:lnSpc>
            </a:pPr>
            <a:endParaRPr lang="en-US" dirty="0">
              <a:solidFill>
                <a:schemeClr val="tx1"/>
              </a:solidFill>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496300" cy="4824065"/>
          </a:xfrm>
        </p:spPr>
        <p:txBody>
          <a:bodyPr/>
          <a:lstStyle/>
          <a:p>
            <a:pPr>
              <a:lnSpc>
                <a:spcPct val="100000"/>
              </a:lnSpc>
            </a:pPr>
            <a:r>
              <a:rPr lang="de-DE" sz="1800" b="0" dirty="0" smtClean="0">
                <a:solidFill>
                  <a:schemeClr val="tx1"/>
                </a:solidFill>
                <a:latin typeface="Times New Roman" pitchFamily="18" charset="0"/>
                <a:cs typeface="Times New Roman" pitchFamily="18" charset="0"/>
              </a:rPr>
              <a:t>German DiPs are prototypically short words: </a:t>
            </a:r>
            <a:r>
              <a:rPr lang="de-DE" sz="1800" b="0" i="1" dirty="0" smtClean="0">
                <a:solidFill>
                  <a:schemeClr val="tx1"/>
                </a:solidFill>
                <a:latin typeface="Times New Roman" pitchFamily="18" charset="0"/>
                <a:cs typeface="Times New Roman" pitchFamily="18" charset="0"/>
              </a:rPr>
              <a:t>bloss, denn, doch, halt, ja, nur, mal, schon, wohl</a:t>
            </a:r>
            <a:r>
              <a:rPr lang="de-DE"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In phrase structure, they tend to precede regular adverbs.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E.g. German </a:t>
            </a:r>
            <a:r>
              <a:rPr lang="en-US" sz="1800" b="0" i="1" dirty="0" err="1" smtClean="0">
                <a:solidFill>
                  <a:schemeClr val="tx1"/>
                </a:solidFill>
                <a:latin typeface="Times New Roman" pitchFamily="18" charset="0"/>
                <a:cs typeface="Times New Roman" pitchFamily="18" charset="0"/>
              </a:rPr>
              <a:t>leider</a:t>
            </a:r>
            <a:r>
              <a:rPr lang="en-US" sz="1800" b="0" i="1"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(“unfortunately”) is a high sentential adverb. </a:t>
            </a:r>
            <a:r>
              <a:rPr lang="en-US" sz="1800" b="0" i="1" dirty="0" err="1" smtClean="0">
                <a:solidFill>
                  <a:schemeClr val="tx1"/>
                </a:solidFill>
                <a:latin typeface="Times New Roman" pitchFamily="18" charset="0"/>
                <a:cs typeface="Times New Roman" pitchFamily="18" charset="0"/>
              </a:rPr>
              <a:t>Ja</a:t>
            </a:r>
            <a:r>
              <a:rPr lang="en-US" sz="1800" b="0" dirty="0" smtClean="0">
                <a:solidFill>
                  <a:schemeClr val="tx1"/>
                </a:solidFill>
                <a:latin typeface="Times New Roman" pitchFamily="18" charset="0"/>
                <a:cs typeface="Times New Roman" pitchFamily="18" charset="0"/>
              </a:rPr>
              <a:t> (lit. yes “as you know”) is a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de-DE" sz="1800" b="0" dirty="0" smtClean="0">
                <a:solidFill>
                  <a:schemeClr val="tx1"/>
                </a:solidFill>
                <a:latin typeface="Times New Roman" pitchFamily="18" charset="0"/>
                <a:cs typeface="Times New Roman" pitchFamily="18" charset="0"/>
              </a:rPr>
              <a:t>	(17)	a. 	  Klaus konnte </a:t>
            </a:r>
            <a:r>
              <a:rPr lang="de-DE" sz="1800" dirty="0" smtClean="0">
                <a:solidFill>
                  <a:schemeClr val="tx1"/>
                </a:solidFill>
                <a:latin typeface="Times New Roman" pitchFamily="18" charset="0"/>
                <a:cs typeface="Times New Roman" pitchFamily="18" charset="0"/>
              </a:rPr>
              <a:t>ja  leider       </a:t>
            </a:r>
            <a:r>
              <a:rPr lang="de-DE" sz="1800" b="0" dirty="0" smtClean="0">
                <a:solidFill>
                  <a:schemeClr val="tx1"/>
                </a:solidFill>
                <a:latin typeface="Times New Roman" pitchFamily="18" charset="0"/>
                <a:cs typeface="Times New Roman" pitchFamily="18" charset="0"/>
              </a:rPr>
              <a:t>nicht  kommen</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Klaus could   JA LEIDER  not    come</a:t>
            </a:r>
          </a:p>
          <a:p>
            <a:pPr>
              <a:lnSpc>
                <a:spcPct val="100000"/>
              </a:lnSpc>
            </a:pPr>
            <a:r>
              <a:rPr lang="en-US" sz="1800" b="0" dirty="0" smtClean="0">
                <a:solidFill>
                  <a:schemeClr val="tx1"/>
                </a:solidFill>
                <a:latin typeface="Times New Roman" pitchFamily="18" charset="0"/>
                <a:cs typeface="Times New Roman" pitchFamily="18" charset="0"/>
              </a:rPr>
              <a:t>			“As you know, Klaus could unfortunately not come”</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r>
              <a:rPr lang="de-DE" sz="1800" b="0" dirty="0" smtClean="0">
                <a:solidFill>
                  <a:schemeClr val="tx1"/>
                </a:solidFill>
                <a:latin typeface="Times New Roman" pitchFamily="18" charset="0"/>
                <a:cs typeface="Times New Roman" pitchFamily="18" charset="0"/>
              </a:rPr>
              <a:t>b. 	 *Klaus konnte </a:t>
            </a:r>
            <a:r>
              <a:rPr lang="de-DE" sz="1800" dirty="0" smtClean="0">
                <a:solidFill>
                  <a:schemeClr val="tx1"/>
                </a:solidFill>
                <a:latin typeface="Times New Roman" pitchFamily="18" charset="0"/>
                <a:cs typeface="Times New Roman" pitchFamily="18" charset="0"/>
              </a:rPr>
              <a:t>leider ja </a:t>
            </a:r>
            <a:r>
              <a:rPr lang="de-DE" sz="1800" b="0" dirty="0" smtClean="0">
                <a:solidFill>
                  <a:schemeClr val="tx1"/>
                </a:solidFill>
                <a:latin typeface="Times New Roman" pitchFamily="18" charset="0"/>
                <a:cs typeface="Times New Roman" pitchFamily="18" charset="0"/>
              </a:rPr>
              <a:t>nicht kommen</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Similary, </a:t>
            </a:r>
            <a:r>
              <a:rPr lang="de-DE" sz="1800" b="0" i="1" dirty="0" smtClean="0">
                <a:solidFill>
                  <a:schemeClr val="tx1"/>
                </a:solidFill>
                <a:latin typeface="Times New Roman" pitchFamily="18" charset="0"/>
                <a:cs typeface="Times New Roman" pitchFamily="18" charset="0"/>
              </a:rPr>
              <a:t>doch &lt; leider, halt &lt; leider, wohl &lt; leider</a:t>
            </a:r>
            <a:r>
              <a:rPr lang="de-DE" sz="1800" b="0" dirty="0" smtClean="0">
                <a:solidFill>
                  <a:schemeClr val="tx1"/>
                </a:solidFill>
                <a:latin typeface="Times New Roman" pitchFamily="18" charset="0"/>
                <a:cs typeface="Times New Roman" pitchFamily="18" charset="0"/>
              </a:rPr>
              <a:t> and not *</a:t>
            </a:r>
            <a:r>
              <a:rPr lang="de-DE" sz="1800" b="0" i="1" dirty="0" smtClean="0">
                <a:solidFill>
                  <a:schemeClr val="tx1"/>
                </a:solidFill>
                <a:latin typeface="Times New Roman" pitchFamily="18" charset="0"/>
                <a:cs typeface="Times New Roman" pitchFamily="18" charset="0"/>
              </a:rPr>
              <a:t>leider &lt; doch, ??leider &lt; halt, ??leider &lt; wohl</a:t>
            </a:r>
            <a:r>
              <a:rPr lang="de-DE"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30</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20688"/>
            <a:ext cx="8496300" cy="5472137"/>
          </a:xfrm>
        </p:spPr>
        <p:txBody>
          <a:bodyPr/>
          <a:lstStyle/>
          <a:p>
            <a:pPr>
              <a:lnSpc>
                <a:spcPct val="100000"/>
              </a:lnSpc>
            </a:pPr>
            <a:r>
              <a:rPr lang="en-US" sz="1800" b="0" dirty="0" smtClean="0">
                <a:solidFill>
                  <a:schemeClr val="tx1"/>
                </a:solidFill>
                <a:latin typeface="Times New Roman" pitchFamily="18" charset="0"/>
                <a:cs typeface="Times New Roman" pitchFamily="18" charset="0"/>
              </a:rPr>
              <a:t>If the same element can be either a descriptive adverb or a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and both can occur in the same clause, 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would invariably precede the adverb. Example </a:t>
            </a:r>
            <a:r>
              <a:rPr lang="en-US" sz="1800" b="0" i="1" dirty="0" err="1" smtClean="0">
                <a:solidFill>
                  <a:schemeClr val="tx1"/>
                </a:solidFill>
                <a:latin typeface="Times New Roman" pitchFamily="18" charset="0"/>
                <a:cs typeface="Times New Roman" pitchFamily="18" charset="0"/>
              </a:rPr>
              <a:t>ruhig</a:t>
            </a:r>
            <a:r>
              <a:rPr lang="en-US" sz="1800" b="0" i="1"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as an adverb</a:t>
            </a:r>
            <a:r>
              <a:rPr lang="en-US" sz="1800" b="0" i="1"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“quietly”, as a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encouragement “come on!”</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de-DE" sz="1800" b="0" i="1" dirty="0" smtClean="0">
                <a:solidFill>
                  <a:schemeClr val="tx1"/>
                </a:solidFill>
                <a:latin typeface="Times New Roman" pitchFamily="18" charset="0"/>
                <a:cs typeface="Times New Roman" pitchFamily="18" charset="0"/>
              </a:rPr>
              <a:t>	</a:t>
            </a:r>
            <a:r>
              <a:rPr lang="de-DE" sz="1800" b="0" dirty="0" smtClean="0">
                <a:solidFill>
                  <a:schemeClr val="tx1"/>
                </a:solidFill>
                <a:latin typeface="Times New Roman" pitchFamily="18" charset="0"/>
                <a:cs typeface="Times New Roman" pitchFamily="18" charset="0"/>
              </a:rPr>
              <a:t>(18)</a:t>
            </a:r>
            <a:r>
              <a:rPr lang="de-DE" sz="1800" b="0" i="1" dirty="0" smtClean="0">
                <a:solidFill>
                  <a:schemeClr val="tx1"/>
                </a:solidFill>
                <a:latin typeface="Times New Roman" pitchFamily="18" charset="0"/>
                <a:cs typeface="Times New Roman" pitchFamily="18" charset="0"/>
              </a:rPr>
              <a:t>	Trinken Sie  </a:t>
            </a:r>
            <a:r>
              <a:rPr lang="de-DE" sz="1800" i="1" dirty="0" smtClean="0">
                <a:solidFill>
                  <a:schemeClr val="tx1"/>
                </a:solidFill>
                <a:latin typeface="Times New Roman" pitchFamily="18" charset="0"/>
                <a:cs typeface="Times New Roman" pitchFamily="18" charset="0"/>
              </a:rPr>
              <a:t>ruhig </a:t>
            </a:r>
            <a:r>
              <a:rPr lang="de-DE" sz="1800" b="0" i="1" dirty="0" smtClean="0">
                <a:solidFill>
                  <a:schemeClr val="tx1"/>
                </a:solidFill>
                <a:latin typeface="Times New Roman" pitchFamily="18" charset="0"/>
                <a:cs typeface="Times New Roman" pitchFamily="18" charset="0"/>
              </a:rPr>
              <a:t>    ihren  Tee </a:t>
            </a:r>
            <a:r>
              <a:rPr lang="de-DE" sz="1800" i="1" dirty="0" smtClean="0">
                <a:solidFill>
                  <a:schemeClr val="tx1"/>
                </a:solidFill>
                <a:latin typeface="Times New Roman" pitchFamily="18" charset="0"/>
                <a:cs typeface="Times New Roman" pitchFamily="18" charset="0"/>
              </a:rPr>
              <a:t>ruhig </a:t>
            </a:r>
            <a:r>
              <a:rPr lang="de-DE" sz="1800" b="0" i="1" dirty="0" smtClean="0">
                <a:solidFill>
                  <a:schemeClr val="tx1"/>
                </a:solidFill>
                <a:latin typeface="Times New Roman" pitchFamily="18" charset="0"/>
                <a:cs typeface="Times New Roman" pitchFamily="18" charset="0"/>
              </a:rPr>
              <a:t>    aus. Wir sind nicht in Eil</a:t>
            </a:r>
            <a:r>
              <a:rPr lang="de-DE" sz="1800" b="0" dirty="0" smtClean="0">
                <a:solidFill>
                  <a:schemeClr val="tx1"/>
                </a:solidFill>
                <a:latin typeface="Times New Roman" pitchFamily="18" charset="0"/>
                <a:cs typeface="Times New Roman" pitchFamily="18" charset="0"/>
              </a:rPr>
              <a:t>e</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drink     you RUHIG your   tea RUHIG out   we  are  not     in hurry	</a:t>
            </a:r>
          </a:p>
          <a:p>
            <a:pPr>
              <a:lnSpc>
                <a:spcPct val="100000"/>
              </a:lnSpc>
            </a:pPr>
            <a:r>
              <a:rPr lang="en-US" sz="1800" b="0" dirty="0" smtClean="0">
                <a:solidFill>
                  <a:schemeClr val="tx1"/>
                </a:solidFill>
                <a:latin typeface="Times New Roman" pitchFamily="18" charset="0"/>
                <a:cs typeface="Times New Roman" pitchFamily="18" charset="0"/>
              </a:rPr>
              <a:t>		“Oh come on, finish your tea quietly! We are not in a hurry.”</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The first </a:t>
            </a:r>
            <a:r>
              <a:rPr lang="en-US" sz="1800" b="0" i="1" dirty="0" err="1" smtClean="0">
                <a:solidFill>
                  <a:schemeClr val="tx1"/>
                </a:solidFill>
                <a:latin typeface="Times New Roman" pitchFamily="18" charset="0"/>
                <a:cs typeface="Times New Roman" pitchFamily="18" charset="0"/>
              </a:rPr>
              <a:t>ruhig</a:t>
            </a:r>
            <a:r>
              <a:rPr lang="en-US" sz="1800" b="0" dirty="0" smtClean="0">
                <a:solidFill>
                  <a:schemeClr val="tx1"/>
                </a:solidFill>
                <a:latin typeface="Times New Roman" pitchFamily="18" charset="0"/>
                <a:cs typeface="Times New Roman" pitchFamily="18" charset="0"/>
              </a:rPr>
              <a:t> is 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the second one is the descriptive adverb with the meaning “quietly”.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It looks as if </a:t>
            </a:r>
            <a:r>
              <a:rPr lang="en-US" sz="1800" b="0" dirty="0" err="1" smtClean="0">
                <a:solidFill>
                  <a:schemeClr val="tx1"/>
                </a:solidFill>
                <a:latin typeface="Times New Roman" pitchFamily="18" charset="0"/>
                <a:cs typeface="Times New Roman" pitchFamily="18" charset="0"/>
              </a:rPr>
              <a:t>grammaticalization</a:t>
            </a:r>
            <a:r>
              <a:rPr lang="en-US" sz="1800" b="0" dirty="0" smtClean="0">
                <a:solidFill>
                  <a:schemeClr val="tx1"/>
                </a:solidFill>
                <a:latin typeface="Times New Roman" pitchFamily="18" charset="0"/>
                <a:cs typeface="Times New Roman" pitchFamily="18" charset="0"/>
              </a:rPr>
              <a:t> grabs VP-related XP-constituents, reduces them to X-constituents and – as the language changes – pushes them up the phrase structure tree to a higher position.</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31</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76672"/>
            <a:ext cx="8496300" cy="5616153"/>
          </a:xfrm>
        </p:spPr>
        <p:txBody>
          <a:bodyPr/>
          <a:lstStyle/>
          <a:p>
            <a:pPr>
              <a:lnSpc>
                <a:spcPct val="100000"/>
              </a:lnSpc>
            </a:pPr>
            <a:r>
              <a:rPr lang="en-US" sz="1800" b="0" dirty="0" smtClean="0">
                <a:solidFill>
                  <a:schemeClr val="tx1"/>
                </a:solidFill>
                <a:latin typeface="Times New Roman" pitchFamily="18" charset="0"/>
                <a:cs typeface="Times New Roman" pitchFamily="18" charset="0"/>
              </a:rPr>
              <a:t>We observed already that displacement destroys 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reading.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appear to stay in a fixed pre-VP position. What looks like free word order is the result of XP-elements, mainly DPs and PPs, scrambling to the left of 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 sometimes with semantic effects.</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de-DE" sz="1800" b="0" dirty="0" smtClean="0">
                <a:solidFill>
                  <a:schemeClr val="tx1"/>
                </a:solidFill>
                <a:latin typeface="Times New Roman" pitchFamily="18" charset="0"/>
                <a:cs typeface="Times New Roman" pitchFamily="18" charset="0"/>
              </a:rPr>
              <a:t>	(19)	a.   </a:t>
            </a:r>
            <a:r>
              <a:rPr lang="de-DE" sz="1800" b="0" i="1" dirty="0" smtClean="0">
                <a:solidFill>
                  <a:schemeClr val="tx1"/>
                </a:solidFill>
                <a:latin typeface="Times New Roman" pitchFamily="18" charset="0"/>
                <a:cs typeface="Times New Roman" pitchFamily="18" charset="0"/>
              </a:rPr>
              <a:t>weil  ja  Linguisten Kammermusik    spielen</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since JA linguists     chamber music  play</a:t>
            </a:r>
          </a:p>
          <a:p>
            <a:pPr>
              <a:lnSpc>
                <a:spcPct val="100000"/>
              </a:lnSpc>
            </a:pPr>
            <a:r>
              <a:rPr lang="en-US" sz="1800" b="0" dirty="0" smtClean="0">
                <a:solidFill>
                  <a:schemeClr val="tx1"/>
                </a:solidFill>
                <a:latin typeface="Times New Roman" pitchFamily="18" charset="0"/>
                <a:cs typeface="Times New Roman" pitchFamily="18" charset="0"/>
              </a:rPr>
              <a:t>		   “since, as you know, linguists play chamber music”</a:t>
            </a:r>
          </a:p>
          <a:p>
            <a:pPr>
              <a:lnSpc>
                <a:spcPct val="100000"/>
              </a:lnSpc>
            </a:pPr>
            <a:r>
              <a:rPr lang="en-US" sz="1800" b="0" dirty="0" smtClean="0">
                <a:solidFill>
                  <a:schemeClr val="tx1"/>
                </a:solidFill>
                <a:latin typeface="Times New Roman" pitchFamily="18" charset="0"/>
                <a:cs typeface="Times New Roman" pitchFamily="18" charset="0"/>
              </a:rPr>
              <a:t>		     Preferred reading: There are linguists who … </a:t>
            </a:r>
            <a:r>
              <a:rPr lang="de-DE" sz="1800" b="0" dirty="0" smtClean="0">
                <a:solidFill>
                  <a:schemeClr val="tx1"/>
                </a:solidFill>
                <a:latin typeface="Times New Roman" pitchFamily="18" charset="0"/>
                <a:cs typeface="Times New Roman" pitchFamily="18" charset="0"/>
              </a:rPr>
              <a:t>(existential)</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b.   </a:t>
            </a:r>
            <a:r>
              <a:rPr lang="de-DE" sz="1800" b="0" i="1" dirty="0" smtClean="0">
                <a:solidFill>
                  <a:schemeClr val="tx1"/>
                </a:solidFill>
                <a:latin typeface="Times New Roman" pitchFamily="18" charset="0"/>
                <a:cs typeface="Times New Roman" pitchFamily="18" charset="0"/>
              </a:rPr>
              <a:t>weil  Linguisten ja </a:t>
            </a:r>
            <a:r>
              <a:rPr lang="de-DE" sz="1800" b="0" i="1" strike="sngStrike" dirty="0" smtClean="0">
                <a:solidFill>
                  <a:schemeClr val="tx1"/>
                </a:solidFill>
                <a:latin typeface="Times New Roman" pitchFamily="18" charset="0"/>
                <a:cs typeface="Times New Roman" pitchFamily="18" charset="0"/>
              </a:rPr>
              <a:t>Linguisten</a:t>
            </a:r>
            <a:r>
              <a:rPr lang="de-DE" sz="1800" b="0" i="1" dirty="0" smtClean="0">
                <a:solidFill>
                  <a:schemeClr val="tx1"/>
                </a:solidFill>
                <a:latin typeface="Times New Roman" pitchFamily="18" charset="0"/>
                <a:cs typeface="Times New Roman" pitchFamily="18" charset="0"/>
              </a:rPr>
              <a:t> Kammermusik  spielen</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“since linguists, as you know, play chamber music”</a:t>
            </a:r>
          </a:p>
          <a:p>
            <a:pPr>
              <a:lnSpc>
                <a:spcPct val="100000"/>
              </a:lnSpc>
            </a:pPr>
            <a:r>
              <a:rPr lang="en-US" sz="1800" b="0" dirty="0" smtClean="0">
                <a:solidFill>
                  <a:schemeClr val="tx1"/>
                </a:solidFill>
                <a:latin typeface="Times New Roman" pitchFamily="18" charset="0"/>
                <a:cs typeface="Times New Roman" pitchFamily="18" charset="0"/>
              </a:rPr>
              <a:t>		      Preferred reading: linguists in general … (generic)</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Diesing</a:t>
            </a:r>
            <a:r>
              <a:rPr lang="en-US" sz="1800" b="0" dirty="0" smtClean="0">
                <a:solidFill>
                  <a:schemeClr val="tx1"/>
                </a:solidFill>
                <a:latin typeface="Times New Roman" pitchFamily="18" charset="0"/>
                <a:cs typeface="Times New Roman" pitchFamily="18" charset="0"/>
              </a:rPr>
              <a:t> (1992)</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The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ja</a:t>
            </a:r>
            <a:r>
              <a:rPr lang="en-US" sz="1800" b="0" dirty="0" smtClean="0">
                <a:solidFill>
                  <a:schemeClr val="tx1"/>
                </a:solidFill>
                <a:latin typeface="Times New Roman" pitchFamily="18" charset="0"/>
                <a:cs typeface="Times New Roman" pitchFamily="18" charset="0"/>
              </a:rPr>
              <a:t> stays in its place. In fact,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never move. They have clausal scope, a fact which follows when we take </a:t>
            </a:r>
            <a:r>
              <a:rPr lang="en-US" sz="1800" b="0" i="1" dirty="0" err="1" smtClean="0">
                <a:solidFill>
                  <a:schemeClr val="tx1"/>
                </a:solidFill>
                <a:latin typeface="Times New Roman" pitchFamily="18" charset="0"/>
                <a:cs typeface="Times New Roman" pitchFamily="18" charset="0"/>
              </a:rPr>
              <a:t>v</a:t>
            </a:r>
            <a:r>
              <a:rPr lang="en-US" sz="1800" b="0" dirty="0" err="1" smtClean="0">
                <a:solidFill>
                  <a:schemeClr val="tx1"/>
                </a:solidFill>
                <a:latin typeface="Times New Roman" pitchFamily="18" charset="0"/>
                <a:cs typeface="Times New Roman" pitchFamily="18" charset="0"/>
              </a:rPr>
              <a:t>P</a:t>
            </a:r>
            <a:r>
              <a:rPr lang="en-US" sz="1800" b="0" dirty="0" smtClean="0">
                <a:solidFill>
                  <a:schemeClr val="tx1"/>
                </a:solidFill>
                <a:latin typeface="Times New Roman" pitchFamily="18" charset="0"/>
                <a:cs typeface="Times New Roman" pitchFamily="18" charset="0"/>
              </a:rPr>
              <a:t> to be a </a:t>
            </a:r>
            <a:r>
              <a:rPr lang="en-US" sz="1800" b="0" i="1" dirty="0" smtClean="0">
                <a:solidFill>
                  <a:schemeClr val="tx1"/>
                </a:solidFill>
                <a:latin typeface="Times New Roman" pitchFamily="18" charset="0"/>
                <a:cs typeface="Times New Roman" pitchFamily="18" charset="0"/>
              </a:rPr>
              <a:t>Complete Functional Complex</a:t>
            </a:r>
            <a:r>
              <a:rPr lang="en-US" sz="1800" b="0" dirty="0" smtClean="0">
                <a:solidFill>
                  <a:schemeClr val="tx1"/>
                </a:solidFill>
                <a:latin typeface="Times New Roman" pitchFamily="18" charset="0"/>
                <a:cs typeface="Times New Roman" pitchFamily="18" charset="0"/>
              </a:rPr>
              <a:t> (CFC) that contains the subject, s. Chomsky (1986) </a:t>
            </a:r>
            <a:r>
              <a:rPr lang="en-US" sz="1800" b="0" i="1" dirty="0" smtClean="0">
                <a:solidFill>
                  <a:schemeClr val="tx1"/>
                </a:solidFill>
                <a:latin typeface="Times New Roman" pitchFamily="18" charset="0"/>
                <a:cs typeface="Times New Roman" pitchFamily="18" charset="0"/>
              </a:rPr>
              <a:t>Knowledge of Language. Its Nature, Origin, and Use</a:t>
            </a:r>
            <a:r>
              <a:rPr lang="en-US" sz="1800" b="0" dirty="0" smtClean="0">
                <a:solidFill>
                  <a:schemeClr val="tx1"/>
                </a:solidFill>
                <a:latin typeface="Times New Roman" pitchFamily="18" charset="0"/>
                <a:cs typeface="Times New Roman" pitchFamily="18" charset="0"/>
              </a:rPr>
              <a:t>.</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32</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836712"/>
            <a:ext cx="8496300" cy="5256113"/>
          </a:xfrm>
        </p:spPr>
        <p:txBody>
          <a:bodyPr/>
          <a:lstStyle/>
          <a:p>
            <a:pPr>
              <a:lnSpc>
                <a:spcPct val="100000"/>
              </a:lnSpc>
            </a:pPr>
            <a:r>
              <a:rPr lang="en-US" sz="1800" b="0" dirty="0" smtClean="0">
                <a:solidFill>
                  <a:schemeClr val="tx1"/>
                </a:solidFill>
                <a:latin typeface="Times New Roman" pitchFamily="18" charset="0"/>
                <a:cs typeface="Times New Roman" pitchFamily="18" charset="0"/>
              </a:rPr>
              <a:t>There is similarity with functional heads such as sentential negation. </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en-US" sz="1800" b="0" dirty="0" smtClean="0">
                <a:solidFill>
                  <a:schemeClr val="tx1"/>
                </a:solidFill>
                <a:latin typeface="Times New Roman" pitchFamily="18" charset="0"/>
                <a:cs typeface="Times New Roman" pitchFamily="18" charset="0"/>
              </a:rPr>
              <a:t>	(20)	a.  Bill seems [</a:t>
            </a:r>
            <a:r>
              <a:rPr lang="en-US" sz="1800" dirty="0" smtClean="0">
                <a:solidFill>
                  <a:schemeClr val="tx1"/>
                </a:solidFill>
                <a:latin typeface="Times New Roman" pitchFamily="18" charset="0"/>
                <a:cs typeface="Times New Roman" pitchFamily="18" charset="0"/>
              </a:rPr>
              <a:t>not</a:t>
            </a:r>
            <a:r>
              <a:rPr lang="en-US" sz="1800" b="0" dirty="0" smtClean="0">
                <a:solidFill>
                  <a:schemeClr val="tx1"/>
                </a:solidFill>
                <a:latin typeface="Times New Roman" pitchFamily="18" charset="0"/>
                <a:cs typeface="Times New Roman" pitchFamily="18" charset="0"/>
              </a:rPr>
              <a:t> to be hungry]</a:t>
            </a:r>
          </a:p>
          <a:p>
            <a:pPr>
              <a:lnSpc>
                <a:spcPct val="100000"/>
              </a:lnSpc>
            </a:pPr>
            <a:r>
              <a:rPr lang="en-US" sz="1800" b="0" dirty="0" smtClean="0">
                <a:solidFill>
                  <a:schemeClr val="tx1"/>
                </a:solidFill>
                <a:latin typeface="Times New Roman" pitchFamily="18" charset="0"/>
                <a:cs typeface="Times New Roman" pitchFamily="18" charset="0"/>
              </a:rPr>
              <a:t>		b.  Bill does </a:t>
            </a:r>
            <a:r>
              <a:rPr lang="en-US" sz="1800" dirty="0" smtClean="0">
                <a:solidFill>
                  <a:schemeClr val="tx1"/>
                </a:solidFill>
                <a:latin typeface="Times New Roman" pitchFamily="18" charset="0"/>
                <a:cs typeface="Times New Roman" pitchFamily="18" charset="0"/>
              </a:rPr>
              <a:t>not </a:t>
            </a:r>
            <a:r>
              <a:rPr lang="en-US" sz="1800" b="0" dirty="0" smtClean="0">
                <a:solidFill>
                  <a:schemeClr val="tx1"/>
                </a:solidFill>
                <a:latin typeface="Times New Roman" pitchFamily="18" charset="0"/>
                <a:cs typeface="Times New Roman" pitchFamily="18" charset="0"/>
              </a:rPr>
              <a:t>seem [to be hungry]</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(20a) is unambiguous. It cannot mean (20b). See </a:t>
            </a:r>
            <a:r>
              <a:rPr lang="en-US" sz="1800" b="0" i="1" dirty="0" smtClean="0">
                <a:solidFill>
                  <a:schemeClr val="tx1"/>
                </a:solidFill>
                <a:latin typeface="Times New Roman" pitchFamily="18" charset="0"/>
                <a:cs typeface="Times New Roman" pitchFamily="18" charset="0"/>
              </a:rPr>
              <a:t>Bill seems</a:t>
            </a:r>
            <a:r>
              <a:rPr lang="en-US" sz="1800" b="0" dirty="0" smtClean="0">
                <a:solidFill>
                  <a:schemeClr val="tx1"/>
                </a:solidFill>
                <a:latin typeface="Times New Roman" pitchFamily="18" charset="0"/>
                <a:cs typeface="Times New Roman" pitchFamily="18" charset="0"/>
              </a:rPr>
              <a:t> [</a:t>
            </a:r>
            <a:r>
              <a:rPr lang="en-US" sz="1800" b="0" i="1" dirty="0" smtClean="0">
                <a:solidFill>
                  <a:schemeClr val="tx1"/>
                </a:solidFill>
                <a:latin typeface="Times New Roman" pitchFamily="18" charset="0"/>
                <a:cs typeface="Times New Roman" pitchFamily="18" charset="0"/>
              </a:rPr>
              <a:t>not to be hungry</a:t>
            </a:r>
            <a:r>
              <a:rPr lang="en-US" sz="1800" b="0" dirty="0" smtClean="0">
                <a:solidFill>
                  <a:schemeClr val="tx1"/>
                </a:solidFill>
                <a:latin typeface="Times New Roman" pitchFamily="18" charset="0"/>
                <a:cs typeface="Times New Roman" pitchFamily="18" charset="0"/>
              </a:rPr>
              <a:t>] </a:t>
            </a:r>
            <a:r>
              <a:rPr lang="en-US" sz="1800" b="0" i="1" dirty="0" smtClean="0">
                <a:solidFill>
                  <a:schemeClr val="tx1"/>
                </a:solidFill>
                <a:latin typeface="Times New Roman" pitchFamily="18" charset="0"/>
                <a:cs typeface="Times New Roman" pitchFamily="18" charset="0"/>
              </a:rPr>
              <a:t>and so does Mary</a:t>
            </a:r>
            <a:r>
              <a:rPr lang="en-US" sz="1800" b="0" dirty="0" smtClean="0">
                <a:solidFill>
                  <a:schemeClr val="tx1"/>
                </a:solidFill>
                <a:latin typeface="Times New Roman" pitchFamily="18" charset="0"/>
                <a:cs typeface="Times New Roman" pitchFamily="18" charset="0"/>
              </a:rPr>
              <a:t> / *</a:t>
            </a:r>
            <a:r>
              <a:rPr lang="en-US" sz="1800" b="0" i="1" dirty="0" smtClean="0">
                <a:solidFill>
                  <a:schemeClr val="tx1"/>
                </a:solidFill>
                <a:latin typeface="Times New Roman" pitchFamily="18" charset="0"/>
                <a:cs typeface="Times New Roman" pitchFamily="18" charset="0"/>
              </a:rPr>
              <a:t>and Mary doesn’t either</a:t>
            </a:r>
            <a:r>
              <a:rPr lang="en-US" sz="1800" b="0" dirty="0" smtClean="0">
                <a:solidFill>
                  <a:schemeClr val="tx1"/>
                </a:solidFill>
                <a:latin typeface="Times New Roman" pitchFamily="18" charset="0"/>
                <a:cs typeface="Times New Roman" pitchFamily="18" charset="0"/>
              </a:rPr>
              <a:t>. </a:t>
            </a:r>
            <a:r>
              <a:rPr lang="en-US" sz="1800" b="0" i="1" dirty="0" smtClean="0">
                <a:solidFill>
                  <a:schemeClr val="tx1"/>
                </a:solidFill>
                <a:latin typeface="Times New Roman" pitchFamily="18" charset="0"/>
                <a:cs typeface="Times New Roman" pitchFamily="18" charset="0"/>
              </a:rPr>
              <a:t>Not </a:t>
            </a:r>
            <a:r>
              <a:rPr lang="en-US" sz="1800" b="0" dirty="0" smtClean="0">
                <a:solidFill>
                  <a:schemeClr val="tx1"/>
                </a:solidFill>
                <a:latin typeface="Times New Roman" pitchFamily="18" charset="0"/>
                <a:cs typeface="Times New Roman" pitchFamily="18" charset="0"/>
              </a:rPr>
              <a:t>is a functional head in scope position. Its scope cannot be altered. </a:t>
            </a:r>
          </a:p>
          <a:p>
            <a:pPr>
              <a:lnSpc>
                <a:spcPct val="100000"/>
              </a:lnSpc>
            </a:pPr>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33</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20688"/>
            <a:ext cx="8496300" cy="5472137"/>
          </a:xfrm>
        </p:spPr>
        <p:txBody>
          <a:bodyPr/>
          <a:lstStyle/>
          <a:p>
            <a:r>
              <a:rPr lang="en-US" sz="1800" b="0" dirty="0" smtClean="0">
                <a:solidFill>
                  <a:schemeClr val="tx1"/>
                </a:solidFill>
                <a:latin typeface="Times New Roman" pitchFamily="18" charset="0"/>
                <a:cs typeface="Times New Roman" pitchFamily="18" charset="0"/>
              </a:rPr>
              <a:t>German allows more than one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in a single clause. In this case, the order is fixed; e.g. in </a:t>
            </a:r>
            <a:r>
              <a:rPr lang="en-US" sz="1800" b="0" dirty="0" err="1" smtClean="0">
                <a:solidFill>
                  <a:schemeClr val="tx1"/>
                </a:solidFill>
                <a:latin typeface="Times New Roman" pitchFamily="18" charset="0"/>
                <a:cs typeface="Times New Roman" pitchFamily="18" charset="0"/>
              </a:rPr>
              <a:t>wh</a:t>
            </a:r>
            <a:r>
              <a:rPr lang="en-US" sz="1800" b="0" dirty="0" smtClean="0">
                <a:solidFill>
                  <a:schemeClr val="tx1"/>
                </a:solidFill>
                <a:latin typeface="Times New Roman" pitchFamily="18" charset="0"/>
                <a:cs typeface="Times New Roman" pitchFamily="18" charset="0"/>
              </a:rPr>
              <a:t>-questions: </a:t>
            </a:r>
            <a:r>
              <a:rPr lang="en-US" sz="1800" b="0" i="1" dirty="0" err="1" smtClean="0">
                <a:solidFill>
                  <a:schemeClr val="tx1"/>
                </a:solidFill>
                <a:latin typeface="Times New Roman" pitchFamily="18" charset="0"/>
                <a:cs typeface="Times New Roman" pitchFamily="18" charset="0"/>
              </a:rPr>
              <a:t>denn</a:t>
            </a:r>
            <a:r>
              <a:rPr lang="en-US" sz="1800" b="0" dirty="0" smtClean="0">
                <a:solidFill>
                  <a:schemeClr val="tx1"/>
                </a:solidFill>
                <a:latin typeface="Times New Roman" pitchFamily="18" charset="0"/>
                <a:cs typeface="Times New Roman" pitchFamily="18" charset="0"/>
              </a:rPr>
              <a:t> &gt; </a:t>
            </a:r>
            <a:r>
              <a:rPr lang="en-US" sz="1800" b="0" i="1" dirty="0" err="1" smtClean="0">
                <a:solidFill>
                  <a:schemeClr val="tx1"/>
                </a:solidFill>
                <a:latin typeface="Times New Roman" pitchFamily="18" charset="0"/>
                <a:cs typeface="Times New Roman" pitchFamily="18" charset="0"/>
              </a:rPr>
              <a:t>wohl</a:t>
            </a:r>
            <a:r>
              <a:rPr lang="en-US" sz="1800" b="0" dirty="0" smtClean="0">
                <a:solidFill>
                  <a:schemeClr val="tx1"/>
                </a:solidFill>
                <a:latin typeface="Times New Roman" pitchFamily="18" charset="0"/>
                <a:cs typeface="Times New Roman" pitchFamily="18" charset="0"/>
              </a:rPr>
              <a:t> &gt; </a:t>
            </a:r>
            <a:r>
              <a:rPr lang="en-US" sz="1800" b="0" i="1" dirty="0" err="1" smtClean="0">
                <a:solidFill>
                  <a:schemeClr val="tx1"/>
                </a:solidFill>
                <a:latin typeface="Times New Roman" pitchFamily="18" charset="0"/>
                <a:cs typeface="Times New Roman" pitchFamily="18" charset="0"/>
              </a:rPr>
              <a:t>schon</a:t>
            </a:r>
            <a:r>
              <a:rPr lang="en-US" sz="1800" b="0" dirty="0" smtClean="0">
                <a:solidFill>
                  <a:schemeClr val="tx1"/>
                </a:solidFill>
                <a:latin typeface="Times New Roman" pitchFamily="18" charset="0"/>
                <a:cs typeface="Times New Roman" pitchFamily="18" charset="0"/>
              </a:rPr>
              <a:t>.</a:t>
            </a:r>
          </a:p>
          <a:p>
            <a:r>
              <a:rPr lang="en-US" sz="1800" b="0" dirty="0" smtClean="0">
                <a:solidFill>
                  <a:schemeClr val="tx1"/>
                </a:solidFill>
                <a:latin typeface="Times New Roman" pitchFamily="18" charset="0"/>
                <a:cs typeface="Times New Roman" pitchFamily="18" charset="0"/>
              </a:rPr>
              <a:t> </a:t>
            </a:r>
          </a:p>
          <a:p>
            <a:pPr lvl="0"/>
            <a:r>
              <a:rPr lang="de-DE" sz="1800" b="0" i="1" dirty="0" smtClean="0">
                <a:solidFill>
                  <a:schemeClr val="tx1"/>
                </a:solidFill>
                <a:latin typeface="Times New Roman" pitchFamily="18" charset="0"/>
                <a:cs typeface="Times New Roman" pitchFamily="18" charset="0"/>
              </a:rPr>
              <a:t>	</a:t>
            </a:r>
            <a:r>
              <a:rPr lang="de-DE" sz="1800" b="0" dirty="0" smtClean="0">
                <a:solidFill>
                  <a:schemeClr val="tx1"/>
                </a:solidFill>
                <a:latin typeface="Times New Roman" pitchFamily="18" charset="0"/>
                <a:cs typeface="Times New Roman" pitchFamily="18" charset="0"/>
              </a:rPr>
              <a:t>(21)    </a:t>
            </a:r>
            <a:r>
              <a:rPr lang="de-DE" sz="1800" b="0" i="1" dirty="0" smtClean="0">
                <a:solidFill>
                  <a:schemeClr val="tx1"/>
                </a:solidFill>
                <a:latin typeface="Times New Roman" pitchFamily="18" charset="0"/>
                <a:cs typeface="Times New Roman" pitchFamily="18" charset="0"/>
              </a:rPr>
              <a:t>Wann könnte er </a:t>
            </a:r>
            <a:r>
              <a:rPr lang="de-DE" sz="1800" i="1" dirty="0" smtClean="0">
                <a:solidFill>
                  <a:schemeClr val="tx1"/>
                </a:solidFill>
                <a:latin typeface="Times New Roman" pitchFamily="18" charset="0"/>
                <a:cs typeface="Times New Roman" pitchFamily="18" charset="0"/>
              </a:rPr>
              <a:t>denn</a:t>
            </a:r>
            <a:r>
              <a:rPr lang="de-DE" sz="1800" b="0" i="1" dirty="0" smtClean="0">
                <a:solidFill>
                  <a:schemeClr val="tx1"/>
                </a:solidFill>
                <a:latin typeface="Times New Roman" pitchFamily="18" charset="0"/>
                <a:cs typeface="Times New Roman" pitchFamily="18" charset="0"/>
              </a:rPr>
              <a:t> den Brief </a:t>
            </a:r>
            <a:r>
              <a:rPr lang="de-DE" sz="1800" i="1" dirty="0" smtClean="0">
                <a:solidFill>
                  <a:schemeClr val="tx1"/>
                </a:solidFill>
                <a:latin typeface="Times New Roman" pitchFamily="18" charset="0"/>
                <a:cs typeface="Times New Roman" pitchFamily="18" charset="0"/>
              </a:rPr>
              <a:t>wohl</a:t>
            </a:r>
            <a:r>
              <a:rPr lang="de-DE" sz="1800" b="0" i="1" dirty="0" smtClean="0">
                <a:solidFill>
                  <a:schemeClr val="tx1"/>
                </a:solidFill>
                <a:latin typeface="Times New Roman" pitchFamily="18" charset="0"/>
                <a:cs typeface="Times New Roman" pitchFamily="18" charset="0"/>
              </a:rPr>
              <a:t> gestern </a:t>
            </a:r>
            <a:r>
              <a:rPr lang="de-DE" sz="1800" i="1" dirty="0" smtClean="0">
                <a:solidFill>
                  <a:schemeClr val="tx1"/>
                </a:solidFill>
                <a:latin typeface="Times New Roman" pitchFamily="18" charset="0"/>
                <a:cs typeface="Times New Roman" pitchFamily="18" charset="0"/>
              </a:rPr>
              <a:t>schon</a:t>
            </a:r>
            <a:r>
              <a:rPr lang="de-DE" sz="1800" b="0" i="1" dirty="0" smtClean="0">
                <a:solidFill>
                  <a:schemeClr val="tx1"/>
                </a:solidFill>
                <a:latin typeface="Times New Roman" pitchFamily="18" charset="0"/>
                <a:cs typeface="Times New Roman" pitchFamily="18" charset="0"/>
              </a:rPr>
              <a:t> mitgenommen haben?</a:t>
            </a:r>
            <a:endParaRPr lang="en-US" sz="1800" b="0" dirty="0" smtClean="0">
              <a:solidFill>
                <a:schemeClr val="tx1"/>
              </a:solidFill>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	          when could he DENN the letter WOHL yesterday SCHON </a:t>
            </a:r>
            <a:r>
              <a:rPr lang="en-US" sz="1800" b="0" dirty="0" err="1" smtClean="0">
                <a:solidFill>
                  <a:schemeClr val="tx1"/>
                </a:solidFill>
                <a:latin typeface="Times New Roman" pitchFamily="18" charset="0"/>
                <a:cs typeface="Times New Roman" pitchFamily="18" charset="0"/>
              </a:rPr>
              <a:t>along.taken</a:t>
            </a:r>
            <a:r>
              <a:rPr lang="en-US" sz="1800" b="0" dirty="0" smtClean="0">
                <a:solidFill>
                  <a:schemeClr val="tx1"/>
                </a:solidFill>
                <a:latin typeface="Times New Roman" pitchFamily="18" charset="0"/>
                <a:cs typeface="Times New Roman" pitchFamily="18" charset="0"/>
              </a:rPr>
              <a:t> have</a:t>
            </a:r>
          </a:p>
          <a:p>
            <a:r>
              <a:rPr lang="en-US" sz="1800" b="0" dirty="0" smtClean="0">
                <a:solidFill>
                  <a:schemeClr val="tx1"/>
                </a:solidFill>
                <a:latin typeface="Times New Roman" pitchFamily="18" charset="0"/>
                <a:cs typeface="Times New Roman" pitchFamily="18" charset="0"/>
              </a:rPr>
              <a:t>	         “When could he have taken the letter along yesterday? It is pretty obvious</a:t>
            </a:r>
          </a:p>
          <a:p>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The relative scope of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is badly understood. But if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are functional heads, fixed order is what one expects. </a:t>
            </a:r>
          </a:p>
          <a:p>
            <a:endParaRPr lang="en-US" sz="1800" b="0" dirty="0">
              <a:solidFill>
                <a:schemeClr val="tx1"/>
              </a:solidFill>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Compare this with C, T, </a:t>
            </a:r>
            <a:r>
              <a:rPr lang="en-US" sz="1800" b="0" dirty="0" err="1" smtClean="0">
                <a:solidFill>
                  <a:schemeClr val="tx1"/>
                </a:solidFill>
                <a:latin typeface="Times New Roman" pitchFamily="18" charset="0"/>
                <a:cs typeface="Times New Roman" pitchFamily="18" charset="0"/>
              </a:rPr>
              <a:t>Neg</a:t>
            </a:r>
            <a:r>
              <a:rPr lang="en-US" sz="1800" b="0" dirty="0" smtClean="0">
                <a:solidFill>
                  <a:schemeClr val="tx1"/>
                </a:solidFill>
                <a:latin typeface="Times New Roman" pitchFamily="18" charset="0"/>
                <a:cs typeface="Times New Roman" pitchFamily="18" charset="0"/>
              </a:rPr>
              <a:t>, </a:t>
            </a:r>
            <a:r>
              <a:rPr lang="en-US" sz="1800" b="0" i="1" dirty="0" smtClean="0">
                <a:solidFill>
                  <a:schemeClr val="tx1"/>
                </a:solidFill>
                <a:latin typeface="Times New Roman" pitchFamily="18" charset="0"/>
                <a:cs typeface="Times New Roman" pitchFamily="18" charset="0"/>
              </a:rPr>
              <a:t>v</a:t>
            </a:r>
            <a:r>
              <a:rPr lang="en-US" sz="1800" b="0" dirty="0" smtClean="0">
                <a:solidFill>
                  <a:schemeClr val="tx1"/>
                </a:solidFill>
                <a:latin typeface="Times New Roman" pitchFamily="18" charset="0"/>
                <a:cs typeface="Times New Roman" pitchFamily="18" charset="0"/>
              </a:rPr>
              <a:t>. The order is always C &lt; T &lt; </a:t>
            </a:r>
            <a:r>
              <a:rPr lang="en-US" sz="1800" b="0" dirty="0" err="1" smtClean="0">
                <a:solidFill>
                  <a:schemeClr val="tx1"/>
                </a:solidFill>
                <a:latin typeface="Times New Roman" pitchFamily="18" charset="0"/>
                <a:cs typeface="Times New Roman" pitchFamily="18" charset="0"/>
              </a:rPr>
              <a:t>Neg</a:t>
            </a:r>
            <a:r>
              <a:rPr lang="en-US" sz="1800" b="0" dirty="0" smtClean="0">
                <a:solidFill>
                  <a:schemeClr val="tx1"/>
                </a:solidFill>
                <a:latin typeface="Times New Roman" pitchFamily="18" charset="0"/>
                <a:cs typeface="Times New Roman" pitchFamily="18" charset="0"/>
              </a:rPr>
              <a:t> &lt; </a:t>
            </a:r>
            <a:r>
              <a:rPr lang="en-US" sz="1800" b="0" i="1" dirty="0" smtClean="0">
                <a:solidFill>
                  <a:schemeClr val="tx1"/>
                </a:solidFill>
                <a:latin typeface="Times New Roman" pitchFamily="18" charset="0"/>
                <a:cs typeface="Times New Roman" pitchFamily="18" charset="0"/>
              </a:rPr>
              <a:t>v</a:t>
            </a:r>
            <a:r>
              <a:rPr lang="en-US" sz="1800" b="0" dirty="0" smtClean="0">
                <a:solidFill>
                  <a:schemeClr val="tx1"/>
                </a:solidFill>
                <a:latin typeface="Times New Roman" pitchFamily="18" charset="0"/>
                <a:cs typeface="Times New Roman" pitchFamily="18" charset="0"/>
              </a:rPr>
              <a:t>  and never *</a:t>
            </a:r>
            <a:r>
              <a:rPr lang="en-US" sz="1800" b="0" dirty="0" err="1" smtClean="0">
                <a:solidFill>
                  <a:schemeClr val="tx1"/>
                </a:solidFill>
                <a:latin typeface="Times New Roman" pitchFamily="18" charset="0"/>
                <a:cs typeface="Times New Roman" pitchFamily="18" charset="0"/>
              </a:rPr>
              <a:t>Neg</a:t>
            </a:r>
            <a:r>
              <a:rPr lang="en-US" sz="1800" b="0" dirty="0" smtClean="0">
                <a:solidFill>
                  <a:schemeClr val="tx1"/>
                </a:solidFill>
                <a:latin typeface="Times New Roman" pitchFamily="18" charset="0"/>
                <a:cs typeface="Times New Roman" pitchFamily="18" charset="0"/>
              </a:rPr>
              <a:t> &lt; T &lt; C &lt; </a:t>
            </a:r>
            <a:r>
              <a:rPr lang="en-US" sz="1800" b="0" i="1" dirty="0" smtClean="0">
                <a:solidFill>
                  <a:schemeClr val="tx1"/>
                </a:solidFill>
                <a:latin typeface="Times New Roman" pitchFamily="18" charset="0"/>
                <a:cs typeface="Times New Roman" pitchFamily="18" charset="0"/>
              </a:rPr>
              <a:t>v</a:t>
            </a:r>
            <a:r>
              <a:rPr lang="en-US" sz="1800" b="0" dirty="0" smtClean="0">
                <a:solidFill>
                  <a:schemeClr val="tx1"/>
                </a:solidFill>
                <a:latin typeface="Times New Roman" pitchFamily="18" charset="0"/>
                <a:cs typeface="Times New Roman" pitchFamily="18" charset="0"/>
              </a:rPr>
              <a:t>  etc.</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34</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548680"/>
            <a:ext cx="8496300" cy="5544145"/>
          </a:xfrm>
        </p:spPr>
        <p:txBody>
          <a:bodyPr/>
          <a:lstStyle/>
          <a:p>
            <a:pPr algn="just">
              <a:lnSpc>
                <a:spcPct val="100000"/>
              </a:lnSpc>
            </a:pPr>
            <a:endParaRPr lang="en-US" sz="1800" b="0" dirty="0" smtClean="0">
              <a:solidFill>
                <a:schemeClr val="tx1"/>
              </a:solidFill>
              <a:latin typeface="Times New Roman" pitchFamily="18" charset="0"/>
              <a:cs typeface="Times New Roman" pitchFamily="18" charset="0"/>
            </a:endParaRPr>
          </a:p>
          <a:p>
            <a:pPr algn="just">
              <a:lnSpc>
                <a:spcPct val="100000"/>
              </a:lnSpc>
            </a:pPr>
            <a:endParaRPr lang="en-US" sz="1800" b="0" dirty="0">
              <a:solidFill>
                <a:schemeClr val="tx1"/>
              </a:solidFill>
              <a:latin typeface="Times New Roman" pitchFamily="18" charset="0"/>
              <a:cs typeface="Times New Roman" pitchFamily="18" charset="0"/>
            </a:endParaRPr>
          </a:p>
          <a:p>
            <a:pPr algn="just">
              <a:lnSpc>
                <a:spcPct val="100000"/>
              </a:lnSpc>
            </a:pPr>
            <a:r>
              <a:rPr lang="en-US" sz="1800" b="0" dirty="0" smtClean="0">
                <a:solidFill>
                  <a:schemeClr val="tx1"/>
                </a:solidFill>
                <a:latin typeface="Times New Roman" pitchFamily="18" charset="0"/>
                <a:cs typeface="Times New Roman" pitchFamily="18" charset="0"/>
              </a:rPr>
              <a:t>	Finally, notice that in various languages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are </a:t>
            </a:r>
            <a:r>
              <a:rPr lang="en-US" sz="1800" b="0" dirty="0" err="1" smtClean="0">
                <a:solidFill>
                  <a:schemeClr val="tx1"/>
                </a:solidFill>
                <a:latin typeface="Times New Roman" pitchFamily="18" charset="0"/>
                <a:cs typeface="Times New Roman" pitchFamily="18" charset="0"/>
              </a:rPr>
              <a:t>clitic</a:t>
            </a:r>
            <a:r>
              <a:rPr lang="en-US" sz="1800" b="0" dirty="0" smtClean="0">
                <a:solidFill>
                  <a:schemeClr val="tx1"/>
                </a:solidFill>
                <a:latin typeface="Times New Roman" pitchFamily="18" charset="0"/>
                <a:cs typeface="Times New Roman" pitchFamily="18" charset="0"/>
              </a:rPr>
              <a:t>-like elements that need to be suffixed to a major XP. Examples would be the clause-final particles </a:t>
            </a:r>
            <a:r>
              <a:rPr lang="en-US" sz="1800" b="0" i="1" dirty="0" err="1" smtClean="0">
                <a:solidFill>
                  <a:schemeClr val="tx1"/>
                </a:solidFill>
                <a:latin typeface="Times New Roman" pitchFamily="18" charset="0"/>
                <a:cs typeface="Times New Roman" pitchFamily="18" charset="0"/>
              </a:rPr>
              <a:t>wa</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yo</a:t>
            </a:r>
            <a:r>
              <a:rPr lang="en-US" sz="1800" b="0" i="1" dirty="0" smtClean="0">
                <a:solidFill>
                  <a:schemeClr val="tx1"/>
                </a:solidFill>
                <a:latin typeface="Times New Roman" pitchFamily="18" charset="0"/>
                <a:cs typeface="Times New Roman" pitchFamily="18" charset="0"/>
              </a:rPr>
              <a:t>, ne</a:t>
            </a:r>
            <a:r>
              <a:rPr lang="en-US" sz="1800" b="0" dirty="0" smtClean="0">
                <a:solidFill>
                  <a:schemeClr val="tx1"/>
                </a:solidFill>
                <a:latin typeface="Times New Roman" pitchFamily="18" charset="0"/>
                <a:cs typeface="Times New Roman" pitchFamily="18" charset="0"/>
              </a:rPr>
              <a:t> in Japanese, and the clause-final or XP-final particles </a:t>
            </a:r>
            <a:r>
              <a:rPr lang="en-US" sz="1800" b="0" i="1" dirty="0" err="1" smtClean="0">
                <a:solidFill>
                  <a:schemeClr val="tx1"/>
                </a:solidFill>
                <a:latin typeface="Times New Roman" pitchFamily="18" charset="0"/>
                <a:cs typeface="Times New Roman" pitchFamily="18" charset="0"/>
              </a:rPr>
              <a:t>ki</a:t>
            </a:r>
            <a:r>
              <a:rPr lang="en-US" sz="1800" b="0" i="1" dirty="0" smtClean="0">
                <a:solidFill>
                  <a:schemeClr val="tx1"/>
                </a:solidFill>
                <a:latin typeface="Times New Roman" pitchFamily="18" charset="0"/>
                <a:cs typeface="Times New Roman" pitchFamily="18" charset="0"/>
              </a:rPr>
              <a:t>, to, Ta, </a:t>
            </a:r>
            <a:r>
              <a:rPr lang="en-US" sz="1800" b="0" i="1" dirty="0" err="1" smtClean="0">
                <a:solidFill>
                  <a:schemeClr val="tx1"/>
                </a:solidFill>
                <a:latin typeface="Times New Roman" pitchFamily="18" charset="0"/>
                <a:cs typeface="Times New Roman" pitchFamily="18" charset="0"/>
              </a:rPr>
              <a:t>ba</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na</a:t>
            </a:r>
            <a:r>
              <a:rPr lang="en-US" sz="1800" b="0" i="1" dirty="0" smtClean="0">
                <a:solidFill>
                  <a:schemeClr val="tx1"/>
                </a:solidFill>
                <a:latin typeface="Times New Roman" pitchFamily="18" charset="0"/>
                <a:cs typeface="Times New Roman" pitchFamily="18" charset="0"/>
              </a:rPr>
              <a:t>, re, go</a:t>
            </a:r>
            <a:r>
              <a:rPr lang="en-US" sz="1800" b="0" dirty="0" smtClean="0">
                <a:solidFill>
                  <a:schemeClr val="tx1"/>
                </a:solidFill>
                <a:latin typeface="Times New Roman" pitchFamily="18" charset="0"/>
                <a:cs typeface="Times New Roman" pitchFamily="18" charset="0"/>
              </a:rPr>
              <a:t> in </a:t>
            </a:r>
            <a:r>
              <a:rPr lang="en-US" sz="1800" b="0" dirty="0" err="1" smtClean="0">
                <a:solidFill>
                  <a:schemeClr val="tx1"/>
                </a:solidFill>
                <a:latin typeface="Times New Roman" pitchFamily="18" charset="0"/>
                <a:cs typeface="Times New Roman" pitchFamily="18" charset="0"/>
              </a:rPr>
              <a:t>Bangla</a:t>
            </a:r>
            <a:r>
              <a:rPr lang="en-US" sz="1800" b="0" dirty="0" smtClean="0">
                <a:solidFill>
                  <a:schemeClr val="tx1"/>
                </a:solidFill>
                <a:latin typeface="Times New Roman" pitchFamily="18" charset="0"/>
                <a:cs typeface="Times New Roman" pitchFamily="18" charset="0"/>
              </a:rPr>
              <a:t> which </a:t>
            </a:r>
            <a:r>
              <a:rPr lang="en-US" sz="1800" b="0" dirty="0" err="1" smtClean="0">
                <a:solidFill>
                  <a:schemeClr val="tx1"/>
                </a:solidFill>
                <a:latin typeface="Times New Roman" pitchFamily="18" charset="0"/>
                <a:cs typeface="Times New Roman" pitchFamily="18" charset="0"/>
              </a:rPr>
              <a:t>Dasgupta</a:t>
            </a:r>
            <a:r>
              <a:rPr lang="en-US" sz="1800" b="0" dirty="0" smtClean="0">
                <a:solidFill>
                  <a:schemeClr val="tx1"/>
                </a:solidFill>
                <a:latin typeface="Times New Roman" pitchFamily="18" charset="0"/>
                <a:cs typeface="Times New Roman" pitchFamily="18" charset="0"/>
              </a:rPr>
              <a:t> (1984) called “anchors”. By their very shape and distribution in the clause, they must be heads rather than XPs, as we will see directly.</a:t>
            </a:r>
          </a:p>
          <a:p>
            <a:pPr algn="just">
              <a:lnSpc>
                <a:spcPct val="100000"/>
              </a:lnSpc>
            </a:pPr>
            <a:r>
              <a:rPr lang="en-US" sz="1800" b="0" dirty="0" smtClean="0">
                <a:solidFill>
                  <a:schemeClr val="tx1"/>
                </a:solidFill>
                <a:latin typeface="Times New Roman" pitchFamily="18" charset="0"/>
                <a:cs typeface="Times New Roman" pitchFamily="18" charset="0"/>
              </a:rPr>
              <a:t> </a:t>
            </a:r>
          </a:p>
          <a:p>
            <a:pPr algn="just">
              <a:lnSpc>
                <a:spcPct val="100000"/>
              </a:lnSpc>
            </a:pPr>
            <a:r>
              <a:rPr lang="en-US" sz="1800" b="0" dirty="0" smtClean="0">
                <a:solidFill>
                  <a:schemeClr val="tx1"/>
                </a:solidFill>
                <a:latin typeface="Times New Roman" pitchFamily="18" charset="0"/>
                <a:cs typeface="Times New Roman" pitchFamily="18" charset="0"/>
              </a:rPr>
              <a:t>	There is more evidence for the head status of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in German which cannot be reviewed here for reasons of time. </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35</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3. </a:t>
            </a:r>
            <a:r>
              <a:rPr lang="en-US" dirty="0" err="1" smtClean="0"/>
              <a:t>DiPs</a:t>
            </a:r>
            <a:r>
              <a:rPr lang="en-US" dirty="0" smtClean="0"/>
              <a:t> in </a:t>
            </a:r>
            <a:r>
              <a:rPr lang="en-US" dirty="0" err="1" smtClean="0"/>
              <a:t>Bangla</a:t>
            </a:r>
            <a:r>
              <a:rPr lang="en-US" dirty="0" smtClean="0"/>
              <a:t> and clausal architecture</a:t>
            </a:r>
            <a:br>
              <a:rPr lang="en-US" dirty="0" smtClean="0"/>
            </a:br>
            <a:endParaRPr lang="en-US" dirty="0"/>
          </a:p>
        </p:txBody>
      </p:sp>
      <p:sp>
        <p:nvSpPr>
          <p:cNvPr id="3" name="Content Placeholder 2"/>
          <p:cNvSpPr>
            <a:spLocks noGrp="1"/>
          </p:cNvSpPr>
          <p:nvPr>
            <p:ph idx="1"/>
          </p:nvPr>
        </p:nvSpPr>
        <p:spPr>
          <a:xfrm>
            <a:off x="323528" y="1124744"/>
            <a:ext cx="8496300" cy="5112568"/>
          </a:xfrm>
        </p:spPr>
        <p:txBody>
          <a:bodyPr/>
          <a:lstStyle/>
          <a:p>
            <a:r>
              <a:rPr lang="en-US" dirty="0" smtClean="0"/>
              <a:t> </a:t>
            </a:r>
          </a:p>
          <a:p>
            <a:pPr>
              <a:lnSpc>
                <a:spcPct val="100000"/>
              </a:lnSpc>
            </a:pPr>
            <a:r>
              <a:rPr lang="en-US" dirty="0" smtClean="0"/>
              <a:t> </a:t>
            </a:r>
          </a:p>
          <a:p>
            <a:pPr>
              <a:lnSpc>
                <a:spcPct val="100000"/>
              </a:lnSpc>
            </a:pPr>
            <a:r>
              <a:rPr lang="en-US" sz="1800" b="0" dirty="0" err="1" smtClean="0">
                <a:solidFill>
                  <a:schemeClr val="tx1"/>
                </a:solidFill>
                <a:latin typeface="Times New Roman" pitchFamily="18" charset="0"/>
                <a:cs typeface="Times New Roman" pitchFamily="18" charset="0"/>
              </a:rPr>
              <a:t>Bangla</a:t>
            </a:r>
            <a:r>
              <a:rPr lang="en-US" sz="1800" b="0" dirty="0" smtClean="0">
                <a:solidFill>
                  <a:schemeClr val="tx1"/>
                </a:solidFill>
                <a:latin typeface="Times New Roman" pitchFamily="18" charset="0"/>
                <a:cs typeface="Times New Roman" pitchFamily="18" charset="0"/>
              </a:rPr>
              <a:t> (and surely related languages like Assamese and Oriya) has various elements which have more or less typical properties of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For some of them it is known what they have been derived from, e.g. </a:t>
            </a:r>
            <a:r>
              <a:rPr lang="en-US" sz="1800" b="0" i="1" dirty="0" err="1" smtClean="0">
                <a:solidFill>
                  <a:schemeClr val="tx1"/>
                </a:solidFill>
                <a:latin typeface="Times New Roman" pitchFamily="18" charset="0"/>
                <a:cs typeface="Times New Roman" pitchFamily="18" charset="0"/>
              </a:rPr>
              <a:t>koi</a:t>
            </a:r>
            <a:r>
              <a:rPr lang="en-US" sz="1800" b="0" i="1"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is a short form of Old and Middle </a:t>
            </a:r>
            <a:r>
              <a:rPr lang="en-US" sz="1800" b="0" dirty="0" err="1" smtClean="0">
                <a:solidFill>
                  <a:schemeClr val="tx1"/>
                </a:solidFill>
                <a:latin typeface="Times New Roman" pitchFamily="18" charset="0"/>
                <a:cs typeface="Times New Roman" pitchFamily="18" charset="0"/>
              </a:rPr>
              <a:t>Bangla</a:t>
            </a:r>
            <a:r>
              <a:rPr lang="en-US" sz="1800" b="0"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kahiN</a:t>
            </a:r>
            <a:r>
              <a:rPr lang="en-US" sz="1800" b="0" dirty="0" smtClean="0">
                <a:solidFill>
                  <a:schemeClr val="tx1"/>
                </a:solidFill>
                <a:latin typeface="Times New Roman" pitchFamily="18" charset="0"/>
                <a:cs typeface="Times New Roman" pitchFamily="18" charset="0"/>
              </a:rPr>
              <a:t> (“where”) and can still be used as such as in Eastern Bengali as in </a:t>
            </a:r>
            <a:r>
              <a:rPr lang="en-US" sz="1800" b="0" i="1" dirty="0" err="1" smtClean="0">
                <a:solidFill>
                  <a:schemeClr val="tx1"/>
                </a:solidFill>
                <a:latin typeface="Times New Roman" pitchFamily="18" charset="0"/>
                <a:cs typeface="Times New Roman" pitchFamily="18" charset="0"/>
              </a:rPr>
              <a:t>tumi</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koi</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gela</a:t>
            </a:r>
            <a:r>
              <a:rPr lang="en-US" sz="1800" b="0" i="1" dirty="0" smtClean="0">
                <a:solidFill>
                  <a:schemeClr val="tx1"/>
                </a:solidFill>
                <a:latin typeface="Times New Roman" pitchFamily="18" charset="0"/>
                <a:cs typeface="Times New Roman" pitchFamily="18" charset="0"/>
              </a:rPr>
              <a:t>?</a:t>
            </a:r>
            <a:r>
              <a:rPr lang="en-US" sz="1800" b="0" dirty="0" smtClean="0">
                <a:solidFill>
                  <a:schemeClr val="tx1"/>
                </a:solidFill>
                <a:latin typeface="Times New Roman" pitchFamily="18" charset="0"/>
                <a:cs typeface="Times New Roman" pitchFamily="18" charset="0"/>
              </a:rPr>
              <a:t> </a:t>
            </a:r>
            <a:r>
              <a:rPr lang="en-GB" sz="1800" b="0" dirty="0" smtClean="0">
                <a:solidFill>
                  <a:schemeClr val="tx1"/>
                </a:solidFill>
                <a:latin typeface="Times New Roman" pitchFamily="18" charset="0"/>
                <a:cs typeface="Times New Roman" pitchFamily="18" charset="0"/>
              </a:rPr>
              <a:t>“Where have you gone?”. The standard </a:t>
            </a:r>
            <a:r>
              <a:rPr lang="en-GB" sz="1800" b="0" i="1" dirty="0" err="1" smtClean="0">
                <a:solidFill>
                  <a:schemeClr val="tx1"/>
                </a:solidFill>
                <a:latin typeface="Times New Roman" pitchFamily="18" charset="0"/>
                <a:cs typeface="Times New Roman" pitchFamily="18" charset="0"/>
              </a:rPr>
              <a:t>wh</a:t>
            </a:r>
            <a:r>
              <a:rPr lang="en-GB" sz="1800" b="0" dirty="0" smtClean="0">
                <a:solidFill>
                  <a:schemeClr val="tx1"/>
                </a:solidFill>
                <a:latin typeface="Times New Roman" pitchFamily="18" charset="0"/>
                <a:cs typeface="Times New Roman" pitchFamily="18" charset="0"/>
              </a:rPr>
              <a:t>-word is </a:t>
            </a:r>
            <a:r>
              <a:rPr lang="en-GB" sz="1800" b="0" i="1" dirty="0" err="1" smtClean="0">
                <a:solidFill>
                  <a:schemeClr val="tx1"/>
                </a:solidFill>
                <a:latin typeface="Times New Roman" pitchFamily="18" charset="0"/>
                <a:cs typeface="Times New Roman" pitchFamily="18" charset="0"/>
              </a:rPr>
              <a:t>kothay</a:t>
            </a:r>
            <a:r>
              <a:rPr lang="en-GB"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en-GB"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en-GB"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en-GB" sz="1800" b="0" dirty="0" smtClean="0">
                <a:solidFill>
                  <a:schemeClr val="tx1"/>
                </a:solidFill>
                <a:latin typeface="Times New Roman" pitchFamily="18" charset="0"/>
                <a:cs typeface="Times New Roman" pitchFamily="18" charset="0"/>
              </a:rPr>
              <a:t>In modern Standard </a:t>
            </a:r>
            <a:r>
              <a:rPr lang="en-GB" sz="1800" b="0" dirty="0" err="1" smtClean="0">
                <a:solidFill>
                  <a:schemeClr val="tx1"/>
                </a:solidFill>
                <a:latin typeface="Times New Roman" pitchFamily="18" charset="0"/>
                <a:cs typeface="Times New Roman" pitchFamily="18" charset="0"/>
              </a:rPr>
              <a:t>Bangla</a:t>
            </a:r>
            <a:r>
              <a:rPr lang="en-GB" sz="1800" b="0"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koi</a:t>
            </a:r>
            <a:r>
              <a:rPr lang="en-GB" sz="1800" b="0" i="1" dirty="0" smtClean="0">
                <a:solidFill>
                  <a:schemeClr val="tx1"/>
                </a:solidFill>
                <a:latin typeface="Times New Roman" pitchFamily="18" charset="0"/>
                <a:cs typeface="Times New Roman" pitchFamily="18" charset="0"/>
              </a:rPr>
              <a:t> </a:t>
            </a:r>
            <a:r>
              <a:rPr lang="en-GB" sz="1800" b="0" dirty="0" smtClean="0">
                <a:solidFill>
                  <a:schemeClr val="tx1"/>
                </a:solidFill>
                <a:latin typeface="Times New Roman" pitchFamily="18" charset="0"/>
                <a:cs typeface="Times New Roman" pitchFamily="18" charset="0"/>
              </a:rPr>
              <a:t>has the function of a </a:t>
            </a:r>
            <a:r>
              <a:rPr lang="en-GB" sz="1800" b="0" dirty="0" err="1" smtClean="0">
                <a:solidFill>
                  <a:schemeClr val="tx1"/>
                </a:solidFill>
                <a:latin typeface="Times New Roman" pitchFamily="18" charset="0"/>
                <a:cs typeface="Times New Roman" pitchFamily="18" charset="0"/>
              </a:rPr>
              <a:t>DiP</a:t>
            </a:r>
            <a:r>
              <a:rPr lang="en-GB" sz="1800" b="0" dirty="0" smtClean="0">
                <a:solidFill>
                  <a:schemeClr val="tx1"/>
                </a:solidFill>
                <a:latin typeface="Times New Roman" pitchFamily="18" charset="0"/>
                <a:cs typeface="Times New Roman" pitchFamily="18" charset="0"/>
              </a:rPr>
              <a:t>, with a meaning close to “why”. </a:t>
            </a:r>
            <a:endParaRPr lang="en-US" sz="1800" b="0" dirty="0" smtClean="0">
              <a:solidFill>
                <a:schemeClr val="tx1"/>
              </a:solidFill>
              <a:latin typeface="Times New Roman" pitchFamily="18" charset="0"/>
              <a:cs typeface="Times New Roman" pitchFamily="18" charset="0"/>
            </a:endParaRPr>
          </a:p>
          <a:p>
            <a:pPr>
              <a:lnSpc>
                <a:spcPct val="100000"/>
              </a:lnSpc>
            </a:pPr>
            <a:r>
              <a:rPr lang="en-GB"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lvl="0">
              <a:lnSpc>
                <a:spcPct val="100000"/>
              </a:lnSpc>
            </a:pPr>
            <a:r>
              <a:rPr lang="de-DE" sz="1800" b="0" i="1" dirty="0" smtClean="0">
                <a:solidFill>
                  <a:schemeClr val="tx1"/>
                </a:solidFill>
                <a:latin typeface="Times New Roman" pitchFamily="18" charset="0"/>
                <a:cs typeface="Times New Roman" pitchFamily="18" charset="0"/>
              </a:rPr>
              <a:t>	</a:t>
            </a:r>
            <a:r>
              <a:rPr lang="de-DE" sz="1800" b="0" dirty="0" smtClean="0">
                <a:solidFill>
                  <a:schemeClr val="tx1"/>
                </a:solidFill>
                <a:latin typeface="Times New Roman" pitchFamily="18" charset="0"/>
                <a:cs typeface="Times New Roman" pitchFamily="18" charset="0"/>
              </a:rPr>
              <a:t>(22) 	</a:t>
            </a:r>
            <a:r>
              <a:rPr lang="de-DE" sz="1800" b="0" i="1" dirty="0" smtClean="0">
                <a:solidFill>
                  <a:schemeClr val="tx1"/>
                </a:solidFill>
                <a:latin typeface="Times New Roman" pitchFamily="18" charset="0"/>
                <a:cs typeface="Times New Roman" pitchFamily="18" charset="0"/>
              </a:rPr>
              <a:t>tumi okhane </a:t>
            </a:r>
            <a:r>
              <a:rPr lang="de-DE" sz="1800" i="1" dirty="0" smtClean="0">
                <a:solidFill>
                  <a:schemeClr val="tx1"/>
                </a:solidFill>
                <a:latin typeface="Times New Roman" pitchFamily="18" charset="0"/>
                <a:cs typeface="Times New Roman" pitchFamily="18" charset="0"/>
              </a:rPr>
              <a:t>koi</a:t>
            </a:r>
            <a:r>
              <a:rPr lang="de-DE" sz="1800" b="0" i="1" dirty="0" smtClean="0">
                <a:solidFill>
                  <a:schemeClr val="tx1"/>
                </a:solidFill>
                <a:latin typeface="Times New Roman" pitchFamily="18" charset="0"/>
                <a:cs typeface="Times New Roman" pitchFamily="18" charset="0"/>
              </a:rPr>
              <a:t>     gele  na?</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you  there     KOI  went  not </a:t>
            </a:r>
          </a:p>
          <a:p>
            <a:pPr>
              <a:lnSpc>
                <a:spcPct val="100000"/>
              </a:lnSpc>
            </a:pPr>
            <a:r>
              <a:rPr lang="en-US" sz="1800" b="0" dirty="0" smtClean="0">
                <a:solidFill>
                  <a:schemeClr val="tx1"/>
                </a:solidFill>
                <a:latin typeface="Times New Roman" pitchFamily="18" charset="0"/>
                <a:cs typeface="Times New Roman" pitchFamily="18" charset="0"/>
              </a:rPr>
              <a:t>		Speaker is surprised or irritated: „Oh, why didn’t go there? You should 		have. I expected you to …”</a:t>
            </a:r>
          </a:p>
          <a:p>
            <a:r>
              <a:rPr lang="en-US" sz="1800" b="0" dirty="0" smtClean="0">
                <a:solidFill>
                  <a:schemeClr val="tx1"/>
                </a:solidFill>
                <a:latin typeface="Times New Roman" pitchFamily="18" charset="0"/>
                <a:cs typeface="Times New Roman" pitchFamily="18" charset="0"/>
              </a:rPr>
              <a:t> </a:t>
            </a:r>
          </a:p>
          <a:p>
            <a:r>
              <a:rPr lang="en-US" dirty="0" smtClean="0"/>
              <a:t>. </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36</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92696"/>
            <a:ext cx="8496300" cy="5400129"/>
          </a:xfrm>
        </p:spPr>
        <p:txBody>
          <a:bodyPr/>
          <a:lstStyle/>
          <a:p>
            <a:endParaRPr lang="en-US" sz="1800" b="0" dirty="0" smtClean="0">
              <a:solidFill>
                <a:schemeClr val="tx1"/>
              </a:solidFill>
              <a:latin typeface="Times New Roman" pitchFamily="18" charset="0"/>
              <a:cs typeface="Times New Roman" pitchFamily="18" charset="0"/>
            </a:endParaRPr>
          </a:p>
          <a:p>
            <a:endParaRPr lang="en-US" sz="1800" b="0" dirty="0">
              <a:solidFill>
                <a:schemeClr val="tx1"/>
              </a:solidFill>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As expected from our previous discussion, the position of </a:t>
            </a:r>
            <a:r>
              <a:rPr lang="en-US" sz="1800" b="0" i="1" dirty="0" smtClean="0">
                <a:solidFill>
                  <a:schemeClr val="tx1"/>
                </a:solidFill>
                <a:latin typeface="Times New Roman" pitchFamily="18" charset="0"/>
                <a:cs typeface="Times New Roman" pitchFamily="18" charset="0"/>
              </a:rPr>
              <a:t>koi </a:t>
            </a:r>
            <a:r>
              <a:rPr lang="en-US" sz="1800" b="0" dirty="0" smtClean="0">
                <a:solidFill>
                  <a:schemeClr val="tx1"/>
                </a:solidFill>
                <a:latin typeface="Times New Roman" pitchFamily="18" charset="0"/>
                <a:cs typeface="Times New Roman" pitchFamily="18" charset="0"/>
              </a:rPr>
              <a:t>is fixed. It is presumably in an invariable scope position such that it cannot be moved from there:</a:t>
            </a:r>
          </a:p>
          <a:p>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 </a:t>
            </a:r>
          </a:p>
          <a:p>
            <a:pPr lvl="0"/>
            <a:r>
              <a:rPr lang="de-DE" sz="1800" b="0" dirty="0" smtClean="0">
                <a:solidFill>
                  <a:schemeClr val="tx1"/>
                </a:solidFill>
                <a:latin typeface="Times New Roman" pitchFamily="18" charset="0"/>
                <a:cs typeface="Times New Roman" pitchFamily="18" charset="0"/>
              </a:rPr>
              <a:t>	(23)	a.   </a:t>
            </a:r>
            <a:r>
              <a:rPr lang="de-DE" sz="1800" b="0" i="1" dirty="0" smtClean="0">
                <a:solidFill>
                  <a:schemeClr val="tx1"/>
                </a:solidFill>
                <a:latin typeface="Times New Roman" pitchFamily="18" charset="0"/>
                <a:cs typeface="Times New Roman" pitchFamily="18" charset="0"/>
              </a:rPr>
              <a:t>*</a:t>
            </a:r>
            <a:r>
              <a:rPr lang="de-DE" sz="1800" i="1" dirty="0" smtClean="0">
                <a:solidFill>
                  <a:schemeClr val="tx1"/>
                </a:solidFill>
                <a:latin typeface="Times New Roman" pitchFamily="18" charset="0"/>
                <a:cs typeface="Times New Roman" pitchFamily="18" charset="0"/>
              </a:rPr>
              <a:t>koi</a:t>
            </a:r>
            <a:r>
              <a:rPr lang="de-DE" sz="1800" b="0" i="1" dirty="0" smtClean="0">
                <a:solidFill>
                  <a:schemeClr val="tx1"/>
                </a:solidFill>
                <a:latin typeface="Times New Roman" pitchFamily="18" charset="0"/>
                <a:cs typeface="Times New Roman" pitchFamily="18" charset="0"/>
              </a:rPr>
              <a:t> tumi okhane gele na?</a:t>
            </a:r>
            <a:endParaRPr lang="en-US" sz="1800" b="0" dirty="0" smtClean="0">
              <a:solidFill>
                <a:schemeClr val="tx1"/>
              </a:solidFill>
              <a:latin typeface="Times New Roman" pitchFamily="18" charset="0"/>
              <a:cs typeface="Times New Roman" pitchFamily="18" charset="0"/>
            </a:endParaRPr>
          </a:p>
          <a:p>
            <a:r>
              <a:rPr lang="de-DE"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r>
              <a:rPr lang="de-DE" sz="1800" b="0" dirty="0" smtClean="0">
                <a:solidFill>
                  <a:schemeClr val="tx1"/>
                </a:solidFill>
                <a:latin typeface="Times New Roman" pitchFamily="18" charset="0"/>
                <a:cs typeface="Times New Roman" pitchFamily="18" charset="0"/>
              </a:rPr>
              <a:t>		b.</a:t>
            </a:r>
            <a:r>
              <a:rPr lang="de-DE" sz="1800" b="0" i="1" dirty="0" smtClean="0">
                <a:solidFill>
                  <a:schemeClr val="tx1"/>
                </a:solidFill>
                <a:latin typeface="Times New Roman" pitchFamily="18" charset="0"/>
                <a:cs typeface="Times New Roman" pitchFamily="18" charset="0"/>
              </a:rPr>
              <a:t>   *tumi okhane gele na </a:t>
            </a:r>
            <a:r>
              <a:rPr lang="de-DE" sz="1800" i="1" dirty="0" smtClean="0">
                <a:solidFill>
                  <a:schemeClr val="tx1"/>
                </a:solidFill>
                <a:latin typeface="Times New Roman" pitchFamily="18" charset="0"/>
                <a:cs typeface="Times New Roman" pitchFamily="18" charset="0"/>
              </a:rPr>
              <a:t>koi</a:t>
            </a:r>
            <a:r>
              <a:rPr lang="de-DE" sz="1800" b="0" i="1" dirty="0" smtClean="0">
                <a:solidFill>
                  <a:schemeClr val="tx1"/>
                </a:solidFill>
                <a:latin typeface="Times New Roman" pitchFamily="18" charset="0"/>
                <a:cs typeface="Times New Roman" pitchFamily="18" charset="0"/>
              </a:rPr>
              <a:t>?</a:t>
            </a:r>
            <a:endParaRPr lang="en-US" sz="1800" b="0" dirty="0" smtClean="0">
              <a:solidFill>
                <a:schemeClr val="tx1"/>
              </a:solidFill>
              <a:latin typeface="Times New Roman" pitchFamily="18" charset="0"/>
              <a:cs typeface="Times New Roman" pitchFamily="18" charset="0"/>
            </a:endParaRPr>
          </a:p>
          <a:p>
            <a:r>
              <a:rPr lang="de-DE"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Thus, generalizations about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in one language may also be valid for the grammar of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in another language.</a:t>
            </a: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37</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76672"/>
            <a:ext cx="8496300" cy="5616153"/>
          </a:xfrm>
        </p:spPr>
        <p:txBody>
          <a:bodyPr/>
          <a:lstStyle/>
          <a:p>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An interesting class of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is what </a:t>
            </a:r>
            <a:r>
              <a:rPr lang="en-US" b="0" dirty="0" err="1" smtClean="0">
                <a:solidFill>
                  <a:schemeClr val="tx1"/>
                </a:solidFill>
                <a:latin typeface="Times New Roman" pitchFamily="18" charset="0"/>
                <a:cs typeface="Times New Roman" pitchFamily="18" charset="0"/>
              </a:rPr>
              <a:t>Dasgupta</a:t>
            </a:r>
            <a:r>
              <a:rPr lang="en-US" b="0" dirty="0" smtClean="0">
                <a:solidFill>
                  <a:schemeClr val="tx1"/>
                </a:solidFill>
                <a:latin typeface="Times New Roman" pitchFamily="18" charset="0"/>
                <a:cs typeface="Times New Roman" pitchFamily="18" charset="0"/>
              </a:rPr>
              <a:t> (1980; 1984) called </a:t>
            </a:r>
            <a:r>
              <a:rPr lang="en-US" b="0" i="1" dirty="0" smtClean="0">
                <a:solidFill>
                  <a:schemeClr val="tx1"/>
                </a:solidFill>
                <a:latin typeface="Times New Roman" pitchFamily="18" charset="0"/>
                <a:cs typeface="Times New Roman" pitchFamily="18" charset="0"/>
              </a:rPr>
              <a:t>anchors</a:t>
            </a:r>
            <a:r>
              <a:rPr lang="en-US" b="0" dirty="0" smtClean="0">
                <a:solidFill>
                  <a:schemeClr val="tx1"/>
                </a:solidFill>
                <a:latin typeface="Times New Roman" pitchFamily="18" charset="0"/>
                <a:cs typeface="Times New Roman" pitchFamily="18" charset="0"/>
              </a:rPr>
              <a:t>. There are at least three such elements in Bangla: </a:t>
            </a:r>
            <a:r>
              <a:rPr lang="en-US" b="0" i="1" dirty="0" smtClean="0">
                <a:solidFill>
                  <a:schemeClr val="tx1"/>
                </a:solidFill>
                <a:latin typeface="Times New Roman" pitchFamily="18" charset="0"/>
                <a:cs typeface="Times New Roman" pitchFamily="18" charset="0"/>
              </a:rPr>
              <a:t>je, </a:t>
            </a:r>
            <a:r>
              <a:rPr lang="en-US" b="0" i="1" dirty="0" err="1" smtClean="0">
                <a:solidFill>
                  <a:schemeClr val="tx1"/>
                </a:solidFill>
                <a:latin typeface="Times New Roman" pitchFamily="18" charset="0"/>
                <a:cs typeface="Times New Roman" pitchFamily="18" charset="0"/>
              </a:rPr>
              <a:t>ki</a:t>
            </a:r>
            <a:r>
              <a:rPr lang="en-US" b="0" i="1" dirty="0" smtClean="0">
                <a:solidFill>
                  <a:schemeClr val="tx1"/>
                </a:solidFill>
                <a:latin typeface="Times New Roman" pitchFamily="18" charset="0"/>
                <a:cs typeface="Times New Roman" pitchFamily="18" charset="0"/>
              </a:rPr>
              <a:t>, to</a:t>
            </a:r>
            <a:r>
              <a:rPr lang="en-US" b="0" dirty="0" smtClean="0">
                <a:solidFill>
                  <a:schemeClr val="tx1"/>
                </a:solidFill>
                <a:latin typeface="Times New Roman" pitchFamily="18" charset="0"/>
                <a:cs typeface="Times New Roman" pitchFamily="18" charset="0"/>
              </a:rPr>
              <a:t>. </a:t>
            </a:r>
          </a:p>
          <a:p>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The </a:t>
            </a:r>
            <a:r>
              <a:rPr lang="en-US" b="0" dirty="0" err="1" smtClean="0">
                <a:solidFill>
                  <a:schemeClr val="tx1"/>
                </a:solidFill>
                <a:latin typeface="Times New Roman" pitchFamily="18" charset="0"/>
                <a:cs typeface="Times New Roman" pitchFamily="18" charset="0"/>
              </a:rPr>
              <a:t>grammaticalization</a:t>
            </a:r>
            <a:r>
              <a:rPr lang="en-US" b="0" dirty="0" smtClean="0">
                <a:solidFill>
                  <a:schemeClr val="tx1"/>
                </a:solidFill>
                <a:latin typeface="Times New Roman" pitchFamily="18" charset="0"/>
                <a:cs typeface="Times New Roman" pitchFamily="18" charset="0"/>
              </a:rPr>
              <a:t> that </a:t>
            </a:r>
            <a:r>
              <a:rPr lang="en-US" b="0" i="1" dirty="0" smtClean="0">
                <a:solidFill>
                  <a:schemeClr val="tx1"/>
                </a:solidFill>
                <a:latin typeface="Times New Roman" pitchFamily="18" charset="0"/>
                <a:cs typeface="Times New Roman" pitchFamily="18" charset="0"/>
              </a:rPr>
              <a:t>je</a:t>
            </a:r>
            <a:r>
              <a:rPr lang="en-US" b="0" dirty="0" smtClean="0">
                <a:solidFill>
                  <a:schemeClr val="tx1"/>
                </a:solidFill>
                <a:latin typeface="Times New Roman" pitchFamily="18" charset="0"/>
                <a:cs typeface="Times New Roman" pitchFamily="18" charset="0"/>
              </a:rPr>
              <a:t> underwent is quite obvious: </a:t>
            </a:r>
            <a:r>
              <a:rPr lang="en-US" b="0" i="1" dirty="0" smtClean="0">
                <a:solidFill>
                  <a:schemeClr val="tx1"/>
                </a:solidFill>
                <a:latin typeface="Times New Roman" pitchFamily="18" charset="0"/>
                <a:cs typeface="Times New Roman" pitchFamily="18" charset="0"/>
              </a:rPr>
              <a:t>je</a:t>
            </a:r>
            <a:r>
              <a:rPr lang="en-US" b="0" dirty="0" smtClean="0">
                <a:solidFill>
                  <a:schemeClr val="tx1"/>
                </a:solidFill>
                <a:latin typeface="Times New Roman" pitchFamily="18" charset="0"/>
                <a:cs typeface="Times New Roman" pitchFamily="18" charset="0"/>
              </a:rPr>
              <a:t> stems from the Sanskrit </a:t>
            </a:r>
            <a:r>
              <a:rPr lang="en-US" b="0" dirty="0" err="1" smtClean="0">
                <a:solidFill>
                  <a:schemeClr val="tx1"/>
                </a:solidFill>
                <a:latin typeface="Times New Roman" pitchFamily="18" charset="0"/>
                <a:cs typeface="Times New Roman" pitchFamily="18" charset="0"/>
              </a:rPr>
              <a:t>relativizer</a:t>
            </a:r>
            <a:r>
              <a:rPr lang="hi-IN" b="0" dirty="0" smtClean="0">
                <a:solidFill>
                  <a:schemeClr val="tx1"/>
                </a:solidFill>
                <a:latin typeface="Times New Roman" pitchFamily="18" charset="0"/>
              </a:rPr>
              <a:t> </a:t>
            </a:r>
            <a:r>
              <a:rPr lang="en-US" b="0" i="1" dirty="0" err="1" smtClean="0">
                <a:solidFill>
                  <a:schemeClr val="tx1"/>
                </a:solidFill>
                <a:latin typeface="Times New Roman" pitchFamily="18" charset="0"/>
                <a:cs typeface="Times New Roman" pitchFamily="18" charset="0"/>
              </a:rPr>
              <a:t>yad</a:t>
            </a:r>
            <a:r>
              <a:rPr lang="en-US" b="0" i="1" dirty="0" smtClean="0">
                <a:solidFill>
                  <a:schemeClr val="tx1"/>
                </a:solidFill>
                <a:latin typeface="Times New Roman" pitchFamily="18" charset="0"/>
                <a:cs typeface="Times New Roman" pitchFamily="18" charset="0"/>
              </a:rPr>
              <a:t> </a:t>
            </a:r>
            <a:r>
              <a:rPr lang="hi-IN" dirty="0" smtClean="0">
                <a:solidFill>
                  <a:schemeClr val="tx1"/>
                </a:solidFill>
                <a:latin typeface="Times New Roman" pitchFamily="18" charset="0"/>
              </a:rPr>
              <a:t>यद्</a:t>
            </a:r>
            <a:r>
              <a:rPr lang="en-US" b="0" dirty="0" smtClean="0">
                <a:solidFill>
                  <a:schemeClr val="tx1"/>
                </a:solidFill>
                <a:latin typeface="Times New Roman" pitchFamily="18" charset="0"/>
                <a:cs typeface="Times New Roman" pitchFamily="18" charset="0"/>
              </a:rPr>
              <a:t>. In </a:t>
            </a:r>
            <a:r>
              <a:rPr lang="en-US" b="0" dirty="0" err="1" smtClean="0">
                <a:solidFill>
                  <a:schemeClr val="tx1"/>
                </a:solidFill>
                <a:latin typeface="Times New Roman" pitchFamily="18" charset="0"/>
                <a:cs typeface="Times New Roman" pitchFamily="18" charset="0"/>
              </a:rPr>
              <a:t>Bangla</a:t>
            </a:r>
            <a:r>
              <a:rPr lang="en-US" b="0" dirty="0" smtClean="0">
                <a:solidFill>
                  <a:schemeClr val="tx1"/>
                </a:solidFill>
                <a:latin typeface="Times New Roman" pitchFamily="18" charset="0"/>
                <a:cs typeface="Times New Roman" pitchFamily="18" charset="0"/>
              </a:rPr>
              <a:t> it made it into a </a:t>
            </a:r>
            <a:r>
              <a:rPr lang="en-US" b="0" dirty="0" err="1" smtClean="0">
                <a:solidFill>
                  <a:schemeClr val="tx1"/>
                </a:solidFill>
                <a:latin typeface="Times New Roman" pitchFamily="18" charset="0"/>
                <a:cs typeface="Times New Roman" pitchFamily="18" charset="0"/>
              </a:rPr>
              <a:t>complementizer</a:t>
            </a:r>
            <a:r>
              <a:rPr lang="en-US" b="0" dirty="0" smtClean="0">
                <a:solidFill>
                  <a:schemeClr val="tx1"/>
                </a:solidFill>
                <a:latin typeface="Times New Roman" pitchFamily="18" charset="0"/>
                <a:cs typeface="Times New Roman" pitchFamily="18" charset="0"/>
              </a:rPr>
              <a:t>, (which may in fact be a </a:t>
            </a:r>
            <a:r>
              <a:rPr lang="en-US" b="0" dirty="0" err="1" smtClean="0">
                <a:solidFill>
                  <a:schemeClr val="tx1"/>
                </a:solidFill>
                <a:latin typeface="Times New Roman" pitchFamily="18" charset="0"/>
                <a:cs typeface="Times New Roman" pitchFamily="18" charset="0"/>
              </a:rPr>
              <a:t>relativizer</a:t>
            </a:r>
            <a:r>
              <a:rPr lang="en-US" b="0" dirty="0" smtClean="0">
                <a:solidFill>
                  <a:schemeClr val="tx1"/>
                </a:solidFill>
                <a:latin typeface="Times New Roman" pitchFamily="18" charset="0"/>
                <a:cs typeface="Times New Roman" pitchFamily="18" charset="0"/>
              </a:rPr>
              <a:t> anyway) and finally also into a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Thompson (2010: 292) finds that as a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its meaning is hard to determine but it often has a “softening or mollifying effect”. </a:t>
            </a:r>
          </a:p>
          <a:p>
            <a:pPr lvl="0"/>
            <a:r>
              <a:rPr lang="de-DE" b="0" i="1" dirty="0" smtClean="0">
                <a:solidFill>
                  <a:schemeClr val="tx1"/>
                </a:solidFill>
                <a:latin typeface="Times New Roman" pitchFamily="18" charset="0"/>
                <a:cs typeface="Times New Roman" pitchFamily="18" charset="0"/>
              </a:rPr>
              <a:t>	</a:t>
            </a:r>
            <a:r>
              <a:rPr lang="de-DE" b="0" dirty="0" smtClean="0">
                <a:solidFill>
                  <a:schemeClr val="tx1"/>
                </a:solidFill>
                <a:latin typeface="Times New Roman" pitchFamily="18" charset="0"/>
                <a:cs typeface="Times New Roman" pitchFamily="18" charset="0"/>
              </a:rPr>
              <a:t>(24)</a:t>
            </a:r>
            <a:r>
              <a:rPr lang="de-DE" b="0" i="1" dirty="0" smtClean="0">
                <a:solidFill>
                  <a:schemeClr val="tx1"/>
                </a:solidFill>
                <a:latin typeface="Times New Roman" pitchFamily="18" charset="0"/>
                <a:cs typeface="Times New Roman" pitchFamily="18" charset="0"/>
              </a:rPr>
              <a:t>	emni  kore              tini  dEkhte can      </a:t>
            </a:r>
            <a:r>
              <a:rPr lang="de-DE" i="1" dirty="0" smtClean="0">
                <a:solidFill>
                  <a:schemeClr val="tx1"/>
                </a:solidFill>
                <a:latin typeface="Times New Roman" pitchFamily="18" charset="0"/>
                <a:cs typeface="Times New Roman" pitchFamily="18" charset="0"/>
              </a:rPr>
              <a:t>je</a:t>
            </a:r>
            <a:endParaRPr lang="en-US"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such  </a:t>
            </a:r>
            <a:r>
              <a:rPr lang="en-US" b="0" dirty="0" err="1" smtClean="0">
                <a:solidFill>
                  <a:schemeClr val="tx1"/>
                </a:solidFill>
                <a:latin typeface="Times New Roman" pitchFamily="18" charset="0"/>
                <a:cs typeface="Times New Roman" pitchFamily="18" charset="0"/>
              </a:rPr>
              <a:t>having.done</a:t>
            </a:r>
            <a:r>
              <a:rPr lang="en-US" b="0" dirty="0" smtClean="0">
                <a:solidFill>
                  <a:schemeClr val="tx1"/>
                </a:solidFill>
                <a:latin typeface="Times New Roman" pitchFamily="18" charset="0"/>
                <a:cs typeface="Times New Roman" pitchFamily="18" charset="0"/>
              </a:rPr>
              <a:t>  he    look     wants  JE </a:t>
            </a:r>
          </a:p>
          <a:p>
            <a:r>
              <a:rPr lang="en-US" b="0" dirty="0" smtClean="0">
                <a:solidFill>
                  <a:schemeClr val="tx1"/>
                </a:solidFill>
                <a:latin typeface="Times New Roman" pitchFamily="18" charset="0"/>
                <a:cs typeface="Times New Roman" pitchFamily="18" charset="0"/>
              </a:rPr>
              <a:t>		“He just wants to see it” (he doesn’t want more than that)</a:t>
            </a:r>
          </a:p>
          <a:p>
            <a:r>
              <a:rPr lang="en-US" b="0" dirty="0" smtClean="0">
                <a:solidFill>
                  <a:schemeClr val="tx1"/>
                </a:solidFill>
                <a:latin typeface="Times New Roman" pitchFamily="18" charset="0"/>
                <a:cs typeface="Times New Roman" pitchFamily="18" charset="0"/>
              </a:rPr>
              <a:t> </a:t>
            </a:r>
          </a:p>
          <a:p>
            <a:pPr lvl="0"/>
            <a:r>
              <a:rPr lang="de-DE" b="0" i="1" dirty="0" smtClean="0">
                <a:solidFill>
                  <a:schemeClr val="tx1"/>
                </a:solidFill>
                <a:latin typeface="Times New Roman" pitchFamily="18" charset="0"/>
                <a:cs typeface="Times New Roman" pitchFamily="18" charset="0"/>
              </a:rPr>
              <a:t>	</a:t>
            </a:r>
            <a:r>
              <a:rPr lang="de-DE" b="0" dirty="0" smtClean="0">
                <a:solidFill>
                  <a:schemeClr val="tx1"/>
                </a:solidFill>
                <a:latin typeface="Times New Roman" pitchFamily="18" charset="0"/>
                <a:cs typeface="Times New Roman" pitchFamily="18" charset="0"/>
              </a:rPr>
              <a:t>(25)</a:t>
            </a:r>
            <a:r>
              <a:rPr lang="de-DE" b="0" i="1" dirty="0" smtClean="0">
                <a:solidFill>
                  <a:schemeClr val="tx1"/>
                </a:solidFill>
                <a:latin typeface="Times New Roman" pitchFamily="18" charset="0"/>
                <a:cs typeface="Times New Roman" pitchFamily="18" charset="0"/>
              </a:rPr>
              <a:t>	ami baper     baRi    gele   ora   </a:t>
            </a:r>
            <a:r>
              <a:rPr lang="de-DE" i="1" dirty="0" smtClean="0">
                <a:solidFill>
                  <a:schemeClr val="tx1"/>
                </a:solidFill>
                <a:latin typeface="Times New Roman" pitchFamily="18" charset="0"/>
                <a:cs typeface="Times New Roman" pitchFamily="18" charset="0"/>
              </a:rPr>
              <a:t>je</a:t>
            </a:r>
            <a:r>
              <a:rPr lang="de-DE" b="0" i="1" dirty="0" smtClean="0">
                <a:solidFill>
                  <a:schemeClr val="tx1"/>
                </a:solidFill>
                <a:latin typeface="Times New Roman" pitchFamily="18" charset="0"/>
                <a:cs typeface="Times New Roman" pitchFamily="18" charset="0"/>
              </a:rPr>
              <a:t>  haNSe  amake niye</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I      father’s  house  </a:t>
            </a:r>
            <a:r>
              <a:rPr lang="en-US" b="0" dirty="0" err="1" smtClean="0">
                <a:solidFill>
                  <a:schemeClr val="tx1"/>
                </a:solidFill>
                <a:latin typeface="Times New Roman" pitchFamily="18" charset="0"/>
                <a:cs typeface="Times New Roman" pitchFamily="18" charset="0"/>
              </a:rPr>
              <a:t>go.if</a:t>
            </a:r>
            <a:r>
              <a:rPr lang="en-US" b="0" dirty="0" smtClean="0">
                <a:solidFill>
                  <a:schemeClr val="tx1"/>
                </a:solidFill>
                <a:latin typeface="Times New Roman" pitchFamily="18" charset="0"/>
                <a:cs typeface="Times New Roman" pitchFamily="18" charset="0"/>
              </a:rPr>
              <a:t>  they JE  laugh   me       with</a:t>
            </a:r>
          </a:p>
          <a:p>
            <a:r>
              <a:rPr lang="en-US" b="0" dirty="0" smtClean="0">
                <a:solidFill>
                  <a:schemeClr val="tx1"/>
                </a:solidFill>
                <a:latin typeface="Times New Roman" pitchFamily="18" charset="0"/>
                <a:cs typeface="Times New Roman" pitchFamily="18" charset="0"/>
              </a:rPr>
              <a:t>		“When I go to my father’s house, they laugh about me (thus, I’d rather not go)”</a:t>
            </a:r>
          </a:p>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For me, it looks as if German </a:t>
            </a:r>
            <a:r>
              <a:rPr lang="en-US" b="0" i="1" dirty="0" err="1" smtClean="0">
                <a:solidFill>
                  <a:schemeClr val="tx1"/>
                </a:solidFill>
                <a:latin typeface="Times New Roman" pitchFamily="18" charset="0"/>
                <a:cs typeface="Times New Roman" pitchFamily="18" charset="0"/>
              </a:rPr>
              <a:t>ja</a:t>
            </a:r>
            <a:r>
              <a:rPr lang="en-US" b="0" dirty="0" smtClean="0">
                <a:solidFill>
                  <a:schemeClr val="tx1"/>
                </a:solidFill>
                <a:latin typeface="Times New Roman" pitchFamily="18" charset="0"/>
                <a:cs typeface="Times New Roman" pitchFamily="18" charset="0"/>
              </a:rPr>
              <a:t> (lit. “yes”) comes close to </a:t>
            </a:r>
            <a:r>
              <a:rPr lang="en-US" b="0" i="1" dirty="0" smtClean="0">
                <a:solidFill>
                  <a:schemeClr val="tx1"/>
                </a:solidFill>
                <a:latin typeface="Times New Roman" pitchFamily="18" charset="0"/>
                <a:cs typeface="Times New Roman" pitchFamily="18" charset="0"/>
              </a:rPr>
              <a:t>je</a:t>
            </a:r>
            <a:r>
              <a:rPr lang="en-US" b="0" dirty="0" smtClean="0">
                <a:solidFill>
                  <a:schemeClr val="tx1"/>
                </a:solidFill>
                <a:latin typeface="Times New Roman" pitchFamily="18" charset="0"/>
                <a:cs typeface="Times New Roman" pitchFamily="18" charset="0"/>
              </a:rPr>
              <a:t> in this function. </a:t>
            </a:r>
          </a:p>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Interestingly, </a:t>
            </a:r>
            <a:r>
              <a:rPr lang="en-US" b="0" i="1" dirty="0" smtClean="0">
                <a:solidFill>
                  <a:schemeClr val="tx1"/>
                </a:solidFill>
                <a:latin typeface="Times New Roman" pitchFamily="18" charset="0"/>
                <a:cs typeface="Times New Roman" pitchFamily="18" charset="0"/>
              </a:rPr>
              <a:t>je</a:t>
            </a:r>
            <a:r>
              <a:rPr lang="en-US" b="0" dirty="0" smtClean="0">
                <a:solidFill>
                  <a:schemeClr val="tx1"/>
                </a:solidFill>
                <a:latin typeface="Times New Roman" pitchFamily="18" charset="0"/>
                <a:cs typeface="Times New Roman" pitchFamily="18" charset="0"/>
              </a:rPr>
              <a:t> can appear in clause final and in clause medial position. The same is true for </a:t>
            </a:r>
            <a:r>
              <a:rPr lang="en-US" b="0" i="1" dirty="0" err="1" smtClean="0">
                <a:solidFill>
                  <a:schemeClr val="tx1"/>
                </a:solidFill>
                <a:latin typeface="Times New Roman" pitchFamily="18" charset="0"/>
                <a:cs typeface="Times New Roman" pitchFamily="18" charset="0"/>
              </a:rPr>
              <a:t>ki</a:t>
            </a:r>
            <a:r>
              <a:rPr lang="en-US" b="0" i="1"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and </a:t>
            </a:r>
            <a:r>
              <a:rPr lang="en-US" b="0" i="1" dirty="0" smtClean="0">
                <a:solidFill>
                  <a:schemeClr val="tx1"/>
                </a:solidFill>
                <a:latin typeface="Times New Roman" pitchFamily="18" charset="0"/>
                <a:cs typeface="Times New Roman" pitchFamily="18" charset="0"/>
              </a:rPr>
              <a:t>to</a:t>
            </a:r>
            <a:r>
              <a:rPr lang="en-US" b="0" dirty="0" smtClean="0">
                <a:solidFill>
                  <a:schemeClr val="tx1"/>
                </a:solidFill>
                <a:latin typeface="Times New Roman" pitchFamily="18" charset="0"/>
                <a:cs typeface="Times New Roman" pitchFamily="18" charset="0"/>
              </a:rPr>
              <a:t>. </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38</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548680"/>
            <a:ext cx="8496300" cy="5544145"/>
          </a:xfrm>
        </p:spPr>
        <p:txBody>
          <a:bodyPr/>
          <a:lstStyle/>
          <a:p>
            <a:pPr>
              <a:lnSpc>
                <a:spcPct val="100000"/>
              </a:lnSpc>
            </a:pPr>
            <a:endParaRPr lang="en-US" sz="1800" b="0" u="sng" dirty="0">
              <a:solidFill>
                <a:schemeClr val="tx1"/>
              </a:solidFill>
              <a:latin typeface="Times New Roman" pitchFamily="18" charset="0"/>
              <a:cs typeface="Times New Roman" pitchFamily="18" charset="0"/>
            </a:endParaRPr>
          </a:p>
          <a:p>
            <a:pPr>
              <a:lnSpc>
                <a:spcPct val="100000"/>
              </a:lnSpc>
            </a:pPr>
            <a:r>
              <a:rPr lang="en-US" sz="1800" b="0" u="sng" dirty="0" smtClean="0">
                <a:solidFill>
                  <a:schemeClr val="tx1"/>
                </a:solidFill>
                <a:latin typeface="Times New Roman" pitchFamily="18" charset="0"/>
                <a:cs typeface="Times New Roman" pitchFamily="18" charset="0"/>
              </a:rPr>
              <a:t>A closer look at </a:t>
            </a:r>
            <a:r>
              <a:rPr lang="en-US" sz="1800" b="0" i="1" u="sng" dirty="0" smtClean="0">
                <a:solidFill>
                  <a:schemeClr val="tx1"/>
                </a:solidFill>
                <a:latin typeface="Times New Roman" pitchFamily="18" charset="0"/>
                <a:cs typeface="Times New Roman" pitchFamily="18" charset="0"/>
              </a:rPr>
              <a:t>to</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Notice first that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can appear alone, the meaning being s.th. like “so what”. It can also be a clause linker. We ignore these usages here.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As a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can appear in declarative and in imperative sentences but never in interrogatives. This follows from the following definition of its semantics</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en-US" sz="1800" b="0" dirty="0" smtClean="0">
                <a:solidFill>
                  <a:schemeClr val="tx1"/>
                </a:solidFill>
                <a:latin typeface="Times New Roman" pitchFamily="18" charset="0"/>
                <a:cs typeface="Times New Roman" pitchFamily="18" charset="0"/>
              </a:rPr>
              <a:t> 	(26)	</a:t>
            </a:r>
            <a:r>
              <a:rPr lang="en-US" sz="1800" b="0" u="sng" dirty="0" smtClean="0">
                <a:solidFill>
                  <a:schemeClr val="tx1"/>
                </a:solidFill>
                <a:latin typeface="Times New Roman" pitchFamily="18" charset="0"/>
                <a:cs typeface="Times New Roman" pitchFamily="18" charset="0"/>
              </a:rPr>
              <a:t>The core semantics of </a:t>
            </a:r>
            <a:r>
              <a:rPr lang="en-US" sz="1800" b="0" i="1" u="sng"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i="1" dirty="0" smtClean="0">
                <a:solidFill>
                  <a:schemeClr val="tx1"/>
                </a:solidFill>
                <a:latin typeface="Times New Roman" pitchFamily="18" charset="0"/>
                <a:cs typeface="Times New Roman" pitchFamily="18" charset="0"/>
              </a:rPr>
              <a:t> 		</a:t>
            </a:r>
          </a:p>
          <a:p>
            <a:pPr>
              <a:lnSpc>
                <a:spcPct val="100000"/>
              </a:lnSpc>
            </a:pPr>
            <a:r>
              <a:rPr lang="en-US" sz="1800" b="0" i="1" dirty="0">
                <a:solidFill>
                  <a:schemeClr val="tx1"/>
                </a:solidFill>
                <a:latin typeface="Times New Roman" pitchFamily="18" charset="0"/>
                <a:cs typeface="Times New Roman" pitchFamily="18" charset="0"/>
              </a:rPr>
              <a:t>	</a:t>
            </a:r>
            <a:r>
              <a:rPr lang="en-US" sz="1800" b="0" i="1" dirty="0" smtClean="0">
                <a:solidFill>
                  <a:schemeClr val="tx1"/>
                </a:solidFill>
                <a:latin typeface="Times New Roman" pitchFamily="18" charset="0"/>
                <a:cs typeface="Times New Roman" pitchFamily="18" charset="0"/>
              </a:rPr>
              <a:t>	to</a:t>
            </a:r>
            <a:r>
              <a:rPr lang="en-US" sz="1800" b="0" dirty="0" smtClean="0">
                <a:solidFill>
                  <a:schemeClr val="tx1"/>
                </a:solidFill>
                <a:latin typeface="Times New Roman" pitchFamily="18" charset="0"/>
                <a:cs typeface="Times New Roman" pitchFamily="18" charset="0"/>
              </a:rPr>
              <a:t> (p) is pragmatically felicitous </a:t>
            </a:r>
            <a:r>
              <a:rPr lang="en-US" sz="1800" b="0" dirty="0" err="1" smtClean="0">
                <a:solidFill>
                  <a:schemeClr val="tx1"/>
                </a:solidFill>
                <a:latin typeface="Times New Roman" pitchFamily="18" charset="0"/>
                <a:cs typeface="Times New Roman" pitchFamily="18" charset="0"/>
              </a:rPr>
              <a:t>iff</a:t>
            </a:r>
            <a:r>
              <a:rPr lang="en-US" sz="1800" b="0" dirty="0" smtClean="0">
                <a:solidFill>
                  <a:schemeClr val="tx1"/>
                </a:solidFill>
                <a:latin typeface="Times New Roman" pitchFamily="18" charset="0"/>
                <a:cs typeface="Times New Roman" pitchFamily="18" charset="0"/>
              </a:rPr>
              <a:t> </a:t>
            </a:r>
          </a:p>
          <a:p>
            <a:pPr>
              <a:lnSpc>
                <a:spcPct val="100000"/>
              </a:lnSpc>
            </a:pP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i</a:t>
            </a:r>
            <a:r>
              <a:rPr lang="en-US" sz="1800" b="0" dirty="0" smtClean="0">
                <a:solidFill>
                  <a:schemeClr val="tx1"/>
                </a:solidFill>
                <a:latin typeface="Times New Roman" pitchFamily="18" charset="0"/>
                <a:cs typeface="Times New Roman" pitchFamily="18" charset="0"/>
              </a:rPr>
              <a:t>) the speaker believes that the hearer </a:t>
            </a:r>
          </a:p>
          <a:p>
            <a:pPr>
              <a:lnSpc>
                <a:spcPct val="100000"/>
              </a:lnSpc>
            </a:pPr>
            <a:r>
              <a:rPr lang="en-US" sz="1800" b="0" dirty="0" smtClean="0">
                <a:solidFill>
                  <a:schemeClr val="tx1"/>
                </a:solidFill>
                <a:latin typeface="Times New Roman" pitchFamily="18" charset="0"/>
                <a:cs typeface="Times New Roman" pitchFamily="18" charset="0"/>
              </a:rPr>
              <a:t> 		believes that p is true or that p should become true, and </a:t>
            </a:r>
          </a:p>
          <a:p>
            <a:pPr>
              <a:lnSpc>
                <a:spcPct val="100000"/>
              </a:lnSpc>
            </a:pP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(ii) the speaker invites the hearer to acknowledge the truth of p or to 			acknowledge that p should become true.</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39</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76672"/>
            <a:ext cx="8496300" cy="5616153"/>
          </a:xfrm>
        </p:spPr>
        <p:txBody>
          <a:bodyPr/>
          <a:lstStyle/>
          <a:p>
            <a:pPr>
              <a:lnSpc>
                <a:spcPct val="100000"/>
              </a:lnSpc>
            </a:pPr>
            <a:endParaRPr lang="en-US" sz="1800" b="0" dirty="0" smtClean="0">
              <a:solidFill>
                <a:schemeClr val="tx1"/>
              </a:solidFill>
              <a:latin typeface="Times New Roman" pitchFamily="18" charset="0"/>
            </a:endParaRPr>
          </a:p>
          <a:p>
            <a:pPr>
              <a:lnSpc>
                <a:spcPct val="100000"/>
              </a:lnSpc>
            </a:pPr>
            <a:r>
              <a:rPr lang="en-US" sz="1800" b="0" dirty="0" smtClean="0">
                <a:solidFill>
                  <a:schemeClr val="tx1"/>
                </a:solidFill>
                <a:latin typeface="Times New Roman" pitchFamily="18" charset="0"/>
              </a:rPr>
              <a:t>To give a German example that may to some extent also work for English, let’s take the </a:t>
            </a:r>
            <a:r>
              <a:rPr lang="en-US" sz="1800" b="0" dirty="0" err="1" smtClean="0">
                <a:solidFill>
                  <a:schemeClr val="tx1"/>
                </a:solidFill>
                <a:latin typeface="Times New Roman" pitchFamily="18" charset="0"/>
              </a:rPr>
              <a:t>DiP</a:t>
            </a:r>
            <a:r>
              <a:rPr lang="en-US" sz="1800" b="0" dirty="0" smtClean="0">
                <a:solidFill>
                  <a:schemeClr val="tx1"/>
                </a:solidFill>
                <a:latin typeface="Times New Roman" pitchFamily="18" charset="0"/>
              </a:rPr>
              <a:t> </a:t>
            </a:r>
            <a:r>
              <a:rPr lang="en-US" sz="1800" b="0" i="1" dirty="0" err="1" smtClean="0">
                <a:solidFill>
                  <a:schemeClr val="tx1"/>
                </a:solidFill>
                <a:latin typeface="Times New Roman" pitchFamily="18" charset="0"/>
              </a:rPr>
              <a:t>denn</a:t>
            </a:r>
            <a:r>
              <a:rPr lang="en-US" sz="1800" b="0" i="1" dirty="0" smtClean="0">
                <a:solidFill>
                  <a:schemeClr val="tx1"/>
                </a:solidFill>
                <a:latin typeface="Times New Roman" pitchFamily="18" charset="0"/>
              </a:rPr>
              <a:t> </a:t>
            </a:r>
            <a:r>
              <a:rPr lang="en-US" sz="1800" b="0" dirty="0" smtClean="0">
                <a:solidFill>
                  <a:schemeClr val="tx1"/>
                </a:solidFill>
                <a:latin typeface="Times New Roman" pitchFamily="18" charset="0"/>
              </a:rPr>
              <a:t>(related to “then”)</a:t>
            </a:r>
          </a:p>
          <a:p>
            <a:pPr marL="241300">
              <a:lnSpc>
                <a:spcPct val="100000"/>
              </a:lnSpc>
              <a:spcBef>
                <a:spcPts val="1675"/>
              </a:spcBef>
              <a:spcAft>
                <a:spcPts val="213"/>
              </a:spcAft>
            </a:pPr>
            <a:r>
              <a:rPr lang="en-US" sz="1800" b="0" dirty="0" smtClean="0">
                <a:solidFill>
                  <a:schemeClr val="tx1"/>
                </a:solidFill>
                <a:latin typeface="Times New Roman" pitchFamily="18" charset="0"/>
              </a:rPr>
              <a:t>(2)	 a. </a:t>
            </a:r>
            <a:r>
              <a:rPr lang="en-US" sz="1800" b="0" i="1" dirty="0" err="1" smtClean="0">
                <a:solidFill>
                  <a:schemeClr val="tx1"/>
                </a:solidFill>
                <a:latin typeface="Times New Roman" pitchFamily="18" charset="0"/>
              </a:rPr>
              <a:t>Wo</a:t>
            </a:r>
            <a:r>
              <a:rPr lang="en-US" sz="1800" b="0" i="1" dirty="0" smtClean="0">
                <a:solidFill>
                  <a:schemeClr val="tx1"/>
                </a:solidFill>
                <a:latin typeface="Times New Roman" pitchFamily="18" charset="0"/>
              </a:rPr>
              <a:t>      </a:t>
            </a:r>
            <a:r>
              <a:rPr lang="en-US" sz="1800" b="0" i="1" dirty="0" err="1" smtClean="0">
                <a:solidFill>
                  <a:schemeClr val="tx1"/>
                </a:solidFill>
                <a:latin typeface="Times New Roman" pitchFamily="18" charset="0"/>
              </a:rPr>
              <a:t>wohnst</a:t>
            </a:r>
            <a:r>
              <a:rPr lang="en-US" sz="1800" b="0" i="1" dirty="0" smtClean="0">
                <a:solidFill>
                  <a:schemeClr val="tx1"/>
                </a:solidFill>
                <a:latin typeface="Times New Roman" pitchFamily="18" charset="0"/>
              </a:rPr>
              <a:t> du?</a:t>
            </a:r>
          </a:p>
          <a:p>
            <a:pPr marL="241300">
              <a:lnSpc>
                <a:spcPct val="100000"/>
              </a:lnSpc>
              <a:spcAft>
                <a:spcPts val="838"/>
              </a:spcAft>
            </a:pPr>
            <a:r>
              <a:rPr lang="en-US" sz="1800" b="0" dirty="0" smtClean="0">
                <a:solidFill>
                  <a:schemeClr val="tx1"/>
                </a:solidFill>
                <a:latin typeface="Times New Roman" pitchFamily="18" charset="0"/>
              </a:rPr>
              <a:t>	     where live      you </a:t>
            </a:r>
          </a:p>
          <a:p>
            <a:pPr marL="241300">
              <a:lnSpc>
                <a:spcPct val="100000"/>
              </a:lnSpc>
              <a:spcAft>
                <a:spcPts val="838"/>
              </a:spcAft>
            </a:pPr>
            <a:r>
              <a:rPr lang="en-US" sz="1800" b="0" dirty="0" smtClean="0">
                <a:solidFill>
                  <a:schemeClr val="tx1"/>
                </a:solidFill>
                <a:latin typeface="Times New Roman" pitchFamily="18" charset="0"/>
              </a:rPr>
              <a:t>	    ‘Where do you live?’</a:t>
            </a:r>
          </a:p>
          <a:p>
            <a:pPr marL="241300">
              <a:lnSpc>
                <a:spcPct val="100000"/>
              </a:lnSpc>
              <a:spcAft>
                <a:spcPts val="838"/>
              </a:spcAft>
            </a:pPr>
            <a:endParaRPr lang="en-US" sz="1800" b="0" dirty="0" smtClean="0">
              <a:solidFill>
                <a:schemeClr val="tx1"/>
              </a:solidFill>
              <a:latin typeface="Times New Roman" pitchFamily="18" charset="0"/>
            </a:endParaRPr>
          </a:p>
          <a:p>
            <a:pPr marL="241300">
              <a:lnSpc>
                <a:spcPct val="100000"/>
              </a:lnSpc>
              <a:spcAft>
                <a:spcPts val="838"/>
              </a:spcAft>
            </a:pPr>
            <a:r>
              <a:rPr lang="en-US" sz="1800" b="0" dirty="0" smtClean="0">
                <a:solidFill>
                  <a:schemeClr val="tx1"/>
                </a:solidFill>
                <a:latin typeface="Times New Roman" pitchFamily="18" charset="0"/>
              </a:rPr>
              <a:t>	b. </a:t>
            </a:r>
            <a:r>
              <a:rPr lang="en-US" sz="1800" b="0" i="1" dirty="0" err="1" smtClean="0">
                <a:solidFill>
                  <a:schemeClr val="tx1"/>
                </a:solidFill>
                <a:latin typeface="Times New Roman" pitchFamily="18" charset="0"/>
              </a:rPr>
              <a:t>Wo</a:t>
            </a:r>
            <a:r>
              <a:rPr lang="en-US" sz="1800" b="0" i="1" dirty="0" smtClean="0">
                <a:solidFill>
                  <a:schemeClr val="tx1"/>
                </a:solidFill>
                <a:latin typeface="Times New Roman" pitchFamily="18" charset="0"/>
              </a:rPr>
              <a:t>     </a:t>
            </a:r>
            <a:r>
              <a:rPr lang="en-US" sz="1800" b="0" i="1" dirty="0" err="1" smtClean="0">
                <a:solidFill>
                  <a:schemeClr val="tx1"/>
                </a:solidFill>
                <a:latin typeface="Times New Roman" pitchFamily="18" charset="0"/>
              </a:rPr>
              <a:t>wohnst</a:t>
            </a:r>
            <a:r>
              <a:rPr lang="en-US" sz="1800" b="0" i="1" dirty="0" smtClean="0">
                <a:solidFill>
                  <a:schemeClr val="tx1"/>
                </a:solidFill>
                <a:latin typeface="Times New Roman" pitchFamily="18" charset="0"/>
              </a:rPr>
              <a:t> du    </a:t>
            </a:r>
            <a:r>
              <a:rPr lang="en-US" sz="1800" b="0" i="1" dirty="0" err="1" smtClean="0">
                <a:solidFill>
                  <a:schemeClr val="tx1"/>
                </a:solidFill>
                <a:latin typeface="Times New Roman" pitchFamily="18" charset="0"/>
              </a:rPr>
              <a:t>denn</a:t>
            </a:r>
            <a:r>
              <a:rPr lang="en-US" sz="1800" b="0" i="1" dirty="0" smtClean="0">
                <a:solidFill>
                  <a:schemeClr val="tx1"/>
                </a:solidFill>
                <a:latin typeface="Times New Roman" pitchFamily="18" charset="0"/>
              </a:rPr>
              <a:t>? </a:t>
            </a:r>
          </a:p>
          <a:p>
            <a:pPr marL="241300">
              <a:lnSpc>
                <a:spcPct val="100000"/>
              </a:lnSpc>
              <a:spcAft>
                <a:spcPts val="838"/>
              </a:spcAft>
            </a:pPr>
            <a:r>
              <a:rPr lang="en-US" sz="1800" b="0" i="1" dirty="0" smtClean="0">
                <a:solidFill>
                  <a:schemeClr val="tx1"/>
                </a:solidFill>
                <a:latin typeface="Times New Roman" pitchFamily="18" charset="0"/>
              </a:rPr>
              <a:t>	    </a:t>
            </a:r>
            <a:r>
              <a:rPr lang="en-US" sz="1800" b="0" dirty="0" smtClean="0">
                <a:solidFill>
                  <a:schemeClr val="tx1"/>
                </a:solidFill>
                <a:latin typeface="Times New Roman" pitchFamily="18" charset="0"/>
              </a:rPr>
              <a:t>where live      you DENN </a:t>
            </a:r>
          </a:p>
          <a:p>
            <a:pPr marL="241300">
              <a:lnSpc>
                <a:spcPct val="100000"/>
              </a:lnSpc>
              <a:spcAft>
                <a:spcPts val="838"/>
              </a:spcAft>
            </a:pPr>
            <a:r>
              <a:rPr lang="en-US" sz="1800" b="0" dirty="0" smtClean="0">
                <a:solidFill>
                  <a:schemeClr val="tx1"/>
                </a:solidFill>
                <a:latin typeface="Times New Roman" pitchFamily="18" charset="0"/>
              </a:rPr>
              <a:t>	    ‘Where do you live then? (I am wondering)’</a:t>
            </a:r>
          </a:p>
          <a:p>
            <a:pPr marL="241300">
              <a:lnSpc>
                <a:spcPct val="100000"/>
              </a:lnSpc>
              <a:spcAft>
                <a:spcPts val="838"/>
              </a:spcAft>
            </a:pPr>
            <a:endParaRPr lang="en-US" sz="1800" b="0" dirty="0" smtClean="0">
              <a:solidFill>
                <a:schemeClr val="tx1"/>
              </a:solidFill>
              <a:latin typeface="Times New Roman" pitchFamily="18" charset="0"/>
            </a:endParaRPr>
          </a:p>
          <a:p>
            <a:pPr marL="241300">
              <a:lnSpc>
                <a:spcPct val="100000"/>
              </a:lnSpc>
              <a:spcAft>
                <a:spcPts val="838"/>
              </a:spcAft>
            </a:pPr>
            <a:r>
              <a:rPr lang="en-US" sz="1800" b="0" dirty="0" smtClean="0">
                <a:solidFill>
                  <a:schemeClr val="tx1"/>
                </a:solidFill>
                <a:latin typeface="Times New Roman" pitchFamily="18" charset="0"/>
              </a:rPr>
              <a:t>(2a) is a plain information-seeking question which does not reveal any attitude of the speaker, (2b) signals that the speaker is in a particular way “concerned” about the answer. </a:t>
            </a:r>
            <a:r>
              <a:rPr lang="en-US" sz="1800" b="0" i="1" dirty="0" err="1" smtClean="0">
                <a:solidFill>
                  <a:schemeClr val="tx1"/>
                </a:solidFill>
                <a:latin typeface="Times New Roman" pitchFamily="18" charset="0"/>
              </a:rPr>
              <a:t>Denn</a:t>
            </a:r>
            <a:r>
              <a:rPr lang="en-US" sz="1800" b="0" i="1" dirty="0" smtClean="0">
                <a:solidFill>
                  <a:schemeClr val="tx1"/>
                </a:solidFill>
                <a:latin typeface="Times New Roman" pitchFamily="18" charset="0"/>
              </a:rPr>
              <a:t>/then </a:t>
            </a:r>
            <a:r>
              <a:rPr lang="en-US" sz="1800" b="0" dirty="0" smtClean="0">
                <a:solidFill>
                  <a:schemeClr val="tx1"/>
                </a:solidFill>
                <a:latin typeface="Times New Roman" pitchFamily="18" charset="0"/>
              </a:rPr>
              <a:t>signals reference to some common ground (CG) between speaker and hearer.</a:t>
            </a:r>
          </a:p>
          <a:p>
            <a:pPr marL="241300">
              <a:lnSpc>
                <a:spcPct val="100000"/>
              </a:lnSpc>
            </a:pPr>
            <a:r>
              <a:rPr lang="en-US" sz="1800" b="0" dirty="0" smtClean="0">
                <a:solidFill>
                  <a:schemeClr val="tx1"/>
                </a:solidFill>
                <a:latin typeface="Times New Roman" pitchFamily="18" charset="0"/>
              </a:rPr>
              <a:t>(2a) can be asked out of the blue, e.g. by an immigration officer; (2b) can only be asked after speaker and hearer have reached a minimal level of acquaintance, - some CG.</a:t>
            </a:r>
          </a:p>
          <a:p>
            <a:pPr>
              <a:lnSpc>
                <a:spcPct val="100000"/>
              </a:lnSpc>
            </a:pPr>
            <a:endParaRPr lang="en-US" sz="1800" b="0" dirty="0">
              <a:solidFill>
                <a:schemeClr val="tx1"/>
              </a:solidFill>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04664"/>
            <a:ext cx="8496300" cy="5688161"/>
          </a:xfrm>
        </p:spPr>
        <p:txBody>
          <a:bodyPr/>
          <a:lstStyle/>
          <a:p>
            <a:pPr>
              <a:lnSpc>
                <a:spcPct val="100000"/>
              </a:lnSpc>
            </a:pPr>
            <a:r>
              <a:rPr lang="en-US" sz="1800" b="0" dirty="0" smtClean="0">
                <a:solidFill>
                  <a:schemeClr val="tx1"/>
                </a:solidFill>
              </a:rPr>
              <a:t>Notice the different placements of </a:t>
            </a:r>
            <a:r>
              <a:rPr lang="en-US" sz="1800" b="0" i="1" dirty="0" smtClean="0">
                <a:solidFill>
                  <a:schemeClr val="tx1"/>
                </a:solidFill>
              </a:rPr>
              <a:t>to</a:t>
            </a:r>
            <a:r>
              <a:rPr lang="en-US" sz="1800" b="0" dirty="0" smtClean="0">
                <a:solidFill>
                  <a:schemeClr val="tx1"/>
                </a:solidFill>
              </a:rPr>
              <a:t>. The constituent to the left of </a:t>
            </a:r>
            <a:r>
              <a:rPr lang="en-US" sz="1800" b="0" i="1" dirty="0" smtClean="0">
                <a:solidFill>
                  <a:schemeClr val="tx1"/>
                </a:solidFill>
              </a:rPr>
              <a:t>to</a:t>
            </a:r>
            <a:r>
              <a:rPr lang="en-US" sz="1800" b="0" dirty="0" smtClean="0">
                <a:solidFill>
                  <a:schemeClr val="tx1"/>
                </a:solidFill>
              </a:rPr>
              <a:t> seems to be a kind of topic. </a:t>
            </a:r>
          </a:p>
          <a:p>
            <a:pPr>
              <a:lnSpc>
                <a:spcPct val="100000"/>
              </a:lnSpc>
            </a:pPr>
            <a:r>
              <a:rPr lang="en-US" sz="1800" b="0" dirty="0" smtClean="0">
                <a:solidFill>
                  <a:schemeClr val="tx1"/>
                </a:solidFill>
              </a:rPr>
              <a:t> </a:t>
            </a:r>
          </a:p>
          <a:p>
            <a:pPr lvl="0">
              <a:lnSpc>
                <a:spcPct val="100000"/>
              </a:lnSpc>
            </a:pPr>
            <a:r>
              <a:rPr lang="en-US" sz="1800" b="0" dirty="0" smtClean="0">
                <a:solidFill>
                  <a:schemeClr val="tx1"/>
                </a:solidFill>
              </a:rPr>
              <a:t>	(27)	a.   </a:t>
            </a:r>
            <a:r>
              <a:rPr lang="en-US" sz="1800" b="0" i="1" dirty="0" err="1" smtClean="0">
                <a:solidFill>
                  <a:schemeClr val="tx1"/>
                </a:solidFill>
              </a:rPr>
              <a:t>dilip</a:t>
            </a:r>
            <a:r>
              <a:rPr lang="en-US" sz="1800" b="0" i="1" dirty="0" smtClean="0">
                <a:solidFill>
                  <a:schemeClr val="tx1"/>
                </a:solidFill>
              </a:rPr>
              <a:t>  </a:t>
            </a:r>
            <a:r>
              <a:rPr lang="en-US" sz="1800" i="1" dirty="0" smtClean="0">
                <a:solidFill>
                  <a:schemeClr val="tx1"/>
                </a:solidFill>
              </a:rPr>
              <a:t>to</a:t>
            </a:r>
            <a:r>
              <a:rPr lang="en-US" sz="1800" b="0" i="1" dirty="0" smtClean="0">
                <a:solidFill>
                  <a:schemeClr val="tx1"/>
                </a:solidFill>
              </a:rPr>
              <a:t>    </a:t>
            </a:r>
            <a:r>
              <a:rPr lang="en-US" sz="1800" b="0" i="1" dirty="0" err="1" smtClean="0">
                <a:solidFill>
                  <a:schemeClr val="tx1"/>
                </a:solidFill>
              </a:rPr>
              <a:t>kal</a:t>
            </a:r>
            <a:r>
              <a:rPr lang="en-US" sz="1800" b="0" i="1" dirty="0" smtClean="0">
                <a:solidFill>
                  <a:schemeClr val="tx1"/>
                </a:solidFill>
              </a:rPr>
              <a:t>            </a:t>
            </a:r>
            <a:r>
              <a:rPr lang="en-US" sz="1800" b="0" i="1" dirty="0" err="1" smtClean="0">
                <a:solidFill>
                  <a:schemeClr val="tx1"/>
                </a:solidFill>
              </a:rPr>
              <a:t>aSbe</a:t>
            </a:r>
            <a:r>
              <a:rPr lang="en-US" sz="1800" b="0" i="1" dirty="0" smtClean="0">
                <a:solidFill>
                  <a:schemeClr val="tx1"/>
                </a:solidFill>
              </a:rPr>
              <a:t>	</a:t>
            </a:r>
            <a:r>
              <a:rPr lang="en-US" sz="1800" b="0" dirty="0" smtClean="0">
                <a:solidFill>
                  <a:schemeClr val="tx1"/>
                </a:solidFill>
              </a:rPr>
              <a:t>		     </a:t>
            </a:r>
          </a:p>
          <a:p>
            <a:pPr lvl="0">
              <a:lnSpc>
                <a:spcPct val="100000"/>
              </a:lnSpc>
            </a:pPr>
            <a:r>
              <a:rPr lang="en-US" sz="1800" b="0" dirty="0">
                <a:solidFill>
                  <a:schemeClr val="tx1"/>
                </a:solidFill>
              </a:rPr>
              <a:t>	</a:t>
            </a:r>
            <a:r>
              <a:rPr lang="en-US" sz="1800" b="0" dirty="0" smtClean="0">
                <a:solidFill>
                  <a:schemeClr val="tx1"/>
                </a:solidFill>
              </a:rPr>
              <a:t>	      </a:t>
            </a:r>
            <a:r>
              <a:rPr lang="en-US" sz="1800" b="0" dirty="0" err="1" smtClean="0">
                <a:solidFill>
                  <a:schemeClr val="tx1"/>
                </a:solidFill>
              </a:rPr>
              <a:t>Dilip</a:t>
            </a:r>
            <a:r>
              <a:rPr lang="en-US" sz="1800" b="0" dirty="0" smtClean="0">
                <a:solidFill>
                  <a:schemeClr val="tx1"/>
                </a:solidFill>
              </a:rPr>
              <a:t> TO   tomorrow come.Fut3</a:t>
            </a:r>
          </a:p>
          <a:p>
            <a:pPr>
              <a:lnSpc>
                <a:spcPct val="100000"/>
              </a:lnSpc>
            </a:pPr>
            <a:r>
              <a:rPr lang="en-US" sz="1800" b="0" dirty="0" smtClean="0">
                <a:solidFill>
                  <a:schemeClr val="tx1"/>
                </a:solidFill>
              </a:rPr>
              <a:t>		    “As for </a:t>
            </a:r>
            <a:r>
              <a:rPr lang="en-US" sz="1800" b="0" dirty="0" err="1" smtClean="0">
                <a:solidFill>
                  <a:schemeClr val="tx1"/>
                </a:solidFill>
              </a:rPr>
              <a:t>Dilip</a:t>
            </a:r>
            <a:r>
              <a:rPr lang="en-US" sz="1800" b="0" dirty="0" smtClean="0">
                <a:solidFill>
                  <a:schemeClr val="tx1"/>
                </a:solidFill>
              </a:rPr>
              <a:t>, he will come tomorrow (I hope you remember and 		     agree with me)” </a:t>
            </a:r>
          </a:p>
          <a:p>
            <a:pPr>
              <a:lnSpc>
                <a:spcPct val="100000"/>
              </a:lnSpc>
            </a:pPr>
            <a:r>
              <a:rPr lang="en-US" sz="1800" b="0" dirty="0" smtClean="0">
                <a:solidFill>
                  <a:schemeClr val="tx1"/>
                </a:solidFill>
              </a:rPr>
              <a:t> </a:t>
            </a:r>
          </a:p>
          <a:p>
            <a:pPr lvl="0">
              <a:lnSpc>
                <a:spcPct val="100000"/>
              </a:lnSpc>
            </a:pPr>
            <a:r>
              <a:rPr lang="de-DE" sz="1800" b="0" dirty="0" smtClean="0">
                <a:solidFill>
                  <a:schemeClr val="tx1"/>
                </a:solidFill>
              </a:rPr>
              <a:t>		b.   dilip kal </a:t>
            </a:r>
            <a:r>
              <a:rPr lang="de-DE" sz="1800" dirty="0" smtClean="0">
                <a:solidFill>
                  <a:schemeClr val="tx1"/>
                </a:solidFill>
              </a:rPr>
              <a:t>to</a:t>
            </a:r>
            <a:r>
              <a:rPr lang="de-DE" sz="1800" b="0" dirty="0" smtClean="0">
                <a:solidFill>
                  <a:schemeClr val="tx1"/>
                </a:solidFill>
              </a:rPr>
              <a:t> aSbe</a:t>
            </a:r>
            <a:endParaRPr lang="en-US" sz="1800" b="0" dirty="0" smtClean="0">
              <a:solidFill>
                <a:schemeClr val="tx1"/>
              </a:solidFill>
            </a:endParaRPr>
          </a:p>
          <a:p>
            <a:pPr>
              <a:lnSpc>
                <a:spcPct val="100000"/>
              </a:lnSpc>
            </a:pPr>
            <a:r>
              <a:rPr lang="en-US" sz="1800" b="0" dirty="0" smtClean="0">
                <a:solidFill>
                  <a:schemeClr val="tx1"/>
                </a:solidFill>
              </a:rPr>
              <a:t>		     “As for tomorrow, </a:t>
            </a:r>
            <a:r>
              <a:rPr lang="en-US" sz="1800" b="0" dirty="0" err="1" smtClean="0">
                <a:solidFill>
                  <a:schemeClr val="tx1"/>
                </a:solidFill>
              </a:rPr>
              <a:t>Dilip</a:t>
            </a:r>
            <a:r>
              <a:rPr lang="en-US" sz="1800" b="0" dirty="0" smtClean="0">
                <a:solidFill>
                  <a:schemeClr val="tx1"/>
                </a:solidFill>
              </a:rPr>
              <a:t> will come then (I hope you remember 	                     and agree with me)” </a:t>
            </a:r>
          </a:p>
          <a:p>
            <a:pPr>
              <a:lnSpc>
                <a:spcPct val="100000"/>
              </a:lnSpc>
            </a:pPr>
            <a:r>
              <a:rPr lang="en-US" sz="1800" b="0" dirty="0" smtClean="0">
                <a:solidFill>
                  <a:schemeClr val="tx1"/>
                </a:solidFill>
              </a:rPr>
              <a:t> </a:t>
            </a:r>
          </a:p>
          <a:p>
            <a:pPr lvl="0">
              <a:lnSpc>
                <a:spcPct val="100000"/>
              </a:lnSpc>
            </a:pPr>
            <a:r>
              <a:rPr lang="de-DE" sz="1800" b="0" dirty="0" smtClean="0">
                <a:solidFill>
                  <a:schemeClr val="tx1"/>
                </a:solidFill>
              </a:rPr>
              <a:t>		c.   dilip kal aSbe </a:t>
            </a:r>
            <a:r>
              <a:rPr lang="de-DE" sz="1800" dirty="0" smtClean="0">
                <a:solidFill>
                  <a:schemeClr val="tx1"/>
                </a:solidFill>
              </a:rPr>
              <a:t>to</a:t>
            </a:r>
            <a:endParaRPr lang="en-US" sz="1800" dirty="0" smtClean="0">
              <a:solidFill>
                <a:schemeClr val="tx1"/>
              </a:solidFill>
            </a:endParaRPr>
          </a:p>
          <a:p>
            <a:pPr>
              <a:lnSpc>
                <a:spcPct val="100000"/>
              </a:lnSpc>
            </a:pPr>
            <a:r>
              <a:rPr lang="en-US" sz="1800" b="0" dirty="0" smtClean="0">
                <a:solidFill>
                  <a:schemeClr val="tx1"/>
                </a:solidFill>
              </a:rPr>
              <a:t>		     “</a:t>
            </a:r>
            <a:r>
              <a:rPr lang="en-US" sz="1800" b="0" dirty="0" err="1" smtClean="0">
                <a:solidFill>
                  <a:schemeClr val="tx1"/>
                </a:solidFill>
              </a:rPr>
              <a:t>Dilip</a:t>
            </a:r>
            <a:r>
              <a:rPr lang="en-US" sz="1800" b="0" dirty="0" smtClean="0">
                <a:solidFill>
                  <a:schemeClr val="tx1"/>
                </a:solidFill>
              </a:rPr>
              <a:t> will come tomorrow (I hope you remember and agree 			      with me)”</a:t>
            </a:r>
          </a:p>
          <a:p>
            <a:pPr>
              <a:lnSpc>
                <a:spcPct val="100000"/>
              </a:lnSpc>
            </a:pPr>
            <a:r>
              <a:rPr lang="en-US" sz="1800" b="0" dirty="0" smtClean="0">
                <a:solidFill>
                  <a:schemeClr val="tx1"/>
                </a:solidFill>
              </a:rPr>
              <a:t> </a:t>
            </a:r>
          </a:p>
          <a:p>
            <a:pPr>
              <a:lnSpc>
                <a:spcPct val="100000"/>
              </a:lnSpc>
            </a:pPr>
            <a:r>
              <a:rPr lang="en-US" sz="1800" b="0" i="1" dirty="0" smtClean="0">
                <a:solidFill>
                  <a:schemeClr val="tx1"/>
                </a:solidFill>
              </a:rPr>
              <a:t>to</a:t>
            </a:r>
            <a:r>
              <a:rPr lang="en-US" sz="1800" b="0" dirty="0" smtClean="0">
                <a:solidFill>
                  <a:schemeClr val="tx1"/>
                </a:solidFill>
              </a:rPr>
              <a:t> remains a sentential operator, but it can highlight different constituents like in a cleft construction, or it can highlight the entire proposition. </a:t>
            </a:r>
            <a:r>
              <a:rPr lang="en-US" sz="1800" b="0" i="1" dirty="0" smtClean="0">
                <a:solidFill>
                  <a:schemeClr val="tx1"/>
                </a:solidFill>
              </a:rPr>
              <a:t>Focus</a:t>
            </a:r>
            <a:r>
              <a:rPr lang="en-US" sz="1800" b="0" dirty="0" smtClean="0">
                <a:solidFill>
                  <a:schemeClr val="tx1"/>
                </a:solidFill>
              </a:rPr>
              <a:t> is a dangerous notion as it used in very different ways. Here it is the highlighting of a constituent that is intended to serve as a topic.</a:t>
            </a:r>
          </a:p>
          <a:p>
            <a:pPr>
              <a:lnSpc>
                <a:spcPct val="100000"/>
              </a:lnSpc>
            </a:pPr>
            <a:r>
              <a:rPr lang="en-US" sz="1800" b="0" dirty="0" smtClean="0">
                <a:solidFill>
                  <a:schemeClr val="tx1"/>
                </a:solidFill>
              </a:rPr>
              <a:t> </a:t>
            </a: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40</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20688"/>
            <a:ext cx="8496300" cy="5472137"/>
          </a:xfrm>
        </p:spPr>
        <p:txBody>
          <a:bodyPr/>
          <a:lstStyle/>
          <a:p>
            <a:pPr>
              <a:lnSpc>
                <a:spcPct val="100000"/>
              </a:lnSpc>
            </a:pPr>
            <a:endParaRPr lang="en-US" sz="1800" b="0" dirty="0" smtClean="0">
              <a:solidFill>
                <a:schemeClr val="tx1"/>
              </a:solidFill>
              <a:latin typeface="Times New Roman" pitchFamily="18" charset="0"/>
              <a:cs typeface="Times New Roman" pitchFamily="18" charset="0"/>
            </a:endParaRPr>
          </a:p>
          <a:p>
            <a:pPr>
              <a:lnSpc>
                <a:spcPct val="100000"/>
              </a:lnSpc>
            </a:pPr>
            <a:endParaRPr lang="en-US" sz="1800" b="0" dirty="0">
              <a:solidFill>
                <a:schemeClr val="tx1"/>
              </a:solidFill>
              <a:latin typeface="Times New Roman" pitchFamily="18" charset="0"/>
              <a:cs typeface="Times New Roman" pitchFamily="18" charset="0"/>
            </a:endParaRPr>
          </a:p>
          <a:p>
            <a:pPr>
              <a:lnSpc>
                <a:spcPct val="100000"/>
              </a:lnSpc>
            </a:pPr>
            <a:r>
              <a:rPr lang="en-US" sz="2000" b="0" dirty="0" smtClean="0">
                <a:solidFill>
                  <a:schemeClr val="tx1"/>
                </a:solidFill>
                <a:latin typeface="Times New Roman" pitchFamily="18" charset="0"/>
                <a:cs typeface="Times New Roman" pitchFamily="18" charset="0"/>
              </a:rPr>
              <a:t>(27c) is an all-focus clause in which the speaker wants to remind the hearer that </a:t>
            </a:r>
            <a:r>
              <a:rPr lang="en-US" sz="2000" b="0" dirty="0" err="1" smtClean="0">
                <a:solidFill>
                  <a:schemeClr val="tx1"/>
                </a:solidFill>
                <a:latin typeface="Times New Roman" pitchFamily="18" charset="0"/>
                <a:cs typeface="Times New Roman" pitchFamily="18" charset="0"/>
              </a:rPr>
              <a:t>Dilip</a:t>
            </a:r>
            <a:r>
              <a:rPr lang="en-US" sz="2000" b="0" dirty="0" smtClean="0">
                <a:solidFill>
                  <a:schemeClr val="tx1"/>
                </a:solidFill>
                <a:latin typeface="Times New Roman" pitchFamily="18" charset="0"/>
                <a:cs typeface="Times New Roman" pitchFamily="18" charset="0"/>
              </a:rPr>
              <a:t> will come tomorrow and wants to get confirmation from the hearer that this is so. In (27b), the speaker wants to remind the hearer that it is tomorrow that </a:t>
            </a:r>
            <a:r>
              <a:rPr lang="en-US" sz="2000" b="0" dirty="0" err="1" smtClean="0">
                <a:solidFill>
                  <a:schemeClr val="tx1"/>
                </a:solidFill>
                <a:latin typeface="Times New Roman" pitchFamily="18" charset="0"/>
                <a:cs typeface="Times New Roman" pitchFamily="18" charset="0"/>
              </a:rPr>
              <a:t>Dilip</a:t>
            </a:r>
            <a:r>
              <a:rPr lang="en-US" sz="2000" b="0" dirty="0" smtClean="0">
                <a:solidFill>
                  <a:schemeClr val="tx1"/>
                </a:solidFill>
                <a:latin typeface="Times New Roman" pitchFamily="18" charset="0"/>
                <a:cs typeface="Times New Roman" pitchFamily="18" charset="0"/>
              </a:rPr>
              <a:t> will come and wants to get confirmation that this is so. In (27a), the speaker wants to remind the hearer that it is </a:t>
            </a:r>
            <a:r>
              <a:rPr lang="en-US" sz="2000" b="0" dirty="0" err="1" smtClean="0">
                <a:solidFill>
                  <a:schemeClr val="tx1"/>
                </a:solidFill>
                <a:latin typeface="Times New Roman" pitchFamily="18" charset="0"/>
                <a:cs typeface="Times New Roman" pitchFamily="18" charset="0"/>
              </a:rPr>
              <a:t>Dilip</a:t>
            </a:r>
            <a:r>
              <a:rPr lang="en-US" sz="2000" b="0" dirty="0" smtClean="0">
                <a:solidFill>
                  <a:schemeClr val="tx1"/>
                </a:solidFill>
                <a:latin typeface="Times New Roman" pitchFamily="18" charset="0"/>
                <a:cs typeface="Times New Roman" pitchFamily="18" charset="0"/>
              </a:rPr>
              <a:t> who will come tomorrow and wants to get confirmation that this is so. Thus while the truth conditions for these alternatives appear to be the same, the hypotheses of the speaker </a:t>
            </a:r>
            <a:r>
              <a:rPr lang="en-US" sz="2000" b="0" dirty="0" err="1" smtClean="0">
                <a:solidFill>
                  <a:schemeClr val="tx1"/>
                </a:solidFill>
                <a:latin typeface="Times New Roman" pitchFamily="18" charset="0"/>
                <a:cs typeface="Times New Roman" pitchFamily="18" charset="0"/>
              </a:rPr>
              <a:t>w.r.t</a:t>
            </a:r>
            <a:r>
              <a:rPr lang="en-US" sz="2000" b="0" dirty="0" smtClean="0">
                <a:solidFill>
                  <a:schemeClr val="tx1"/>
                </a:solidFill>
                <a:latin typeface="Times New Roman" pitchFamily="18" charset="0"/>
                <a:cs typeface="Times New Roman" pitchFamily="18" charset="0"/>
              </a:rPr>
              <a:t>. to the knowledge of the hearer are from case to case different. </a:t>
            </a: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41</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76672"/>
            <a:ext cx="8496300" cy="5616153"/>
          </a:xfrm>
        </p:spPr>
        <p:txBody>
          <a:bodyPr/>
          <a:lstStyle/>
          <a:p>
            <a:endParaRPr lang="en-US" sz="1800" b="0" dirty="0" smtClean="0">
              <a:solidFill>
                <a:schemeClr val="tx1"/>
              </a:solidFill>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Assuming that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is fixed in an invariable position, the question is how to account for the word order and focus differences.</a:t>
            </a:r>
          </a:p>
          <a:p>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I take it that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is a functional head, and that functional heads are generated by Merge as </a:t>
            </a:r>
            <a:r>
              <a:rPr lang="en-US" sz="1800" b="0" u="sng" dirty="0" smtClean="0">
                <a:solidFill>
                  <a:schemeClr val="tx1"/>
                </a:solidFill>
                <a:latin typeface="Times New Roman" pitchFamily="18" charset="0"/>
                <a:cs typeface="Times New Roman" pitchFamily="18" charset="0"/>
              </a:rPr>
              <a:t>initial </a:t>
            </a:r>
            <a:r>
              <a:rPr lang="en-US" sz="1800" b="0" dirty="0" smtClean="0">
                <a:solidFill>
                  <a:schemeClr val="tx1"/>
                </a:solidFill>
                <a:latin typeface="Times New Roman" pitchFamily="18" charset="0"/>
                <a:cs typeface="Times New Roman" pitchFamily="18" charset="0"/>
              </a:rPr>
              <a:t>heads. The data suggest that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is merged with TP, and that from this structure there is movement to the left of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the “left” being most likely the </a:t>
            </a:r>
            <a:r>
              <a:rPr lang="en-US" sz="1800" b="0" dirty="0" err="1" smtClean="0">
                <a:solidFill>
                  <a:schemeClr val="tx1"/>
                </a:solidFill>
                <a:latin typeface="Times New Roman" pitchFamily="18" charset="0"/>
                <a:cs typeface="Times New Roman" pitchFamily="18" charset="0"/>
              </a:rPr>
              <a:t>specifier</a:t>
            </a:r>
            <a:r>
              <a:rPr lang="en-US" sz="1800" b="0" dirty="0" smtClean="0">
                <a:solidFill>
                  <a:schemeClr val="tx1"/>
                </a:solidFill>
                <a:latin typeface="Times New Roman" pitchFamily="18" charset="0"/>
                <a:cs typeface="Times New Roman" pitchFamily="18" charset="0"/>
              </a:rPr>
              <a:t> of the functional head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This derivation caters to two things: </a:t>
            </a:r>
          </a:p>
          <a:p>
            <a:endParaRPr lang="en-US" sz="1800" b="0" dirty="0" smtClean="0">
              <a:solidFill>
                <a:schemeClr val="tx1"/>
              </a:solidFill>
              <a:latin typeface="Times New Roman" pitchFamily="18" charset="0"/>
              <a:cs typeface="Times New Roman" pitchFamily="18" charset="0"/>
            </a:endParaRPr>
          </a:p>
          <a:p>
            <a:pPr marL="400050" indent="-400050">
              <a:buAutoNum type="romanLcParenBoth"/>
            </a:pPr>
            <a:r>
              <a:rPr lang="en-US" sz="1800" b="0" dirty="0" smtClean="0">
                <a:solidFill>
                  <a:schemeClr val="tx1"/>
                </a:solidFill>
                <a:latin typeface="Times New Roman" pitchFamily="18" charset="0"/>
                <a:cs typeface="Times New Roman" pitchFamily="18" charset="0"/>
              </a:rPr>
              <a:t>the enclitic nature of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i.e. the presence of a phonological host that the weak element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can lean on. </a:t>
            </a:r>
          </a:p>
          <a:p>
            <a:endParaRPr lang="en-US" sz="1800" b="0" dirty="0">
              <a:solidFill>
                <a:schemeClr val="tx1"/>
              </a:solidFill>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(ii) the focal or </a:t>
            </a:r>
            <a:r>
              <a:rPr lang="en-US" sz="1800" b="0" dirty="0" err="1" smtClean="0">
                <a:solidFill>
                  <a:schemeClr val="tx1"/>
                </a:solidFill>
                <a:latin typeface="Times New Roman" pitchFamily="18" charset="0"/>
                <a:cs typeface="Times New Roman" pitchFamily="18" charset="0"/>
              </a:rPr>
              <a:t>higthlighting</a:t>
            </a:r>
            <a:r>
              <a:rPr lang="en-US" sz="1800" b="0" dirty="0" smtClean="0">
                <a:solidFill>
                  <a:schemeClr val="tx1"/>
                </a:solidFill>
                <a:latin typeface="Times New Roman" pitchFamily="18" charset="0"/>
                <a:cs typeface="Times New Roman" pitchFamily="18" charset="0"/>
              </a:rPr>
              <a:t> effect that movement to the specifier of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triggers. </a:t>
            </a:r>
          </a:p>
          <a:p>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42</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92696"/>
            <a:ext cx="8496300" cy="5400129"/>
          </a:xfrm>
        </p:spPr>
        <p:txBody>
          <a:bodyPr/>
          <a:lstStyle/>
          <a:p>
            <a:r>
              <a:rPr lang="en-US" sz="1800" b="0" dirty="0" smtClean="0">
                <a:solidFill>
                  <a:schemeClr val="tx1"/>
                </a:solidFill>
                <a:latin typeface="Times New Roman" pitchFamily="18" charset="0"/>
                <a:cs typeface="Times New Roman" pitchFamily="18" charset="0"/>
              </a:rPr>
              <a:t>Assuming that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has an unvalued and </a:t>
            </a:r>
            <a:r>
              <a:rPr lang="en-US" sz="1800" b="0" dirty="0" err="1" smtClean="0">
                <a:solidFill>
                  <a:schemeClr val="tx1"/>
                </a:solidFill>
                <a:latin typeface="Times New Roman" pitchFamily="18" charset="0"/>
                <a:cs typeface="Times New Roman" pitchFamily="18" charset="0"/>
              </a:rPr>
              <a:t>uninterpretable</a:t>
            </a:r>
            <a:r>
              <a:rPr lang="en-US" sz="1800" b="0" dirty="0" smtClean="0">
                <a:solidFill>
                  <a:schemeClr val="tx1"/>
                </a:solidFill>
                <a:latin typeface="Times New Roman" pitchFamily="18" charset="0"/>
                <a:cs typeface="Times New Roman" pitchFamily="18" charset="0"/>
              </a:rPr>
              <a:t> feature </a:t>
            </a:r>
            <a:r>
              <a:rPr lang="en-US" sz="1800" b="0" i="1" dirty="0" err="1" smtClean="0">
                <a:solidFill>
                  <a:schemeClr val="tx1"/>
                </a:solidFill>
                <a:latin typeface="Times New Roman" pitchFamily="18" charset="0"/>
                <a:cs typeface="Times New Roman" pitchFamily="18" charset="0"/>
              </a:rPr>
              <a:t>u</a:t>
            </a:r>
            <a:r>
              <a:rPr lang="en-US" sz="1800" b="0" dirty="0" err="1" smtClean="0">
                <a:solidFill>
                  <a:schemeClr val="tx1"/>
                </a:solidFill>
                <a:latin typeface="Times New Roman" pitchFamily="18" charset="0"/>
                <a:cs typeface="Times New Roman" pitchFamily="18" charset="0"/>
              </a:rPr>
              <a:t>Foc</a:t>
            </a:r>
            <a:r>
              <a:rPr lang="en-US" sz="1800" b="0" dirty="0" smtClean="0">
                <a:solidFill>
                  <a:schemeClr val="tx1"/>
                </a:solidFill>
                <a:latin typeface="Times New Roman" pitchFamily="18" charset="0"/>
                <a:cs typeface="Times New Roman" pitchFamily="18" charset="0"/>
              </a:rPr>
              <a:t> which must be valued by a constituent that bears a corresponding interpretable feature </a:t>
            </a:r>
            <a:r>
              <a:rPr lang="en-US" sz="1800" b="0" i="1" dirty="0" err="1" smtClean="0">
                <a:solidFill>
                  <a:schemeClr val="tx1"/>
                </a:solidFill>
                <a:latin typeface="Times New Roman" pitchFamily="18" charset="0"/>
                <a:cs typeface="Times New Roman" pitchFamily="18" charset="0"/>
              </a:rPr>
              <a:t>i</a:t>
            </a:r>
            <a:r>
              <a:rPr lang="en-US" sz="1800" b="0" dirty="0" err="1" smtClean="0">
                <a:solidFill>
                  <a:schemeClr val="tx1"/>
                </a:solidFill>
                <a:latin typeface="Times New Roman" pitchFamily="18" charset="0"/>
                <a:cs typeface="Times New Roman" pitchFamily="18" charset="0"/>
              </a:rPr>
              <a:t>Foc</a:t>
            </a:r>
            <a:r>
              <a:rPr lang="en-US" sz="1800" b="0" dirty="0" smtClean="0">
                <a:solidFill>
                  <a:schemeClr val="tx1"/>
                </a:solidFill>
                <a:latin typeface="Times New Roman" pitchFamily="18" charset="0"/>
                <a:cs typeface="Times New Roman" pitchFamily="18" charset="0"/>
              </a:rPr>
              <a:t>, movement to </a:t>
            </a:r>
            <a:r>
              <a:rPr lang="en-US" sz="1800" b="0" dirty="0" err="1" smtClean="0">
                <a:solidFill>
                  <a:schemeClr val="tx1"/>
                </a:solidFill>
                <a:latin typeface="Times New Roman" pitchFamily="18" charset="0"/>
                <a:cs typeface="Times New Roman" pitchFamily="18" charset="0"/>
              </a:rPr>
              <a:t>Spec</a:t>
            </a:r>
            <a:r>
              <a:rPr lang="en-US" sz="1800" b="0" i="1" dirty="0" err="1" smtClean="0">
                <a:solidFill>
                  <a:schemeClr val="tx1"/>
                </a:solidFill>
                <a:latin typeface="Times New Roman" pitchFamily="18" charset="0"/>
                <a:cs typeface="Times New Roman" pitchFamily="18" charset="0"/>
              </a:rPr>
              <a:t>to</a:t>
            </a:r>
            <a:r>
              <a:rPr lang="en-US" sz="1800" b="0" dirty="0" err="1" smtClean="0">
                <a:solidFill>
                  <a:schemeClr val="tx1"/>
                </a:solidFill>
                <a:latin typeface="Times New Roman" pitchFamily="18" charset="0"/>
                <a:cs typeface="Times New Roman" pitchFamily="18" charset="0"/>
              </a:rPr>
              <a:t>P</a:t>
            </a:r>
            <a:r>
              <a:rPr lang="en-US" sz="1800" b="0" dirty="0" smtClean="0">
                <a:solidFill>
                  <a:schemeClr val="tx1"/>
                </a:solidFill>
                <a:latin typeface="Times New Roman" pitchFamily="18" charset="0"/>
                <a:cs typeface="Times New Roman" pitchFamily="18" charset="0"/>
              </a:rPr>
              <a:t> values an </a:t>
            </a:r>
            <a:r>
              <a:rPr lang="en-US" sz="1800" b="0" dirty="0" err="1" smtClean="0">
                <a:solidFill>
                  <a:schemeClr val="tx1"/>
                </a:solidFill>
                <a:latin typeface="Times New Roman" pitchFamily="18" charset="0"/>
                <a:cs typeface="Times New Roman" pitchFamily="18" charset="0"/>
              </a:rPr>
              <a:t>uninterpretable</a:t>
            </a:r>
            <a:r>
              <a:rPr lang="en-US" sz="1800" b="0" dirty="0" smtClean="0">
                <a:solidFill>
                  <a:schemeClr val="tx1"/>
                </a:solidFill>
                <a:latin typeface="Times New Roman" pitchFamily="18" charset="0"/>
                <a:cs typeface="Times New Roman" pitchFamily="18" charset="0"/>
              </a:rPr>
              <a:t> feature </a:t>
            </a:r>
            <a:r>
              <a:rPr lang="en-US" sz="1800" b="0" i="1" dirty="0" err="1" smtClean="0">
                <a:solidFill>
                  <a:schemeClr val="tx1"/>
                </a:solidFill>
                <a:latin typeface="Times New Roman" pitchFamily="18" charset="0"/>
                <a:cs typeface="Times New Roman" pitchFamily="18" charset="0"/>
              </a:rPr>
              <a:t>u</a:t>
            </a:r>
            <a:r>
              <a:rPr lang="en-US" sz="1800" b="0" dirty="0" err="1" smtClean="0">
                <a:solidFill>
                  <a:schemeClr val="tx1"/>
                </a:solidFill>
                <a:latin typeface="Times New Roman" pitchFamily="18" charset="0"/>
                <a:cs typeface="Times New Roman" pitchFamily="18" charset="0"/>
              </a:rPr>
              <a:t>Foc</a:t>
            </a:r>
            <a:r>
              <a:rPr lang="en-US" sz="1800" b="0" dirty="0" smtClean="0">
                <a:solidFill>
                  <a:schemeClr val="tx1"/>
                </a:solidFill>
                <a:latin typeface="Times New Roman" pitchFamily="18" charset="0"/>
                <a:cs typeface="Times New Roman" pitchFamily="18" charset="0"/>
              </a:rPr>
              <a:t> on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a:t>
            </a:r>
          </a:p>
          <a:p>
            <a:r>
              <a:rPr lang="en-US" sz="1800" b="0" dirty="0" smtClean="0">
                <a:solidFill>
                  <a:schemeClr val="tx1"/>
                </a:solidFill>
                <a:latin typeface="Times New Roman" pitchFamily="18" charset="0"/>
                <a:cs typeface="Times New Roman" pitchFamily="18" charset="0"/>
              </a:rPr>
              <a:t> </a:t>
            </a:r>
          </a:p>
          <a:p>
            <a:pPr lvl="0"/>
            <a:r>
              <a:rPr lang="en-US" sz="1800" b="0" dirty="0" smtClean="0">
                <a:solidFill>
                  <a:schemeClr val="tx1"/>
                </a:solidFill>
                <a:latin typeface="Times New Roman" pitchFamily="18" charset="0"/>
                <a:cs typeface="Times New Roman" pitchFamily="18" charset="0"/>
              </a:rPr>
              <a:t>	(28)	a. 	[</a:t>
            </a:r>
            <a:r>
              <a:rPr lang="en-US" sz="1800" b="0" baseline="-25000" dirty="0" err="1" smtClean="0">
                <a:solidFill>
                  <a:schemeClr val="tx1"/>
                </a:solidFill>
                <a:latin typeface="Times New Roman" pitchFamily="18" charset="0"/>
                <a:cs typeface="Times New Roman" pitchFamily="18" charset="0"/>
              </a:rPr>
              <a:t>toP</a:t>
            </a:r>
            <a:r>
              <a:rPr lang="en-US" sz="1800" b="0" dirty="0" smtClean="0">
                <a:solidFill>
                  <a:schemeClr val="tx1"/>
                </a:solidFill>
                <a:latin typeface="Times New Roman" pitchFamily="18" charset="0"/>
                <a:cs typeface="Times New Roman" pitchFamily="18" charset="0"/>
              </a:rPr>
              <a:t> [</a:t>
            </a:r>
            <a:r>
              <a:rPr lang="en-US" sz="1800" b="0" i="1" baseline="-25000" dirty="0" smtClean="0">
                <a:solidFill>
                  <a:schemeClr val="tx1"/>
                </a:solidFill>
                <a:latin typeface="Times New Roman" pitchFamily="18" charset="0"/>
                <a:cs typeface="Times New Roman" pitchFamily="18" charset="0"/>
              </a:rPr>
              <a:t>to</a:t>
            </a:r>
            <a:r>
              <a:rPr lang="en-US" sz="1800" b="0" baseline="-25000"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to</a:t>
            </a:r>
            <a:r>
              <a:rPr lang="en-US" sz="1800" b="0" i="1" baseline="-25000" dirty="0" err="1" smtClean="0">
                <a:solidFill>
                  <a:schemeClr val="tx1"/>
                </a:solidFill>
                <a:latin typeface="Times New Roman" pitchFamily="18" charset="0"/>
                <a:cs typeface="Times New Roman" pitchFamily="18" charset="0"/>
              </a:rPr>
              <a:t>u</a:t>
            </a:r>
            <a:r>
              <a:rPr lang="en-US" sz="1800" b="0" baseline="-25000" dirty="0" err="1" smtClean="0">
                <a:solidFill>
                  <a:schemeClr val="tx1"/>
                </a:solidFill>
                <a:latin typeface="Times New Roman" pitchFamily="18" charset="0"/>
                <a:cs typeface="Times New Roman" pitchFamily="18" charset="0"/>
              </a:rPr>
              <a:t>Foc</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XP</a:t>
            </a:r>
            <a:r>
              <a:rPr lang="en-US" sz="1800" b="0" i="1" baseline="-25000" dirty="0" err="1" smtClean="0">
                <a:solidFill>
                  <a:schemeClr val="tx1"/>
                </a:solidFill>
                <a:latin typeface="Times New Roman" pitchFamily="18" charset="0"/>
                <a:cs typeface="Times New Roman" pitchFamily="18" charset="0"/>
              </a:rPr>
              <a:t>i</a:t>
            </a:r>
            <a:r>
              <a:rPr lang="en-US" sz="1800" b="0" baseline="-25000" dirty="0" err="1" smtClean="0">
                <a:solidFill>
                  <a:schemeClr val="tx1"/>
                </a:solidFill>
                <a:latin typeface="Times New Roman" pitchFamily="18" charset="0"/>
                <a:cs typeface="Times New Roman" pitchFamily="18" charset="0"/>
              </a:rPr>
              <a:t>Foc</a:t>
            </a:r>
            <a:r>
              <a:rPr lang="en-US"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sym typeface="Symbol"/>
              </a:rPr>
              <a:t></a:t>
            </a:r>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  		b. 	[</a:t>
            </a:r>
            <a:r>
              <a:rPr lang="en-US" sz="1800" b="0" i="1" baseline="-25000" dirty="0" err="1" smtClean="0">
                <a:solidFill>
                  <a:schemeClr val="tx1"/>
                </a:solidFill>
                <a:latin typeface="Times New Roman" pitchFamily="18" charset="0"/>
                <a:cs typeface="Times New Roman" pitchFamily="18" charset="0"/>
              </a:rPr>
              <a:t>to</a:t>
            </a:r>
            <a:r>
              <a:rPr lang="en-US" sz="1800" b="0" baseline="-25000" dirty="0" err="1" smtClean="0">
                <a:solidFill>
                  <a:schemeClr val="tx1"/>
                </a:solidFill>
                <a:latin typeface="Times New Roman" pitchFamily="18" charset="0"/>
                <a:cs typeface="Times New Roman" pitchFamily="18" charset="0"/>
              </a:rPr>
              <a:t>P</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XP</a:t>
            </a:r>
            <a:r>
              <a:rPr lang="en-US" sz="1800" b="0" i="1" baseline="-25000" dirty="0" err="1" smtClean="0">
                <a:solidFill>
                  <a:schemeClr val="tx1"/>
                </a:solidFill>
                <a:latin typeface="Times New Roman" pitchFamily="18" charset="0"/>
                <a:cs typeface="Times New Roman" pitchFamily="18" charset="0"/>
              </a:rPr>
              <a:t>i</a:t>
            </a:r>
            <a:r>
              <a:rPr lang="en-US" sz="1800" b="0" baseline="-25000" dirty="0" err="1" smtClean="0">
                <a:solidFill>
                  <a:schemeClr val="tx1"/>
                </a:solidFill>
                <a:latin typeface="Times New Roman" pitchFamily="18" charset="0"/>
                <a:cs typeface="Times New Roman" pitchFamily="18" charset="0"/>
              </a:rPr>
              <a:t>Foc</a:t>
            </a:r>
            <a:r>
              <a:rPr lang="en-US" sz="1800" b="0" dirty="0" smtClean="0">
                <a:solidFill>
                  <a:schemeClr val="tx1"/>
                </a:solidFill>
                <a:latin typeface="Times New Roman" pitchFamily="18" charset="0"/>
                <a:cs typeface="Times New Roman" pitchFamily="18" charset="0"/>
              </a:rPr>
              <a:t>] [</a:t>
            </a:r>
            <a:r>
              <a:rPr lang="en-US" sz="1800" b="0" i="1" baseline="-25000" dirty="0" smtClean="0">
                <a:solidFill>
                  <a:schemeClr val="tx1"/>
                </a:solidFill>
                <a:latin typeface="Times New Roman" pitchFamily="18" charset="0"/>
                <a:cs typeface="Times New Roman" pitchFamily="18" charset="0"/>
              </a:rPr>
              <a:t>to</a:t>
            </a:r>
            <a:r>
              <a:rPr lang="en-US" sz="1800" b="0" baseline="-25000" dirty="0" smtClean="0">
                <a:solidFill>
                  <a:schemeClr val="tx1"/>
                </a:solidFill>
                <a:latin typeface="Times New Roman" pitchFamily="18" charset="0"/>
                <a:cs typeface="Times New Roman" pitchFamily="18" charset="0"/>
              </a:rPr>
              <a:t>‘ </a:t>
            </a:r>
            <a:r>
              <a:rPr lang="en-US" sz="1800" b="0" i="1" dirty="0" smtClean="0">
                <a:solidFill>
                  <a:schemeClr val="tx1"/>
                </a:solidFill>
                <a:latin typeface="Times New Roman" pitchFamily="18" charset="0"/>
                <a:cs typeface="Times New Roman" pitchFamily="18" charset="0"/>
              </a:rPr>
              <a:t>to </a:t>
            </a:r>
            <a:r>
              <a:rPr lang="en-US" sz="1800" b="0" i="1" strike="sngStrike" baseline="-25000" dirty="0" err="1" smtClean="0">
                <a:solidFill>
                  <a:schemeClr val="tx1"/>
                </a:solidFill>
                <a:latin typeface="Times New Roman" pitchFamily="18" charset="0"/>
                <a:cs typeface="Times New Roman" pitchFamily="18" charset="0"/>
              </a:rPr>
              <a:t>u</a:t>
            </a:r>
            <a:r>
              <a:rPr lang="en-US" sz="1800" b="0" baseline="-25000" dirty="0" err="1" smtClean="0">
                <a:solidFill>
                  <a:schemeClr val="tx1"/>
                </a:solidFill>
                <a:latin typeface="Times New Roman" pitchFamily="18" charset="0"/>
                <a:cs typeface="Times New Roman" pitchFamily="18" charset="0"/>
              </a:rPr>
              <a:t>Foc</a:t>
            </a:r>
            <a:r>
              <a:rPr lang="en-US" sz="1800" b="0" dirty="0" smtClean="0">
                <a:solidFill>
                  <a:schemeClr val="tx1"/>
                </a:solidFill>
                <a:latin typeface="Times New Roman" pitchFamily="18" charset="0"/>
                <a:cs typeface="Times New Roman" pitchFamily="18" charset="0"/>
              </a:rPr>
              <a:t> [</a:t>
            </a:r>
            <a:r>
              <a:rPr lang="en-US" sz="1800" b="0" strike="sngStrike" dirty="0" err="1" smtClean="0">
                <a:solidFill>
                  <a:schemeClr val="tx1"/>
                </a:solidFill>
                <a:latin typeface="Times New Roman" pitchFamily="18" charset="0"/>
                <a:cs typeface="Times New Roman" pitchFamily="18" charset="0"/>
              </a:rPr>
              <a:t>XP</a:t>
            </a:r>
            <a:r>
              <a:rPr lang="en-US" sz="1800" b="0" i="1" baseline="-25000" dirty="0" err="1" smtClean="0">
                <a:solidFill>
                  <a:schemeClr val="tx1"/>
                </a:solidFill>
                <a:latin typeface="Times New Roman" pitchFamily="18" charset="0"/>
                <a:cs typeface="Times New Roman" pitchFamily="18" charset="0"/>
              </a:rPr>
              <a:t>i</a:t>
            </a:r>
            <a:r>
              <a:rPr lang="en-US" sz="1800" b="0" baseline="-25000" dirty="0" err="1" smtClean="0">
                <a:solidFill>
                  <a:schemeClr val="tx1"/>
                </a:solidFill>
                <a:latin typeface="Times New Roman" pitchFamily="18" charset="0"/>
                <a:cs typeface="Times New Roman" pitchFamily="18" charset="0"/>
              </a:rPr>
              <a:t>Foc</a:t>
            </a:r>
            <a:r>
              <a:rPr lang="en-US" sz="1800" b="0" dirty="0" smtClean="0">
                <a:solidFill>
                  <a:schemeClr val="tx1"/>
                </a:solidFill>
                <a:latin typeface="Times New Roman" pitchFamily="18" charset="0"/>
                <a:cs typeface="Times New Roman" pitchFamily="18" charset="0"/>
              </a:rPr>
              <a:t>]] </a:t>
            </a:r>
          </a:p>
          <a:p>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43</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80728"/>
            <a:ext cx="8496300" cy="5112097"/>
          </a:xfrm>
        </p:spPr>
        <p:txBody>
          <a:bodyPr/>
          <a:lstStyle/>
          <a:p>
            <a:pPr lvl="0"/>
            <a:r>
              <a:rPr lang="en-US" sz="1800" b="0" dirty="0" smtClean="0">
                <a:solidFill>
                  <a:schemeClr val="tx1"/>
                </a:solidFill>
                <a:latin typeface="Times New Roman" pitchFamily="18" charset="0"/>
                <a:cs typeface="Times New Roman" pitchFamily="18" charset="0"/>
              </a:rPr>
              <a:t>	(29)	Narrow focus / topic marking (</a:t>
            </a:r>
            <a:r>
              <a:rPr lang="en-US" sz="1800" b="0" dirty="0" err="1" smtClean="0">
                <a:solidFill>
                  <a:schemeClr val="tx1"/>
                </a:solidFill>
                <a:latin typeface="Times New Roman" pitchFamily="18" charset="0"/>
                <a:cs typeface="Times New Roman" pitchFamily="18" charset="0"/>
              </a:rPr>
              <a:t>Prt</a:t>
            </a:r>
            <a:r>
              <a:rPr lang="en-US" sz="1800" b="0" dirty="0" smtClean="0">
                <a:solidFill>
                  <a:schemeClr val="tx1"/>
                </a:solidFill>
                <a:latin typeface="Times New Roman" pitchFamily="18" charset="0"/>
                <a:cs typeface="Times New Roman" pitchFamily="18" charset="0"/>
              </a:rPr>
              <a:t> = particle, e.g.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a:t>
            </a:r>
          </a:p>
          <a:p>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44</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pic>
        <p:nvPicPr>
          <p:cNvPr id="3075" name="Picture 3"/>
          <p:cNvPicPr>
            <a:picLocks noChangeAspect="1" noChangeArrowheads="1"/>
          </p:cNvPicPr>
          <p:nvPr/>
        </p:nvPicPr>
        <p:blipFill>
          <a:blip r:embed="rId2" cstate="print"/>
          <a:srcRect/>
          <a:stretch>
            <a:fillRect/>
          </a:stretch>
        </p:blipFill>
        <p:spPr bwMode="auto">
          <a:xfrm>
            <a:off x="1690688" y="1809750"/>
            <a:ext cx="5762625" cy="3238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548681"/>
            <a:ext cx="8496300" cy="4176464"/>
          </a:xfrm>
        </p:spPr>
        <p:txBody>
          <a:bodyPr/>
          <a:lstStyle/>
          <a:p>
            <a:r>
              <a:rPr lang="en-US" dirty="0" smtClean="0"/>
              <a:t>	</a:t>
            </a:r>
            <a:r>
              <a:rPr lang="en-US" sz="1800" b="0" dirty="0" smtClean="0">
                <a:solidFill>
                  <a:schemeClr val="tx1"/>
                </a:solidFill>
                <a:latin typeface="Times New Roman" pitchFamily="18" charset="0"/>
                <a:cs typeface="Times New Roman" pitchFamily="18" charset="0"/>
              </a:rPr>
              <a:t>(30)	Wide focus</a:t>
            </a:r>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45</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pic>
        <p:nvPicPr>
          <p:cNvPr id="4098" name="Picture 2"/>
          <p:cNvPicPr>
            <a:picLocks noChangeAspect="1" noChangeArrowheads="1"/>
          </p:cNvPicPr>
          <p:nvPr/>
        </p:nvPicPr>
        <p:blipFill>
          <a:blip r:embed="rId2" cstate="print"/>
          <a:srcRect/>
          <a:stretch>
            <a:fillRect/>
          </a:stretch>
        </p:blipFill>
        <p:spPr bwMode="auto">
          <a:xfrm>
            <a:off x="1835696" y="1340768"/>
            <a:ext cx="5904656" cy="31811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04664"/>
            <a:ext cx="8496300" cy="5904656"/>
          </a:xfrm>
        </p:spPr>
        <p:txBody>
          <a:bodyPr/>
          <a:lstStyle/>
          <a:p>
            <a:pPr>
              <a:lnSpc>
                <a:spcPct val="100000"/>
              </a:lnSpc>
            </a:pPr>
            <a:r>
              <a:rPr lang="en-US" sz="1800" b="0" dirty="0" smtClean="0">
                <a:solidFill>
                  <a:schemeClr val="tx1"/>
                </a:solidFill>
                <a:latin typeface="Times New Roman" pitchFamily="18" charset="0"/>
                <a:cs typeface="Times New Roman" pitchFamily="18" charset="0"/>
              </a:rPr>
              <a:t>Attention should be drawn to the following open issues:</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i</a:t>
            </a:r>
            <a:r>
              <a:rPr lang="en-US" sz="1800" b="0" dirty="0" smtClean="0">
                <a:solidFill>
                  <a:schemeClr val="tx1"/>
                </a:solidFill>
                <a:latin typeface="Times New Roman" pitchFamily="18" charset="0"/>
                <a:cs typeface="Times New Roman" pitchFamily="18" charset="0"/>
              </a:rPr>
              <a:t>)       It has been claimed that </a:t>
            </a:r>
            <a:r>
              <a:rPr lang="en-US" sz="1800" b="0" dirty="0" err="1" smtClean="0">
                <a:solidFill>
                  <a:schemeClr val="tx1"/>
                </a:solidFill>
                <a:latin typeface="Times New Roman" pitchFamily="18" charset="0"/>
                <a:cs typeface="Times New Roman" pitchFamily="18" charset="0"/>
              </a:rPr>
              <a:t>Bangla</a:t>
            </a:r>
            <a:r>
              <a:rPr lang="en-US" sz="1800" b="0" dirty="0" smtClean="0">
                <a:solidFill>
                  <a:schemeClr val="tx1"/>
                </a:solidFill>
                <a:latin typeface="Times New Roman" pitchFamily="18" charset="0"/>
                <a:cs typeface="Times New Roman" pitchFamily="18" charset="0"/>
              </a:rPr>
              <a:t> does not tolerate the combination of </a:t>
            </a:r>
            <a:r>
              <a:rPr lang="en-US" sz="1800" b="0" dirty="0" err="1" smtClean="0">
                <a:solidFill>
                  <a:schemeClr val="tx1"/>
                </a:solidFill>
                <a:latin typeface="Times New Roman" pitchFamily="18" charset="0"/>
                <a:cs typeface="Times New Roman" pitchFamily="18" charset="0"/>
              </a:rPr>
              <a:t>DiPs</a:t>
            </a:r>
            <a:endParaRPr lang="en-US" sz="1800" b="0" dirty="0" smtClean="0">
              <a:solidFill>
                <a:schemeClr val="tx1"/>
              </a:solidFill>
              <a:latin typeface="Times New Roman" pitchFamily="18" charset="0"/>
              <a:cs typeface="Times New Roman" pitchFamily="18" charset="0"/>
            </a:endParaRPr>
          </a:p>
          <a:p>
            <a:pPr lvl="0">
              <a:lnSpc>
                <a:spcPct val="100000"/>
              </a:lnSpc>
            </a:pPr>
            <a:r>
              <a:rPr lang="en-US" sz="1800" b="0" dirty="0" smtClean="0">
                <a:solidFill>
                  <a:schemeClr val="tx1"/>
                </a:solidFill>
                <a:latin typeface="Times New Roman" pitchFamily="18" charset="0"/>
                <a:cs typeface="Times New Roman" pitchFamily="18" charset="0"/>
              </a:rPr>
              <a:t>	(ii)      If (</a:t>
            </a:r>
            <a:r>
              <a:rPr lang="en-US" sz="1800" b="0" dirty="0" err="1" smtClean="0">
                <a:solidFill>
                  <a:schemeClr val="tx1"/>
                </a:solidFill>
                <a:latin typeface="Times New Roman" pitchFamily="18" charset="0"/>
                <a:cs typeface="Times New Roman" pitchFamily="18" charset="0"/>
              </a:rPr>
              <a:t>i</a:t>
            </a:r>
            <a:r>
              <a:rPr lang="en-US" sz="1800" b="0" dirty="0" smtClean="0">
                <a:solidFill>
                  <a:schemeClr val="tx1"/>
                </a:solidFill>
                <a:latin typeface="Times New Roman" pitchFamily="18" charset="0"/>
                <a:cs typeface="Times New Roman" pitchFamily="18" charset="0"/>
              </a:rPr>
              <a:t>) is not true, how are the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hierarchically ordered in </a:t>
            </a:r>
            <a:r>
              <a:rPr lang="en-US" sz="1800" b="0" dirty="0" err="1" smtClean="0">
                <a:solidFill>
                  <a:schemeClr val="tx1"/>
                </a:solidFill>
                <a:latin typeface="Times New Roman" pitchFamily="18" charset="0"/>
                <a:cs typeface="Times New Roman" pitchFamily="18" charset="0"/>
              </a:rPr>
              <a:t>Bangla</a:t>
            </a: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Ad (</a:t>
            </a:r>
            <a:r>
              <a:rPr lang="en-US" sz="1800" b="0" dirty="0" err="1" smtClean="0">
                <a:solidFill>
                  <a:schemeClr val="tx1"/>
                </a:solidFill>
                <a:latin typeface="Times New Roman" pitchFamily="18" charset="0"/>
                <a:cs typeface="Times New Roman" pitchFamily="18" charset="0"/>
              </a:rPr>
              <a:t>i</a:t>
            </a:r>
            <a:r>
              <a:rPr lang="en-US" sz="1800" b="0" dirty="0" smtClean="0">
                <a:solidFill>
                  <a:schemeClr val="tx1"/>
                </a:solidFill>
                <a:latin typeface="Times New Roman" pitchFamily="18" charset="0"/>
                <a:cs typeface="Times New Roman" pitchFamily="18" charset="0"/>
              </a:rPr>
              <a:t>):</a:t>
            </a:r>
          </a:p>
          <a:p>
            <a:pPr>
              <a:lnSpc>
                <a:spcPct val="100000"/>
              </a:lnSpc>
            </a:pPr>
            <a:r>
              <a:rPr lang="en-US" sz="1800" b="0" dirty="0" err="1" smtClean="0">
                <a:solidFill>
                  <a:schemeClr val="tx1"/>
                </a:solidFill>
                <a:latin typeface="Times New Roman" pitchFamily="18" charset="0"/>
                <a:cs typeface="Times New Roman" pitchFamily="18" charset="0"/>
              </a:rPr>
              <a:t>Bangla</a:t>
            </a:r>
            <a:r>
              <a:rPr lang="en-US" sz="1800" b="0" dirty="0" smtClean="0">
                <a:solidFill>
                  <a:schemeClr val="tx1"/>
                </a:solidFill>
                <a:latin typeface="Times New Roman" pitchFamily="18" charset="0"/>
                <a:cs typeface="Times New Roman" pitchFamily="18" charset="0"/>
              </a:rPr>
              <a:t> has the particles </a:t>
            </a:r>
            <a:r>
              <a:rPr lang="en-US" sz="1800" b="0" i="1" dirty="0" smtClean="0">
                <a:solidFill>
                  <a:schemeClr val="tx1"/>
                </a:solidFill>
                <a:latin typeface="Times New Roman" pitchFamily="18" charset="0"/>
                <a:cs typeface="Times New Roman" pitchFamily="18" charset="0"/>
              </a:rPr>
              <a:t>re</a:t>
            </a:r>
            <a:r>
              <a:rPr lang="en-US" sz="1800" b="0" dirty="0" smtClean="0">
                <a:solidFill>
                  <a:schemeClr val="tx1"/>
                </a:solidFill>
                <a:latin typeface="Times New Roman" pitchFamily="18" charset="0"/>
                <a:cs typeface="Times New Roman" pitchFamily="18" charset="0"/>
              </a:rPr>
              <a:t> and </a:t>
            </a:r>
            <a:r>
              <a:rPr lang="en-US" sz="1800" b="0" i="1" dirty="0" smtClean="0">
                <a:solidFill>
                  <a:schemeClr val="tx1"/>
                </a:solidFill>
                <a:latin typeface="Times New Roman" pitchFamily="18" charset="0"/>
                <a:cs typeface="Times New Roman" pitchFamily="18" charset="0"/>
              </a:rPr>
              <a:t>go</a:t>
            </a:r>
            <a:r>
              <a:rPr lang="en-US" sz="1800" b="0" dirty="0" smtClean="0">
                <a:solidFill>
                  <a:schemeClr val="tx1"/>
                </a:solidFill>
                <a:latin typeface="Times New Roman" pitchFamily="18" charset="0"/>
                <a:cs typeface="Times New Roman" pitchFamily="18" charset="0"/>
              </a:rPr>
              <a:t> which express the speaker’s social relation </a:t>
            </a:r>
            <a:r>
              <a:rPr lang="en-US" sz="1800" b="0" dirty="0" err="1" smtClean="0">
                <a:solidFill>
                  <a:schemeClr val="tx1"/>
                </a:solidFill>
                <a:latin typeface="Times New Roman" pitchFamily="18" charset="0"/>
                <a:cs typeface="Times New Roman" pitchFamily="18" charset="0"/>
              </a:rPr>
              <a:t>w.r.t</a:t>
            </a:r>
            <a:r>
              <a:rPr lang="en-US" sz="1800" b="0" dirty="0" smtClean="0">
                <a:solidFill>
                  <a:schemeClr val="tx1"/>
                </a:solidFill>
                <a:latin typeface="Times New Roman" pitchFamily="18" charset="0"/>
                <a:cs typeface="Times New Roman" pitchFamily="18" charset="0"/>
              </a:rPr>
              <a:t>. to the addressee. </a:t>
            </a:r>
            <a:r>
              <a:rPr lang="en-US" sz="1800" b="0" i="1" dirty="0" smtClean="0">
                <a:solidFill>
                  <a:schemeClr val="tx1"/>
                </a:solidFill>
                <a:latin typeface="Times New Roman" pitchFamily="18" charset="0"/>
                <a:cs typeface="Times New Roman" pitchFamily="18" charset="0"/>
              </a:rPr>
              <a:t>go</a:t>
            </a:r>
            <a:r>
              <a:rPr lang="en-US" sz="1800" b="0" dirty="0" smtClean="0">
                <a:solidFill>
                  <a:schemeClr val="tx1"/>
                </a:solidFill>
                <a:latin typeface="Times New Roman" pitchFamily="18" charset="0"/>
                <a:cs typeface="Times New Roman" pitchFamily="18" charset="0"/>
              </a:rPr>
              <a:t> marks the addressee as at the same social level with the speaker, while </a:t>
            </a:r>
            <a:r>
              <a:rPr lang="en-US" sz="1800" b="0" i="1" dirty="0" smtClean="0">
                <a:solidFill>
                  <a:schemeClr val="tx1"/>
                </a:solidFill>
                <a:latin typeface="Times New Roman" pitchFamily="18" charset="0"/>
                <a:cs typeface="Times New Roman" pitchFamily="18" charset="0"/>
              </a:rPr>
              <a:t>re</a:t>
            </a:r>
            <a:r>
              <a:rPr lang="en-US" sz="1800" b="0" dirty="0" smtClean="0">
                <a:solidFill>
                  <a:schemeClr val="tx1"/>
                </a:solidFill>
                <a:latin typeface="Times New Roman" pitchFamily="18" charset="0"/>
                <a:cs typeface="Times New Roman" pitchFamily="18" charset="0"/>
              </a:rPr>
              <a:t> marks the addressee as socially inferior to the speaker or highly intimately related to the speaker. Such particles, known as </a:t>
            </a:r>
            <a:r>
              <a:rPr lang="en-US" sz="1800" b="0" u="sng" dirty="0" smtClean="0">
                <a:solidFill>
                  <a:schemeClr val="tx1"/>
                </a:solidFill>
                <a:latin typeface="Times New Roman" pitchFamily="18" charset="0"/>
                <a:cs typeface="Times New Roman" pitchFamily="18" charset="0"/>
              </a:rPr>
              <a:t>addressee markers on the verb</a:t>
            </a:r>
            <a:r>
              <a:rPr lang="en-US" sz="1800" b="0" dirty="0" smtClean="0">
                <a:solidFill>
                  <a:schemeClr val="tx1"/>
                </a:solidFill>
                <a:latin typeface="Times New Roman" pitchFamily="18" charset="0"/>
                <a:cs typeface="Times New Roman" pitchFamily="18" charset="0"/>
              </a:rPr>
              <a:t> or markers of </a:t>
            </a:r>
            <a:r>
              <a:rPr lang="en-US" sz="1800" b="0" u="sng" dirty="0" err="1" smtClean="0">
                <a:solidFill>
                  <a:schemeClr val="tx1"/>
                </a:solidFill>
                <a:latin typeface="Times New Roman" pitchFamily="18" charset="0"/>
                <a:cs typeface="Times New Roman" pitchFamily="18" charset="0"/>
              </a:rPr>
              <a:t>allocutive</a:t>
            </a:r>
            <a:r>
              <a:rPr lang="en-US" sz="1800" b="0" u="sng" dirty="0" smtClean="0">
                <a:solidFill>
                  <a:schemeClr val="tx1"/>
                </a:solidFill>
                <a:latin typeface="Times New Roman" pitchFamily="18" charset="0"/>
                <a:cs typeface="Times New Roman" pitchFamily="18" charset="0"/>
              </a:rPr>
              <a:t> agreement</a:t>
            </a:r>
            <a:r>
              <a:rPr lang="en-US" sz="1800" b="0" dirty="0" smtClean="0">
                <a:solidFill>
                  <a:schemeClr val="tx1"/>
                </a:solidFill>
                <a:latin typeface="Times New Roman" pitchFamily="18" charset="0"/>
                <a:cs typeface="Times New Roman" pitchFamily="18" charset="0"/>
              </a:rPr>
              <a:t>, are found in various Dravidian languages, in Basque and in many other languages. In </a:t>
            </a:r>
            <a:r>
              <a:rPr lang="en-US" sz="1800" b="0" dirty="0" err="1" smtClean="0">
                <a:solidFill>
                  <a:schemeClr val="tx1"/>
                </a:solidFill>
                <a:latin typeface="Times New Roman" pitchFamily="18" charset="0"/>
                <a:cs typeface="Times New Roman" pitchFamily="18" charset="0"/>
              </a:rPr>
              <a:t>Bangla</a:t>
            </a:r>
            <a:r>
              <a:rPr lang="en-US" sz="1800" b="0" dirty="0" smtClean="0">
                <a:solidFill>
                  <a:schemeClr val="tx1"/>
                </a:solidFill>
                <a:latin typeface="Times New Roman" pitchFamily="18" charset="0"/>
                <a:cs typeface="Times New Roman" pitchFamily="18" charset="0"/>
              </a:rPr>
              <a:t>, these particles may co-occur with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If they do, they need to </a:t>
            </a:r>
            <a:r>
              <a:rPr lang="en-US" sz="1800" b="0" cap="small" dirty="0" smtClean="0">
                <a:solidFill>
                  <a:schemeClr val="tx1"/>
                </a:solidFill>
                <a:latin typeface="Times New Roman" pitchFamily="18" charset="0"/>
                <a:cs typeface="Times New Roman" pitchFamily="18" charset="0"/>
              </a:rPr>
              <a:t>follow</a:t>
            </a:r>
            <a:r>
              <a:rPr lang="en-US" sz="1800" b="0" dirty="0" smtClean="0">
                <a:solidFill>
                  <a:schemeClr val="tx1"/>
                </a:solidFill>
                <a:latin typeface="Times New Roman" pitchFamily="18" charset="0"/>
                <a:cs typeface="Times New Roman" pitchFamily="18" charset="0"/>
              </a:rPr>
              <a:t> </a:t>
            </a:r>
            <a:r>
              <a:rPr lang="en-US" sz="1800" b="0" i="1" dirty="0" smtClean="0">
                <a:solidFill>
                  <a:schemeClr val="tx1"/>
                </a:solidFill>
                <a:latin typeface="Times New Roman" pitchFamily="18" charset="0"/>
                <a:cs typeface="Times New Roman" pitchFamily="18" charset="0"/>
              </a:rPr>
              <a:t>to</a:t>
            </a:r>
            <a:r>
              <a:rPr lang="en-US" sz="1800" b="0" dirty="0" smtClean="0">
                <a:solidFill>
                  <a:schemeClr val="tx1"/>
                </a:solidFill>
                <a:latin typeface="Times New Roman" pitchFamily="18" charset="0"/>
                <a:cs typeface="Times New Roman" pitchFamily="18" charset="0"/>
              </a:rPr>
              <a:t>. Here is an example with </a:t>
            </a:r>
            <a:r>
              <a:rPr lang="en-US" sz="1800" b="0" i="1" dirty="0" smtClean="0">
                <a:solidFill>
                  <a:schemeClr val="tx1"/>
                </a:solidFill>
                <a:latin typeface="Times New Roman" pitchFamily="18" charset="0"/>
                <a:cs typeface="Times New Roman" pitchFamily="18" charset="0"/>
              </a:rPr>
              <a:t>re</a:t>
            </a:r>
            <a:r>
              <a:rPr lang="en-US" sz="1800" b="0" dirty="0" smtClean="0">
                <a:solidFill>
                  <a:schemeClr val="tx1"/>
                </a:solidFill>
                <a:latin typeface="Times New Roman" pitchFamily="18" charset="0"/>
                <a:cs typeface="Times New Roman" pitchFamily="18" charset="0"/>
              </a:rPr>
              <a:t>.</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en-US" sz="1800" b="0" dirty="0" smtClean="0">
                <a:solidFill>
                  <a:schemeClr val="tx1"/>
                </a:solidFill>
                <a:latin typeface="Times New Roman" pitchFamily="18" charset="0"/>
                <a:cs typeface="Times New Roman" pitchFamily="18" charset="0"/>
              </a:rPr>
              <a:t>	(31)	a.      </a:t>
            </a:r>
            <a:r>
              <a:rPr lang="en-US" sz="1800" b="0" i="1" dirty="0" err="1" smtClean="0">
                <a:solidFill>
                  <a:schemeClr val="tx1"/>
                </a:solidFill>
                <a:latin typeface="Times New Roman" pitchFamily="18" charset="0"/>
                <a:cs typeface="Times New Roman" pitchFamily="18" charset="0"/>
              </a:rPr>
              <a:t>tui</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aSbi</a:t>
            </a:r>
            <a:r>
              <a:rPr lang="en-US" sz="1800" b="0" i="1" dirty="0" smtClean="0">
                <a:solidFill>
                  <a:schemeClr val="tx1"/>
                </a:solidFill>
                <a:latin typeface="Times New Roman" pitchFamily="18" charset="0"/>
                <a:cs typeface="Times New Roman" pitchFamily="18" charset="0"/>
              </a:rPr>
              <a:t> 	  </a:t>
            </a:r>
            <a:r>
              <a:rPr lang="en-US" sz="1800" i="1" dirty="0" smtClean="0">
                <a:solidFill>
                  <a:schemeClr val="tx1"/>
                </a:solidFill>
                <a:latin typeface="Times New Roman" pitchFamily="18" charset="0"/>
                <a:cs typeface="Times New Roman" pitchFamily="18" charset="0"/>
              </a:rPr>
              <a:t>to  re</a:t>
            </a:r>
            <a:endParaRPr lang="en-US" sz="180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you come-fut2 TO RE</a:t>
            </a:r>
          </a:p>
          <a:p>
            <a:pPr>
              <a:lnSpc>
                <a:spcPct val="100000"/>
              </a:lnSpc>
            </a:pPr>
            <a:r>
              <a:rPr lang="en-US" sz="1800" b="0" dirty="0" smtClean="0">
                <a:solidFill>
                  <a:schemeClr val="tx1"/>
                </a:solidFill>
                <a:latin typeface="Times New Roman" pitchFamily="18" charset="0"/>
                <a:cs typeface="Times New Roman" pitchFamily="18" charset="0"/>
              </a:rPr>
              <a:t>     		        “You will come, right?”</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b.     *</a:t>
            </a:r>
            <a:r>
              <a:rPr lang="en-US" sz="1800" b="0" i="1" dirty="0" err="1" smtClean="0">
                <a:solidFill>
                  <a:schemeClr val="tx1"/>
                </a:solidFill>
                <a:latin typeface="Times New Roman" pitchFamily="18" charset="0"/>
                <a:cs typeface="Times New Roman" pitchFamily="18" charset="0"/>
              </a:rPr>
              <a:t>tui</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aSbi</a:t>
            </a:r>
            <a:r>
              <a:rPr lang="en-US" sz="1800" b="0" i="1" dirty="0" smtClean="0">
                <a:solidFill>
                  <a:schemeClr val="tx1"/>
                </a:solidFill>
                <a:latin typeface="Times New Roman" pitchFamily="18" charset="0"/>
                <a:cs typeface="Times New Roman" pitchFamily="18" charset="0"/>
              </a:rPr>
              <a:t> </a:t>
            </a:r>
            <a:r>
              <a:rPr lang="en-US" sz="1800" i="1" dirty="0" smtClean="0">
                <a:solidFill>
                  <a:schemeClr val="tx1"/>
                </a:solidFill>
                <a:latin typeface="Times New Roman" pitchFamily="18" charset="0"/>
                <a:cs typeface="Times New Roman" pitchFamily="18" charset="0"/>
              </a:rPr>
              <a:t>re to</a:t>
            </a:r>
            <a:endParaRPr lang="en-US" sz="180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c.       </a:t>
            </a:r>
            <a:r>
              <a:rPr lang="en-US" sz="1800" b="0" i="1" dirty="0" err="1" smtClean="0">
                <a:solidFill>
                  <a:schemeClr val="tx1"/>
                </a:solidFill>
                <a:latin typeface="Times New Roman" pitchFamily="18" charset="0"/>
                <a:cs typeface="Times New Roman" pitchFamily="18" charset="0"/>
              </a:rPr>
              <a:t>tui</a:t>
            </a:r>
            <a:r>
              <a:rPr lang="en-US" sz="1800" b="0" i="1" dirty="0" smtClean="0">
                <a:solidFill>
                  <a:schemeClr val="tx1"/>
                </a:solidFill>
                <a:latin typeface="Times New Roman" pitchFamily="18" charset="0"/>
                <a:cs typeface="Times New Roman" pitchFamily="18" charset="0"/>
              </a:rPr>
              <a:t> </a:t>
            </a:r>
            <a:r>
              <a:rPr lang="en-US" sz="1800" i="1" dirty="0" smtClean="0">
                <a:solidFill>
                  <a:schemeClr val="tx1"/>
                </a:solidFill>
                <a:latin typeface="Times New Roman" pitchFamily="18" charset="0"/>
                <a:cs typeface="Times New Roman" pitchFamily="18" charset="0"/>
              </a:rPr>
              <a:t>to</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aSbi</a:t>
            </a:r>
            <a:r>
              <a:rPr lang="en-US" sz="1800" b="0" i="1" dirty="0" smtClean="0">
                <a:solidFill>
                  <a:schemeClr val="tx1"/>
                </a:solidFill>
                <a:latin typeface="Times New Roman" pitchFamily="18" charset="0"/>
                <a:cs typeface="Times New Roman" pitchFamily="18" charset="0"/>
              </a:rPr>
              <a:t> </a:t>
            </a:r>
            <a:r>
              <a:rPr lang="en-US" sz="1800" i="1" dirty="0" smtClean="0">
                <a:solidFill>
                  <a:schemeClr val="tx1"/>
                </a:solidFill>
                <a:latin typeface="Times New Roman" pitchFamily="18" charset="0"/>
                <a:cs typeface="Times New Roman" pitchFamily="18" charset="0"/>
              </a:rPr>
              <a:t>re</a:t>
            </a:r>
            <a:r>
              <a:rPr lang="en-US" sz="1800" dirty="0" smtClean="0">
                <a:solidFill>
                  <a:schemeClr val="tx1"/>
                </a:solidFill>
                <a:latin typeface="Times New Roman" pitchFamily="18" charset="0"/>
                <a:cs typeface="Times New Roman" pitchFamily="18" charset="0"/>
              </a:rPr>
              <a:t> </a:t>
            </a:r>
          </a:p>
          <a:p>
            <a:pPr>
              <a:lnSpc>
                <a:spcPct val="100000"/>
              </a:lnSpc>
            </a:pP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46</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260649"/>
            <a:ext cx="8496300" cy="1584176"/>
          </a:xfrm>
        </p:spPr>
        <p:txBody>
          <a:bodyPr/>
          <a:lstStyle/>
          <a:p>
            <a:r>
              <a:rPr lang="en-US" sz="1800" b="0" dirty="0" smtClean="0">
                <a:solidFill>
                  <a:schemeClr val="tx1"/>
                </a:solidFill>
                <a:latin typeface="Times New Roman" pitchFamily="18" charset="0"/>
                <a:cs typeface="Times New Roman" pitchFamily="18" charset="0"/>
              </a:rPr>
              <a:t>According to our derivational logic, the </a:t>
            </a:r>
            <a:r>
              <a:rPr lang="en-US" sz="1800" b="0" dirty="0" err="1" smtClean="0">
                <a:solidFill>
                  <a:schemeClr val="tx1"/>
                </a:solidFill>
                <a:latin typeface="Times New Roman" pitchFamily="18" charset="0"/>
                <a:cs typeface="Times New Roman" pitchFamily="18" charset="0"/>
              </a:rPr>
              <a:t>dervations</a:t>
            </a:r>
            <a:r>
              <a:rPr lang="en-US" sz="1800" b="0" dirty="0" smtClean="0">
                <a:solidFill>
                  <a:schemeClr val="tx1"/>
                </a:solidFill>
                <a:latin typeface="Times New Roman" pitchFamily="18" charset="0"/>
                <a:cs typeface="Times New Roman" pitchFamily="18" charset="0"/>
              </a:rPr>
              <a:t> run as follows:</a:t>
            </a:r>
          </a:p>
          <a:p>
            <a:r>
              <a:rPr lang="en-US" sz="1800" b="0" dirty="0" smtClean="0">
                <a:solidFill>
                  <a:schemeClr val="tx1"/>
                </a:solidFill>
                <a:latin typeface="Times New Roman" pitchFamily="18" charset="0"/>
                <a:cs typeface="Times New Roman" pitchFamily="18" charset="0"/>
              </a:rPr>
              <a:t> </a:t>
            </a:r>
          </a:p>
          <a:p>
            <a:pPr lvl="0"/>
            <a:r>
              <a:rPr lang="en-US" sz="1800" b="0" dirty="0" smtClean="0">
                <a:solidFill>
                  <a:schemeClr val="tx1"/>
                </a:solidFill>
                <a:latin typeface="Times New Roman" pitchFamily="18" charset="0"/>
                <a:cs typeface="Times New Roman" pitchFamily="18" charset="0"/>
              </a:rPr>
              <a:t>	(32)	(= 31a.) </a:t>
            </a:r>
          </a:p>
          <a:p>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47</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pic>
        <p:nvPicPr>
          <p:cNvPr id="5123" name="Picture 3"/>
          <p:cNvPicPr>
            <a:picLocks noChangeAspect="1" noChangeArrowheads="1"/>
          </p:cNvPicPr>
          <p:nvPr/>
        </p:nvPicPr>
        <p:blipFill>
          <a:blip r:embed="rId2" cstate="print"/>
          <a:srcRect/>
          <a:stretch>
            <a:fillRect/>
          </a:stretch>
        </p:blipFill>
        <p:spPr bwMode="auto">
          <a:xfrm>
            <a:off x="1259632" y="1556792"/>
            <a:ext cx="6997402" cy="44644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404664"/>
            <a:ext cx="6335713" cy="360040"/>
          </a:xfrm>
        </p:spPr>
        <p:txBody>
          <a:bodyPr/>
          <a:lstStyle/>
          <a:p>
            <a:pPr lvl="0"/>
            <a:r>
              <a:rPr lang="en-US" sz="1800" b="0" u="none" dirty="0" smtClean="0">
                <a:latin typeface="Times New Roman" pitchFamily="18" charset="0"/>
                <a:cs typeface="Times New Roman" pitchFamily="18" charset="0"/>
              </a:rPr>
              <a:t>	(33)	(=31c)</a:t>
            </a:r>
            <a:r>
              <a:rPr lang="en-US" dirty="0" smtClean="0"/>
              <a:t/>
            </a:r>
            <a:br>
              <a:rPr lang="en-US" dirty="0" smtClean="0"/>
            </a:br>
            <a:endParaRPr lang="en-US" dirty="0"/>
          </a:p>
        </p:txBody>
      </p:sp>
      <p:sp>
        <p:nvSpPr>
          <p:cNvPr id="3" name="Content Placeholder 2"/>
          <p:cNvSpPr>
            <a:spLocks noGrp="1"/>
          </p:cNvSpPr>
          <p:nvPr>
            <p:ph idx="1"/>
          </p:nvPr>
        </p:nvSpPr>
        <p:spPr>
          <a:xfrm>
            <a:off x="323850" y="5157192"/>
            <a:ext cx="8496300" cy="1080120"/>
          </a:xfrm>
        </p:spPr>
        <p:txBody>
          <a:bodyPr/>
          <a:lstStyle/>
          <a:p>
            <a:r>
              <a:rPr lang="en-US" sz="1800" b="0" i="1" dirty="0" smtClean="0">
                <a:solidFill>
                  <a:schemeClr val="tx1"/>
                </a:solidFill>
                <a:latin typeface="Times New Roman" pitchFamily="18" charset="0"/>
                <a:cs typeface="Times New Roman" pitchFamily="18" charset="0"/>
              </a:rPr>
              <a:t>re</a:t>
            </a:r>
            <a:r>
              <a:rPr lang="en-US" sz="1800" b="0" dirty="0" smtClean="0">
                <a:solidFill>
                  <a:schemeClr val="tx1"/>
                </a:solidFill>
                <a:latin typeface="Times New Roman" pitchFamily="18" charset="0"/>
                <a:cs typeface="Times New Roman" pitchFamily="18" charset="0"/>
              </a:rPr>
              <a:t> is merged highest and therefore ends up in clause final position. The ungrammatical sequence with </a:t>
            </a:r>
            <a:r>
              <a:rPr lang="en-US" sz="1800" b="0" i="1" dirty="0" smtClean="0">
                <a:solidFill>
                  <a:schemeClr val="tx1"/>
                </a:solidFill>
                <a:latin typeface="Times New Roman" pitchFamily="18" charset="0"/>
                <a:cs typeface="Times New Roman" pitchFamily="18" charset="0"/>
              </a:rPr>
              <a:t>re</a:t>
            </a:r>
            <a:r>
              <a:rPr lang="en-US" sz="1800" b="0" dirty="0" smtClean="0">
                <a:solidFill>
                  <a:schemeClr val="tx1"/>
                </a:solidFill>
                <a:latin typeface="Times New Roman" pitchFamily="18" charset="0"/>
                <a:cs typeface="Times New Roman" pitchFamily="18" charset="0"/>
              </a:rPr>
              <a:t> in the scope of </a:t>
            </a:r>
            <a:r>
              <a:rPr lang="en-US" sz="1800" b="0" i="1" dirty="0" smtClean="0">
                <a:solidFill>
                  <a:schemeClr val="tx1"/>
                </a:solidFill>
                <a:latin typeface="Times New Roman" pitchFamily="18" charset="0"/>
                <a:cs typeface="Times New Roman" pitchFamily="18" charset="0"/>
              </a:rPr>
              <a:t>to </a:t>
            </a:r>
            <a:r>
              <a:rPr lang="en-US" sz="1800" b="0" dirty="0" smtClean="0">
                <a:solidFill>
                  <a:schemeClr val="tx1"/>
                </a:solidFill>
                <a:latin typeface="Times New Roman" pitchFamily="18" charset="0"/>
                <a:cs typeface="Times New Roman" pitchFamily="18" charset="0"/>
              </a:rPr>
              <a:t>cannot be derived. </a:t>
            </a:r>
          </a:p>
          <a:p>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If </a:t>
            </a:r>
            <a:r>
              <a:rPr lang="en-US" sz="1800" b="0" dirty="0" err="1" smtClean="0">
                <a:solidFill>
                  <a:schemeClr val="tx1"/>
                </a:solidFill>
                <a:latin typeface="Times New Roman" pitchFamily="18" charset="0"/>
                <a:cs typeface="Times New Roman" pitchFamily="18" charset="0"/>
              </a:rPr>
              <a:t>allocutive</a:t>
            </a:r>
            <a:r>
              <a:rPr lang="en-US" sz="1800" b="0" dirty="0" smtClean="0">
                <a:solidFill>
                  <a:schemeClr val="tx1"/>
                </a:solidFill>
                <a:latin typeface="Times New Roman" pitchFamily="18" charset="0"/>
                <a:cs typeface="Times New Roman" pitchFamily="18" charset="0"/>
              </a:rPr>
              <a:t> agreement is some kind of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i</a:t>
            </a:r>
            <a:r>
              <a:rPr lang="en-US" sz="1800" b="0" dirty="0" smtClean="0">
                <a:solidFill>
                  <a:schemeClr val="tx1"/>
                </a:solidFill>
                <a:latin typeface="Times New Roman" pitchFamily="18" charset="0"/>
                <a:cs typeface="Times New Roman" pitchFamily="18" charset="0"/>
              </a:rPr>
              <a:t>) cannot be maintained.</a:t>
            </a: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48</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pic>
        <p:nvPicPr>
          <p:cNvPr id="6146" name="Picture 2"/>
          <p:cNvPicPr>
            <a:picLocks noChangeAspect="1" noChangeArrowheads="1"/>
          </p:cNvPicPr>
          <p:nvPr/>
        </p:nvPicPr>
        <p:blipFill>
          <a:blip r:embed="rId2" cstate="print"/>
          <a:srcRect/>
          <a:stretch>
            <a:fillRect/>
          </a:stretch>
        </p:blipFill>
        <p:spPr bwMode="auto">
          <a:xfrm>
            <a:off x="1475656" y="908720"/>
            <a:ext cx="6488013" cy="40292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04664"/>
            <a:ext cx="8496300" cy="5688161"/>
          </a:xfrm>
        </p:spPr>
        <p:txBody>
          <a:bodyPr/>
          <a:lstStyle/>
          <a:p>
            <a:r>
              <a:rPr lang="en-US" sz="1800" b="0" u="sng" dirty="0" smtClean="0">
                <a:solidFill>
                  <a:schemeClr val="tx1"/>
                </a:solidFill>
                <a:latin typeface="Times New Roman" pitchFamily="18" charset="0"/>
                <a:cs typeface="Times New Roman" pitchFamily="18" charset="0"/>
              </a:rPr>
              <a:t>A non-</a:t>
            </a:r>
            <a:r>
              <a:rPr lang="en-US" sz="1800" b="0" u="sng" dirty="0" err="1" smtClean="0">
                <a:solidFill>
                  <a:schemeClr val="tx1"/>
                </a:solidFill>
                <a:latin typeface="Times New Roman" pitchFamily="18" charset="0"/>
                <a:cs typeface="Times New Roman" pitchFamily="18" charset="0"/>
              </a:rPr>
              <a:t>clitic</a:t>
            </a:r>
            <a:r>
              <a:rPr lang="en-US" sz="1800" b="0" u="sng" dirty="0" smtClean="0">
                <a:solidFill>
                  <a:schemeClr val="tx1"/>
                </a:solidFill>
                <a:latin typeface="Times New Roman" pitchFamily="18" charset="0"/>
                <a:cs typeface="Times New Roman" pitchFamily="18" charset="0"/>
              </a:rPr>
              <a:t> </a:t>
            </a:r>
            <a:r>
              <a:rPr lang="en-US" sz="1800" b="0" u="sng" dirty="0" err="1" smtClean="0">
                <a:solidFill>
                  <a:schemeClr val="tx1"/>
                </a:solidFill>
                <a:latin typeface="Times New Roman" pitchFamily="18" charset="0"/>
                <a:cs typeface="Times New Roman" pitchFamily="18" charset="0"/>
              </a:rPr>
              <a:t>DiP</a:t>
            </a:r>
            <a:endParaRPr lang="en-US" sz="1800" b="0" dirty="0" smtClean="0">
              <a:solidFill>
                <a:schemeClr val="tx1"/>
              </a:solidFill>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The </a:t>
            </a:r>
            <a:r>
              <a:rPr lang="en-US" sz="1800" b="0" dirty="0" err="1" smtClean="0">
                <a:solidFill>
                  <a:schemeClr val="tx1"/>
                </a:solidFill>
                <a:latin typeface="Times New Roman" pitchFamily="18" charset="0"/>
                <a:cs typeface="Times New Roman" pitchFamily="18" charset="0"/>
              </a:rPr>
              <a:t>Bangla</a:t>
            </a:r>
            <a:r>
              <a:rPr lang="en-US" sz="1800" b="0" dirty="0" smtClean="0">
                <a:solidFill>
                  <a:schemeClr val="tx1"/>
                </a:solidFill>
                <a:latin typeface="Times New Roman" pitchFamily="18" charset="0"/>
                <a:cs typeface="Times New Roman" pitchFamily="18" charset="0"/>
              </a:rPr>
              <a:t> adverb </a:t>
            </a:r>
            <a:r>
              <a:rPr lang="en-US" sz="1800" b="0" i="1" dirty="0" err="1" smtClean="0">
                <a:solidFill>
                  <a:schemeClr val="tx1"/>
                </a:solidFill>
                <a:latin typeface="Times New Roman" pitchFamily="18" charset="0"/>
                <a:cs typeface="Times New Roman" pitchFamily="18" charset="0"/>
              </a:rPr>
              <a:t>abar</a:t>
            </a:r>
            <a:r>
              <a:rPr lang="en-US" sz="1800" b="0" dirty="0" smtClean="0">
                <a:solidFill>
                  <a:schemeClr val="tx1"/>
                </a:solidFill>
                <a:latin typeface="Times New Roman" pitchFamily="18" charset="0"/>
                <a:cs typeface="Times New Roman" pitchFamily="18" charset="0"/>
              </a:rPr>
              <a:t> (“again”) has developed a homophonous partner which is a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It is easy to see this.</a:t>
            </a:r>
          </a:p>
          <a:p>
            <a:r>
              <a:rPr lang="en-US" sz="1800" b="0" dirty="0" smtClean="0">
                <a:solidFill>
                  <a:schemeClr val="tx1"/>
                </a:solidFill>
                <a:latin typeface="Times New Roman" pitchFamily="18" charset="0"/>
                <a:cs typeface="Times New Roman" pitchFamily="18" charset="0"/>
              </a:rPr>
              <a:t> </a:t>
            </a:r>
          </a:p>
          <a:p>
            <a:pPr lvl="0"/>
            <a:r>
              <a:rPr lang="en-GB" sz="1800" b="0" i="1" dirty="0" smtClean="0">
                <a:solidFill>
                  <a:schemeClr val="tx1"/>
                </a:solidFill>
                <a:latin typeface="Times New Roman" pitchFamily="18" charset="0"/>
                <a:cs typeface="Times New Roman" pitchFamily="18" charset="0"/>
              </a:rPr>
              <a:t>	</a:t>
            </a:r>
            <a:r>
              <a:rPr lang="en-GB" sz="1800" b="0" dirty="0" smtClean="0">
                <a:solidFill>
                  <a:schemeClr val="tx1"/>
                </a:solidFill>
                <a:latin typeface="Times New Roman" pitchFamily="18" charset="0"/>
                <a:cs typeface="Times New Roman" pitchFamily="18" charset="0"/>
              </a:rPr>
              <a:t>(34)</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dilip</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abar</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birokto</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koreche</a:t>
            </a:r>
            <a:r>
              <a:rPr lang="en-GB" sz="1800" b="0" i="1" dirty="0" smtClean="0">
                <a:solidFill>
                  <a:schemeClr val="tx1"/>
                </a:solidFill>
                <a:latin typeface="Times New Roman" pitchFamily="18" charset="0"/>
                <a:cs typeface="Times New Roman" pitchFamily="18" charset="0"/>
              </a:rPr>
              <a:t>		</a:t>
            </a:r>
            <a:r>
              <a:rPr lang="en-GB" sz="1800" b="0" dirty="0" smtClean="0">
                <a:solidFill>
                  <a:schemeClr val="tx1"/>
                </a:solidFill>
                <a:latin typeface="Times New Roman" pitchFamily="18" charset="0"/>
                <a:cs typeface="Times New Roman" pitchFamily="18" charset="0"/>
              </a:rPr>
              <a:t>adverb</a:t>
            </a:r>
            <a:endParaRPr lang="en-US" sz="1800" b="0" dirty="0" smtClean="0">
              <a:solidFill>
                <a:schemeClr val="tx1"/>
              </a:solidFill>
              <a:latin typeface="Times New Roman" pitchFamily="18" charset="0"/>
              <a:cs typeface="Times New Roman" pitchFamily="18" charset="0"/>
            </a:endParaRPr>
          </a:p>
          <a:p>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Dilip</a:t>
            </a:r>
            <a:r>
              <a:rPr lang="en-US" sz="1800" b="0" dirty="0" smtClean="0">
                <a:solidFill>
                  <a:schemeClr val="tx1"/>
                </a:solidFill>
                <a:latin typeface="Times New Roman" pitchFamily="18" charset="0"/>
                <a:cs typeface="Times New Roman" pitchFamily="18" charset="0"/>
              </a:rPr>
              <a:t> again trouble made</a:t>
            </a:r>
          </a:p>
          <a:p>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Dilip</a:t>
            </a:r>
            <a:r>
              <a:rPr lang="en-US" sz="1800" b="0" dirty="0" smtClean="0">
                <a:solidFill>
                  <a:schemeClr val="tx1"/>
                </a:solidFill>
                <a:latin typeface="Times New Roman" pitchFamily="18" charset="0"/>
                <a:cs typeface="Times New Roman" pitchFamily="18" charset="0"/>
              </a:rPr>
              <a:t> made trouble again”</a:t>
            </a:r>
          </a:p>
          <a:p>
            <a:r>
              <a:rPr lang="en-US" sz="1800" b="0" dirty="0" smtClean="0">
                <a:solidFill>
                  <a:schemeClr val="tx1"/>
                </a:solidFill>
                <a:latin typeface="Times New Roman" pitchFamily="18" charset="0"/>
                <a:cs typeface="Times New Roman" pitchFamily="18" charset="0"/>
              </a:rPr>
              <a:t> </a:t>
            </a:r>
          </a:p>
          <a:p>
            <a:pPr lvl="0"/>
            <a:r>
              <a:rPr lang="en-GB" sz="1800" b="0" i="1" dirty="0" smtClean="0">
                <a:solidFill>
                  <a:schemeClr val="tx1"/>
                </a:solidFill>
                <a:latin typeface="Times New Roman" pitchFamily="18" charset="0"/>
                <a:cs typeface="Times New Roman" pitchFamily="18" charset="0"/>
              </a:rPr>
              <a:t>	</a:t>
            </a:r>
            <a:r>
              <a:rPr lang="en-GB" sz="1800" b="0" dirty="0" smtClean="0">
                <a:solidFill>
                  <a:schemeClr val="tx1"/>
                </a:solidFill>
                <a:latin typeface="Times New Roman" pitchFamily="18" charset="0"/>
                <a:cs typeface="Times New Roman" pitchFamily="18" charset="0"/>
              </a:rPr>
              <a:t>(35)</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robi</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abar</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diliper</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bhay</a:t>
            </a:r>
            <a:r>
              <a:rPr lang="en-GB" sz="1800" b="0" dirty="0" smtClean="0">
                <a:solidFill>
                  <a:schemeClr val="tx1"/>
                </a:solidFill>
                <a:latin typeface="Times New Roman" pitchFamily="18" charset="0"/>
                <a:cs typeface="Times New Roman" pitchFamily="18" charset="0"/>
              </a:rPr>
              <a:t> 		 </a:t>
            </a:r>
            <a:r>
              <a:rPr lang="en-GB" sz="1800" b="0" dirty="0" err="1" smtClean="0">
                <a:solidFill>
                  <a:schemeClr val="tx1"/>
                </a:solidFill>
                <a:latin typeface="Times New Roman" pitchFamily="18" charset="0"/>
                <a:cs typeface="Times New Roman" pitchFamily="18" charset="0"/>
              </a:rPr>
              <a:t>DiP</a:t>
            </a:r>
            <a:endParaRPr lang="en-US" sz="1800" b="0" dirty="0" smtClean="0">
              <a:solidFill>
                <a:schemeClr val="tx1"/>
              </a:solidFill>
              <a:latin typeface="Times New Roman" pitchFamily="18" charset="0"/>
              <a:cs typeface="Times New Roman" pitchFamily="18" charset="0"/>
            </a:endParaRPr>
          </a:p>
          <a:p>
            <a:r>
              <a:rPr lang="en-GB" sz="1800" b="0" dirty="0" smtClean="0">
                <a:solidFill>
                  <a:schemeClr val="tx1"/>
                </a:solidFill>
                <a:latin typeface="Times New Roman" pitchFamily="18" charset="0"/>
                <a:cs typeface="Times New Roman" pitchFamily="18" charset="0"/>
              </a:rPr>
              <a:t>		Rabi  ABAR  </a:t>
            </a:r>
            <a:r>
              <a:rPr lang="en-GB" sz="1800" b="0" dirty="0" err="1" smtClean="0">
                <a:solidFill>
                  <a:schemeClr val="tx1"/>
                </a:solidFill>
                <a:latin typeface="Times New Roman" pitchFamily="18" charset="0"/>
                <a:cs typeface="Times New Roman" pitchFamily="18" charset="0"/>
              </a:rPr>
              <a:t>Dilip’s</a:t>
            </a:r>
            <a:r>
              <a:rPr lang="en-GB"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brother</a:t>
            </a:r>
          </a:p>
          <a:p>
            <a:r>
              <a:rPr lang="en-US" sz="1800" b="0" dirty="0" smtClean="0">
                <a:solidFill>
                  <a:schemeClr val="tx1"/>
                </a:solidFill>
                <a:latin typeface="Times New Roman" pitchFamily="18" charset="0"/>
                <a:cs typeface="Times New Roman" pitchFamily="18" charset="0"/>
              </a:rPr>
              <a:t>		“Rabi is </a:t>
            </a:r>
            <a:r>
              <a:rPr lang="en-US" sz="1800" b="0" dirty="0" err="1" smtClean="0">
                <a:solidFill>
                  <a:schemeClr val="tx1"/>
                </a:solidFill>
                <a:latin typeface="Times New Roman" pitchFamily="18" charset="0"/>
                <a:cs typeface="Times New Roman" pitchFamily="18" charset="0"/>
              </a:rPr>
              <a:t>Dilip’s</a:t>
            </a:r>
            <a:r>
              <a:rPr lang="en-US" sz="1800" b="0" dirty="0" smtClean="0">
                <a:solidFill>
                  <a:schemeClr val="tx1"/>
                </a:solidFill>
                <a:latin typeface="Times New Roman" pitchFamily="18" charset="0"/>
                <a:cs typeface="Times New Roman" pitchFamily="18" charset="0"/>
              </a:rPr>
              <a:t> brother after all”</a:t>
            </a:r>
          </a:p>
          <a:p>
            <a:r>
              <a:rPr lang="en-GB"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r>
              <a:rPr lang="en-GB" sz="1800" b="0" dirty="0" smtClean="0">
                <a:solidFill>
                  <a:schemeClr val="tx1"/>
                </a:solidFill>
                <a:latin typeface="Times New Roman" pitchFamily="18" charset="0"/>
                <a:cs typeface="Times New Roman" pitchFamily="18" charset="0"/>
              </a:rPr>
              <a:t>Trouble making can be suspended and repeated, but kinship by blood cannot be suspended. Thus, Rabi cannot once have been </a:t>
            </a:r>
            <a:r>
              <a:rPr lang="en-GB" sz="1800" b="0" dirty="0" err="1" smtClean="0">
                <a:solidFill>
                  <a:schemeClr val="tx1"/>
                </a:solidFill>
                <a:latin typeface="Times New Roman" pitchFamily="18" charset="0"/>
                <a:cs typeface="Times New Roman" pitchFamily="18" charset="0"/>
              </a:rPr>
              <a:t>Dilip’s</a:t>
            </a:r>
            <a:r>
              <a:rPr lang="en-GB" sz="1800" b="0" dirty="0" smtClean="0">
                <a:solidFill>
                  <a:schemeClr val="tx1"/>
                </a:solidFill>
                <a:latin typeface="Times New Roman" pitchFamily="18" charset="0"/>
                <a:cs typeface="Times New Roman" pitchFamily="18" charset="0"/>
              </a:rPr>
              <a:t> brother and later on not. The meaning of </a:t>
            </a:r>
            <a:r>
              <a:rPr lang="en-GB" sz="1800" b="0" i="1" dirty="0" err="1" smtClean="0">
                <a:solidFill>
                  <a:schemeClr val="tx1"/>
                </a:solidFill>
                <a:latin typeface="Times New Roman" pitchFamily="18" charset="0"/>
                <a:cs typeface="Times New Roman" pitchFamily="18" charset="0"/>
              </a:rPr>
              <a:t>abar</a:t>
            </a:r>
            <a:r>
              <a:rPr lang="en-GB" sz="1800" b="0" i="1" dirty="0" smtClean="0">
                <a:solidFill>
                  <a:schemeClr val="tx1"/>
                </a:solidFill>
                <a:latin typeface="Times New Roman" pitchFamily="18" charset="0"/>
                <a:cs typeface="Times New Roman" pitchFamily="18" charset="0"/>
              </a:rPr>
              <a:t> </a:t>
            </a:r>
            <a:r>
              <a:rPr lang="en-GB" sz="1800" b="0" dirty="0" smtClean="0">
                <a:solidFill>
                  <a:schemeClr val="tx1"/>
                </a:solidFill>
                <a:latin typeface="Times New Roman" pitchFamily="18" charset="0"/>
                <a:cs typeface="Times New Roman" pitchFamily="18" charset="0"/>
              </a:rPr>
              <a:t>in (35) is something like “after all” (German “</a:t>
            </a:r>
            <a:r>
              <a:rPr lang="en-GB" sz="1800" b="0" dirty="0" err="1" smtClean="0">
                <a:solidFill>
                  <a:schemeClr val="tx1"/>
                </a:solidFill>
                <a:latin typeface="Times New Roman" pitchFamily="18" charset="0"/>
                <a:cs typeface="Times New Roman" pitchFamily="18" charset="0"/>
              </a:rPr>
              <a:t>schließlich</a:t>
            </a:r>
            <a:r>
              <a:rPr lang="en-GB" sz="1800" b="0" dirty="0" smtClean="0">
                <a:solidFill>
                  <a:schemeClr val="tx1"/>
                </a:solidFill>
                <a:latin typeface="Times New Roman" pitchFamily="18" charset="0"/>
                <a:cs typeface="Times New Roman" pitchFamily="18" charset="0"/>
              </a:rPr>
              <a:t>”). </a:t>
            </a:r>
          </a:p>
          <a:p>
            <a:endParaRPr lang="en-GB" sz="1800" b="0" dirty="0">
              <a:solidFill>
                <a:schemeClr val="tx1"/>
              </a:solidFill>
              <a:latin typeface="Times New Roman" pitchFamily="18" charset="0"/>
              <a:cs typeface="Times New Roman" pitchFamily="18" charset="0"/>
            </a:endParaRPr>
          </a:p>
          <a:p>
            <a:r>
              <a:rPr lang="en-GB" sz="1800" b="0" dirty="0" smtClean="0">
                <a:solidFill>
                  <a:schemeClr val="tx1"/>
                </a:solidFill>
                <a:latin typeface="Times New Roman" pitchFamily="18" charset="0"/>
                <a:cs typeface="Times New Roman" pitchFamily="18" charset="0"/>
              </a:rPr>
              <a:t>The context could be this: If </a:t>
            </a:r>
            <a:r>
              <a:rPr lang="en-GB" sz="1800" b="0" dirty="0" err="1" smtClean="0">
                <a:solidFill>
                  <a:schemeClr val="tx1"/>
                </a:solidFill>
                <a:latin typeface="Times New Roman" pitchFamily="18" charset="0"/>
                <a:cs typeface="Times New Roman" pitchFamily="18" charset="0"/>
              </a:rPr>
              <a:t>Dilip</a:t>
            </a:r>
            <a:r>
              <a:rPr lang="en-GB" sz="1800" b="0" dirty="0" smtClean="0">
                <a:solidFill>
                  <a:schemeClr val="tx1"/>
                </a:solidFill>
                <a:latin typeface="Times New Roman" pitchFamily="18" charset="0"/>
                <a:cs typeface="Times New Roman" pitchFamily="18" charset="0"/>
              </a:rPr>
              <a:t> is in need, Rabi should not be stingy. </a:t>
            </a:r>
            <a:r>
              <a:rPr lang="en-GB" sz="1800" b="0" dirty="0" err="1" smtClean="0">
                <a:solidFill>
                  <a:schemeClr val="tx1"/>
                </a:solidFill>
                <a:latin typeface="Times New Roman" pitchFamily="18" charset="0"/>
                <a:cs typeface="Times New Roman" pitchFamily="18" charset="0"/>
              </a:rPr>
              <a:t>Dilip</a:t>
            </a:r>
            <a:r>
              <a:rPr lang="en-GB" sz="1800" b="0" dirty="0" smtClean="0">
                <a:solidFill>
                  <a:schemeClr val="tx1"/>
                </a:solidFill>
                <a:latin typeface="Times New Roman" pitchFamily="18" charset="0"/>
                <a:cs typeface="Times New Roman" pitchFamily="18" charset="0"/>
              </a:rPr>
              <a:t> is his brother after all. </a:t>
            </a:r>
            <a:endParaRPr lang="en-US" sz="1800" b="0" dirty="0" smtClean="0">
              <a:solidFill>
                <a:schemeClr val="tx1"/>
              </a:solidFill>
              <a:latin typeface="Times New Roman" pitchFamily="18" charset="0"/>
              <a:cs typeface="Times New Roman" pitchFamily="18" charset="0"/>
            </a:endParaRPr>
          </a:p>
          <a:p>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49</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764704"/>
            <a:ext cx="8496300" cy="5328121"/>
          </a:xfrm>
        </p:spPr>
        <p:txBody>
          <a:bodyPr/>
          <a:lstStyle/>
          <a:p>
            <a:pPr>
              <a:lnSpc>
                <a:spcPct val="100000"/>
              </a:lnSpc>
            </a:pPr>
            <a:endParaRPr lang="en-GB" sz="1800" b="0" dirty="0" smtClean="0">
              <a:solidFill>
                <a:schemeClr val="tx1"/>
              </a:solidFill>
              <a:latin typeface="Times New Roman" pitchFamily="18" charset="0"/>
              <a:cs typeface="Times New Roman" pitchFamily="18" charset="0"/>
            </a:endParaRPr>
          </a:p>
          <a:p>
            <a:pPr>
              <a:lnSpc>
                <a:spcPct val="100000"/>
              </a:lnSpc>
            </a:pPr>
            <a:endParaRPr lang="en-GB" sz="1800" b="0" dirty="0">
              <a:solidFill>
                <a:schemeClr val="tx1"/>
              </a:solidFill>
              <a:latin typeface="Times New Roman" pitchFamily="18" charset="0"/>
              <a:cs typeface="Times New Roman" pitchFamily="18" charset="0"/>
            </a:endParaRPr>
          </a:p>
          <a:p>
            <a:pPr>
              <a:lnSpc>
                <a:spcPct val="100000"/>
              </a:lnSpc>
            </a:pPr>
            <a:r>
              <a:rPr lang="en-GB" sz="1800" b="0" dirty="0" smtClean="0">
                <a:solidFill>
                  <a:schemeClr val="tx1"/>
                </a:solidFill>
                <a:latin typeface="Times New Roman" pitchFamily="18" charset="0"/>
                <a:cs typeface="Times New Roman" pitchFamily="18" charset="0"/>
              </a:rPr>
              <a:t>The D-word </a:t>
            </a:r>
            <a:r>
              <a:rPr lang="en-GB" sz="1800" b="0" i="1" dirty="0" err="1" smtClean="0">
                <a:solidFill>
                  <a:schemeClr val="tx1"/>
                </a:solidFill>
                <a:latin typeface="Times New Roman" pitchFamily="18" charset="0"/>
                <a:cs typeface="Times New Roman" pitchFamily="18" charset="0"/>
              </a:rPr>
              <a:t>denn</a:t>
            </a:r>
            <a:r>
              <a:rPr lang="en-GB" sz="1800" b="0" dirty="0" smtClean="0">
                <a:solidFill>
                  <a:schemeClr val="tx1"/>
                </a:solidFill>
                <a:latin typeface="Times New Roman" pitchFamily="18" charset="0"/>
                <a:cs typeface="Times New Roman" pitchFamily="18" charset="0"/>
              </a:rPr>
              <a:t> makes reference to the CG. In this way, it may add a level of intimacy or friendliness, but such evaluative aspects are not part of the </a:t>
            </a:r>
            <a:r>
              <a:rPr lang="en-GB" sz="1800" b="0" dirty="0" err="1" smtClean="0">
                <a:solidFill>
                  <a:schemeClr val="tx1"/>
                </a:solidFill>
                <a:latin typeface="Times New Roman" pitchFamily="18" charset="0"/>
                <a:cs typeface="Times New Roman" pitchFamily="18" charset="0"/>
              </a:rPr>
              <a:t>DiP</a:t>
            </a:r>
            <a:r>
              <a:rPr lang="en-GB" sz="1800" b="0" dirty="0" smtClean="0">
                <a:solidFill>
                  <a:schemeClr val="tx1"/>
                </a:solidFill>
                <a:latin typeface="Times New Roman" pitchFamily="18" charset="0"/>
                <a:cs typeface="Times New Roman" pitchFamily="18" charset="0"/>
              </a:rPr>
              <a:t> as shown by (3). </a:t>
            </a:r>
            <a:endParaRPr lang="en-US" sz="1800" b="0" dirty="0" smtClean="0">
              <a:solidFill>
                <a:schemeClr val="tx1"/>
              </a:solidFill>
              <a:latin typeface="Times New Roman" pitchFamily="18" charset="0"/>
              <a:cs typeface="Times New Roman" pitchFamily="18" charset="0"/>
            </a:endParaRPr>
          </a:p>
          <a:p>
            <a:pPr>
              <a:lnSpc>
                <a:spcPct val="100000"/>
              </a:lnSpc>
            </a:pPr>
            <a:r>
              <a:rPr lang="en-GB"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a:t>
            </a:r>
          </a:p>
          <a:p>
            <a:pPr lvl="3">
              <a:lnSpc>
                <a:spcPct val="100000"/>
              </a:lnSpc>
              <a:buNone/>
            </a:pPr>
            <a:r>
              <a:rPr lang="en-US" sz="1800" dirty="0" smtClean="0">
                <a:latin typeface="Times New Roman" pitchFamily="18" charset="0"/>
                <a:cs typeface="Times New Roman" pitchFamily="18" charset="0"/>
              </a:rPr>
              <a:t> (3) </a:t>
            </a:r>
            <a:r>
              <a:rPr lang="de-DE" sz="1800" i="1" dirty="0" smtClean="0">
                <a:latin typeface="Times New Roman" pitchFamily="18" charset="0"/>
                <a:cs typeface="Times New Roman" pitchFamily="18" charset="0"/>
              </a:rPr>
              <a:t>Was  willst du   denn     schon   wieder?</a:t>
            </a:r>
            <a:endParaRPr lang="en-US" sz="1800" dirty="0" smtClean="0">
              <a:latin typeface="Times New Roman" pitchFamily="18" charset="0"/>
              <a:cs typeface="Times New Roman" pitchFamily="18" charset="0"/>
            </a:endParaRPr>
          </a:p>
          <a:p>
            <a:pPr lvl="3">
              <a:lnSpc>
                <a:spcPct val="100000"/>
              </a:lnSpc>
              <a:buNone/>
            </a:pPr>
            <a:r>
              <a:rPr lang="de-DE"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what want you  DENN  already again</a:t>
            </a:r>
          </a:p>
          <a:p>
            <a:pPr lvl="3">
              <a:lnSpc>
                <a:spcPct val="100000"/>
              </a:lnSpc>
              <a:buNone/>
            </a:pPr>
            <a:r>
              <a:rPr lang="en-US" sz="1800" dirty="0" smtClean="0">
                <a:latin typeface="Times New Roman" pitchFamily="18" charset="0"/>
                <a:cs typeface="Times New Roman" pitchFamily="18" charset="0"/>
              </a:rPr>
              <a:t>      ‘What the hell do you want from me again? – Get lost!’</a:t>
            </a:r>
          </a:p>
          <a:p>
            <a:pPr>
              <a:lnSpc>
                <a:spcPct val="100000"/>
              </a:lnSpc>
            </a:pPr>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5</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260648"/>
            <a:ext cx="8496300" cy="6120680"/>
          </a:xfrm>
        </p:spPr>
        <p:txBody>
          <a:bodyPr/>
          <a:lstStyle/>
          <a:p>
            <a:pPr>
              <a:lnSpc>
                <a:spcPct val="100000"/>
              </a:lnSpc>
            </a:pPr>
            <a:r>
              <a:rPr lang="en-GB" sz="1800" b="0" dirty="0" smtClean="0">
                <a:solidFill>
                  <a:schemeClr val="tx1"/>
                </a:solidFill>
                <a:latin typeface="Times New Roman" pitchFamily="18" charset="0"/>
                <a:cs typeface="Times New Roman" pitchFamily="18" charset="0"/>
              </a:rPr>
              <a:t>As an adverb, </a:t>
            </a:r>
            <a:r>
              <a:rPr lang="en-GB" sz="1800" b="0" i="1" dirty="0" err="1" smtClean="0">
                <a:solidFill>
                  <a:schemeClr val="tx1"/>
                </a:solidFill>
                <a:latin typeface="Times New Roman" pitchFamily="18" charset="0"/>
                <a:cs typeface="Times New Roman" pitchFamily="18" charset="0"/>
              </a:rPr>
              <a:t>abar</a:t>
            </a:r>
            <a:r>
              <a:rPr lang="en-GB" sz="1800" b="0" i="1" dirty="0" smtClean="0">
                <a:solidFill>
                  <a:schemeClr val="tx1"/>
                </a:solidFill>
                <a:latin typeface="Times New Roman" pitchFamily="18" charset="0"/>
                <a:cs typeface="Times New Roman" pitchFamily="18" charset="0"/>
              </a:rPr>
              <a:t> </a:t>
            </a:r>
            <a:r>
              <a:rPr lang="en-GB" sz="1800" b="0" dirty="0" smtClean="0">
                <a:solidFill>
                  <a:schemeClr val="tx1"/>
                </a:solidFill>
                <a:latin typeface="Times New Roman" pitchFamily="18" charset="0"/>
                <a:cs typeface="Times New Roman" pitchFamily="18" charset="0"/>
              </a:rPr>
              <a:t>can be moved. As a </a:t>
            </a:r>
            <a:r>
              <a:rPr lang="en-GB" sz="1800" b="0" dirty="0" err="1" smtClean="0">
                <a:solidFill>
                  <a:schemeClr val="tx1"/>
                </a:solidFill>
                <a:latin typeface="Times New Roman" pitchFamily="18" charset="0"/>
                <a:cs typeface="Times New Roman" pitchFamily="18" charset="0"/>
              </a:rPr>
              <a:t>DiP</a:t>
            </a:r>
            <a:r>
              <a:rPr lang="en-GB" sz="1800" b="0" dirty="0" smtClean="0">
                <a:solidFill>
                  <a:schemeClr val="tx1"/>
                </a:solidFill>
                <a:latin typeface="Times New Roman" pitchFamily="18" charset="0"/>
                <a:cs typeface="Times New Roman" pitchFamily="18" charset="0"/>
              </a:rPr>
              <a:t> it needs to stay in place.</a:t>
            </a:r>
            <a:endParaRPr lang="en-US" sz="1800" b="0" dirty="0" smtClean="0">
              <a:solidFill>
                <a:schemeClr val="tx1"/>
              </a:solidFill>
              <a:latin typeface="Times New Roman" pitchFamily="18" charset="0"/>
              <a:cs typeface="Times New Roman" pitchFamily="18" charset="0"/>
            </a:endParaRPr>
          </a:p>
          <a:p>
            <a:pPr>
              <a:lnSpc>
                <a:spcPct val="100000"/>
              </a:lnSpc>
            </a:pPr>
            <a:r>
              <a:rPr lang="en-GB"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lvl="0">
              <a:lnSpc>
                <a:spcPct val="100000"/>
              </a:lnSpc>
            </a:pPr>
            <a:r>
              <a:rPr lang="en-GB" sz="1800" b="0" i="1" dirty="0" smtClean="0">
                <a:solidFill>
                  <a:schemeClr val="tx1"/>
                </a:solidFill>
                <a:latin typeface="Times New Roman" pitchFamily="18" charset="0"/>
                <a:cs typeface="Times New Roman" pitchFamily="18" charset="0"/>
              </a:rPr>
              <a:t>	</a:t>
            </a:r>
            <a:r>
              <a:rPr lang="en-GB" sz="1800" b="0" dirty="0" smtClean="0">
                <a:solidFill>
                  <a:schemeClr val="tx1"/>
                </a:solidFill>
                <a:latin typeface="Times New Roman" pitchFamily="18" charset="0"/>
                <a:cs typeface="Times New Roman" pitchFamily="18" charset="0"/>
              </a:rPr>
              <a:t>(36)</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abar</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dilip</a:t>
            </a:r>
            <a:r>
              <a:rPr lang="en-GB" sz="1800" b="0" i="1" dirty="0" smtClean="0">
                <a:solidFill>
                  <a:schemeClr val="tx1"/>
                </a:solidFill>
                <a:latin typeface="Times New Roman" pitchFamily="18" charset="0"/>
                <a:cs typeface="Times New Roman" pitchFamily="18" charset="0"/>
              </a:rPr>
              <a:t>  </a:t>
            </a:r>
            <a:r>
              <a:rPr lang="en-GB" sz="1800" b="0" i="1" strike="sngStrike" dirty="0" err="1" smtClean="0">
                <a:solidFill>
                  <a:schemeClr val="tx1"/>
                </a:solidFill>
                <a:latin typeface="Times New Roman" pitchFamily="18" charset="0"/>
                <a:cs typeface="Times New Roman" pitchFamily="18" charset="0"/>
              </a:rPr>
              <a:t>abar</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birokto</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koreche</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again </a:t>
            </a:r>
            <a:r>
              <a:rPr lang="en-US" sz="1800" b="0" dirty="0" err="1" smtClean="0">
                <a:solidFill>
                  <a:schemeClr val="tx1"/>
                </a:solidFill>
                <a:latin typeface="Times New Roman" pitchFamily="18" charset="0"/>
                <a:cs typeface="Times New Roman" pitchFamily="18" charset="0"/>
              </a:rPr>
              <a:t>Dilip</a:t>
            </a:r>
            <a:r>
              <a:rPr lang="en-US" sz="1800" b="0" dirty="0" smtClean="0">
                <a:solidFill>
                  <a:schemeClr val="tx1"/>
                </a:solidFill>
                <a:latin typeface="Times New Roman" pitchFamily="18" charset="0"/>
                <a:cs typeface="Times New Roman" pitchFamily="18" charset="0"/>
              </a:rPr>
              <a:t>            trouble made</a:t>
            </a:r>
          </a:p>
          <a:p>
            <a:pPr>
              <a:lnSpc>
                <a:spcPct val="100000"/>
              </a:lnSpc>
            </a:pPr>
            <a:r>
              <a:rPr lang="en-US" sz="1800" b="0" dirty="0" smtClean="0">
                <a:solidFill>
                  <a:schemeClr val="tx1"/>
                </a:solidFill>
                <a:latin typeface="Times New Roman" pitchFamily="18" charset="0"/>
                <a:cs typeface="Times New Roman" pitchFamily="18" charset="0"/>
              </a:rPr>
              <a:t>		“Again, </a:t>
            </a:r>
            <a:r>
              <a:rPr lang="en-US" sz="1800" b="0" dirty="0" err="1" smtClean="0">
                <a:solidFill>
                  <a:schemeClr val="tx1"/>
                </a:solidFill>
                <a:latin typeface="Times New Roman" pitchFamily="18" charset="0"/>
                <a:cs typeface="Times New Roman" pitchFamily="18" charset="0"/>
              </a:rPr>
              <a:t>Dilip</a:t>
            </a:r>
            <a:r>
              <a:rPr lang="en-US" sz="1800" b="0" dirty="0" smtClean="0">
                <a:solidFill>
                  <a:schemeClr val="tx1"/>
                </a:solidFill>
                <a:latin typeface="Times New Roman" pitchFamily="18" charset="0"/>
                <a:cs typeface="Times New Roman" pitchFamily="18" charset="0"/>
              </a:rPr>
              <a:t> made trouble”</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en-GB" sz="1800" b="0" dirty="0" smtClean="0">
                <a:solidFill>
                  <a:schemeClr val="tx1"/>
                </a:solidFill>
                <a:latin typeface="Times New Roman" pitchFamily="18" charset="0"/>
                <a:cs typeface="Times New Roman" pitchFamily="18" charset="0"/>
              </a:rPr>
              <a:t>	(37)</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abar</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robi</a:t>
            </a:r>
            <a:r>
              <a:rPr lang="en-GB" sz="1800" b="0" i="1" dirty="0" smtClean="0">
                <a:solidFill>
                  <a:schemeClr val="tx1"/>
                </a:solidFill>
                <a:latin typeface="Times New Roman" pitchFamily="18" charset="0"/>
                <a:cs typeface="Times New Roman" pitchFamily="18" charset="0"/>
              </a:rPr>
              <a:t>  </a:t>
            </a:r>
            <a:r>
              <a:rPr lang="en-GB" sz="1800" b="0" i="1" strike="sngStrike" dirty="0" err="1" smtClean="0">
                <a:solidFill>
                  <a:schemeClr val="tx1"/>
                </a:solidFill>
                <a:latin typeface="Times New Roman" pitchFamily="18" charset="0"/>
                <a:cs typeface="Times New Roman" pitchFamily="18" charset="0"/>
              </a:rPr>
              <a:t>abar</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diliper</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bhay</a:t>
            </a:r>
            <a:r>
              <a:rPr lang="en-GB"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en-GB" sz="1800" b="0" dirty="0" smtClean="0">
                <a:solidFill>
                  <a:schemeClr val="tx1"/>
                </a:solidFill>
                <a:latin typeface="Times New Roman" pitchFamily="18" charset="0"/>
                <a:cs typeface="Times New Roman" pitchFamily="18" charset="0"/>
              </a:rPr>
              <a:t>  		ABAR   Rabi          </a:t>
            </a:r>
            <a:r>
              <a:rPr lang="en-GB" sz="1800" b="0" dirty="0" err="1" smtClean="0">
                <a:solidFill>
                  <a:schemeClr val="tx1"/>
                </a:solidFill>
                <a:latin typeface="Times New Roman" pitchFamily="18" charset="0"/>
                <a:cs typeface="Times New Roman" pitchFamily="18" charset="0"/>
              </a:rPr>
              <a:t>Dilip’s</a:t>
            </a:r>
            <a:r>
              <a:rPr lang="en-GB" sz="1800" b="0" dirty="0" smtClean="0">
                <a:solidFill>
                  <a:schemeClr val="tx1"/>
                </a:solidFill>
                <a:latin typeface="Times New Roman" pitchFamily="18" charset="0"/>
                <a:cs typeface="Times New Roman" pitchFamily="18" charset="0"/>
              </a:rPr>
              <a:t> </a:t>
            </a:r>
            <a:r>
              <a:rPr lang="en-US" sz="1800" b="0" dirty="0" smtClean="0">
                <a:solidFill>
                  <a:schemeClr val="tx1"/>
                </a:solidFill>
                <a:latin typeface="Times New Roman" pitchFamily="18" charset="0"/>
                <a:cs typeface="Times New Roman" pitchFamily="18" charset="0"/>
              </a:rPr>
              <a:t>brother</a:t>
            </a:r>
          </a:p>
          <a:p>
            <a:pPr>
              <a:lnSpc>
                <a:spcPct val="100000"/>
              </a:lnSpc>
            </a:pPr>
            <a:r>
              <a:rPr lang="en-US" sz="1800" b="0" dirty="0" smtClean="0">
                <a:solidFill>
                  <a:schemeClr val="tx1"/>
                </a:solidFill>
                <a:latin typeface="Times New Roman" pitchFamily="18" charset="0"/>
                <a:cs typeface="Times New Roman" pitchFamily="18" charset="0"/>
              </a:rPr>
              <a:t>		Nonsensical meaning: “Again, Rabi is </a:t>
            </a:r>
            <a:r>
              <a:rPr lang="en-US" sz="1800" b="0" dirty="0" err="1" smtClean="0">
                <a:solidFill>
                  <a:schemeClr val="tx1"/>
                </a:solidFill>
                <a:latin typeface="Times New Roman" pitchFamily="18" charset="0"/>
                <a:cs typeface="Times New Roman" pitchFamily="18" charset="0"/>
              </a:rPr>
              <a:t>Dilip’s</a:t>
            </a:r>
            <a:r>
              <a:rPr lang="en-US" sz="1800" b="0" dirty="0" smtClean="0">
                <a:solidFill>
                  <a:schemeClr val="tx1"/>
                </a:solidFill>
                <a:latin typeface="Times New Roman" pitchFamily="18" charset="0"/>
                <a:cs typeface="Times New Roman" pitchFamily="18" charset="0"/>
              </a:rPr>
              <a:t> brother”</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GB" sz="1800" b="0" i="1" dirty="0" err="1" smtClean="0">
                <a:solidFill>
                  <a:schemeClr val="tx1"/>
                </a:solidFill>
                <a:latin typeface="Times New Roman" pitchFamily="18" charset="0"/>
                <a:cs typeface="Times New Roman" pitchFamily="18" charset="0"/>
              </a:rPr>
              <a:t>abar</a:t>
            </a:r>
            <a:r>
              <a:rPr lang="en-GB" sz="1800" b="0" dirty="0" smtClean="0">
                <a:solidFill>
                  <a:schemeClr val="tx1"/>
                </a:solidFill>
                <a:latin typeface="Times New Roman" pitchFamily="18" charset="0"/>
                <a:cs typeface="Times New Roman" pitchFamily="18" charset="0"/>
              </a:rPr>
              <a:t> is not a </a:t>
            </a:r>
            <a:r>
              <a:rPr lang="en-GB" sz="1800" b="0" dirty="0" err="1" smtClean="0">
                <a:solidFill>
                  <a:schemeClr val="tx1"/>
                </a:solidFill>
                <a:latin typeface="Times New Roman" pitchFamily="18" charset="0"/>
                <a:cs typeface="Times New Roman" pitchFamily="18" charset="0"/>
              </a:rPr>
              <a:t>clitic</a:t>
            </a:r>
            <a:r>
              <a:rPr lang="en-GB" sz="1800" b="0" dirty="0" smtClean="0">
                <a:solidFill>
                  <a:schemeClr val="tx1"/>
                </a:solidFill>
                <a:latin typeface="Times New Roman" pitchFamily="18" charset="0"/>
                <a:cs typeface="Times New Roman" pitchFamily="18" charset="0"/>
              </a:rPr>
              <a:t>. </a:t>
            </a:r>
            <a:r>
              <a:rPr lang="en-GB" sz="1800" b="0" dirty="0" err="1" smtClean="0">
                <a:solidFill>
                  <a:schemeClr val="tx1"/>
                </a:solidFill>
                <a:latin typeface="Times New Roman" pitchFamily="18" charset="0"/>
                <a:cs typeface="Times New Roman" pitchFamily="18" charset="0"/>
              </a:rPr>
              <a:t>Dasgupta</a:t>
            </a:r>
            <a:r>
              <a:rPr lang="en-GB" sz="1800" b="0" dirty="0" smtClean="0">
                <a:solidFill>
                  <a:schemeClr val="tx1"/>
                </a:solidFill>
                <a:latin typeface="Times New Roman" pitchFamily="18" charset="0"/>
                <a:cs typeface="Times New Roman" pitchFamily="18" charset="0"/>
              </a:rPr>
              <a:t> (1984) concludes that it cannot be an “anchor”. It is rather a free standing form, like a </a:t>
            </a:r>
            <a:r>
              <a:rPr lang="en-GB" sz="1800" b="0" dirty="0" err="1" smtClean="0">
                <a:solidFill>
                  <a:schemeClr val="tx1"/>
                </a:solidFill>
                <a:latin typeface="Times New Roman" pitchFamily="18" charset="0"/>
                <a:cs typeface="Times New Roman" pitchFamily="18" charset="0"/>
              </a:rPr>
              <a:t>DiP</a:t>
            </a:r>
            <a:r>
              <a:rPr lang="en-GB" sz="1800" b="0" dirty="0" smtClean="0">
                <a:solidFill>
                  <a:schemeClr val="tx1"/>
                </a:solidFill>
                <a:latin typeface="Times New Roman" pitchFamily="18" charset="0"/>
                <a:cs typeface="Times New Roman" pitchFamily="18" charset="0"/>
              </a:rPr>
              <a:t> in German. </a:t>
            </a:r>
            <a:endParaRPr lang="en-US" sz="1800" b="0" dirty="0" smtClean="0">
              <a:solidFill>
                <a:schemeClr val="tx1"/>
              </a:solidFill>
              <a:latin typeface="Times New Roman" pitchFamily="18" charset="0"/>
              <a:cs typeface="Times New Roman" pitchFamily="18" charset="0"/>
            </a:endParaRPr>
          </a:p>
          <a:p>
            <a:pPr>
              <a:lnSpc>
                <a:spcPct val="100000"/>
              </a:lnSpc>
            </a:pPr>
            <a:r>
              <a:rPr lang="en-GB"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en-GB" sz="1800" b="0" i="1" dirty="0" err="1" smtClean="0">
                <a:solidFill>
                  <a:schemeClr val="tx1"/>
                </a:solidFill>
                <a:latin typeface="Times New Roman" pitchFamily="18" charset="0"/>
                <a:cs typeface="Times New Roman" pitchFamily="18" charset="0"/>
              </a:rPr>
              <a:t>abar</a:t>
            </a:r>
            <a:r>
              <a:rPr lang="en-GB" sz="1800" b="0" dirty="0" smtClean="0">
                <a:solidFill>
                  <a:schemeClr val="tx1"/>
                </a:solidFill>
                <a:latin typeface="Times New Roman" pitchFamily="18" charset="0"/>
                <a:cs typeface="Times New Roman" pitchFamily="18" charset="0"/>
              </a:rPr>
              <a:t> can be combined with anchor-type </a:t>
            </a:r>
            <a:r>
              <a:rPr lang="en-GB" sz="1800" b="0" dirty="0" err="1" smtClean="0">
                <a:solidFill>
                  <a:schemeClr val="tx1"/>
                </a:solidFill>
                <a:latin typeface="Times New Roman" pitchFamily="18" charset="0"/>
                <a:cs typeface="Times New Roman" pitchFamily="18" charset="0"/>
              </a:rPr>
              <a:t>DiPs</a:t>
            </a:r>
            <a:r>
              <a:rPr lang="en-GB" sz="1800" b="0" dirty="0" smtClean="0">
                <a:solidFill>
                  <a:schemeClr val="tx1"/>
                </a:solidFill>
                <a:latin typeface="Times New Roman" pitchFamily="18" charset="0"/>
                <a:cs typeface="Times New Roman" pitchFamily="18" charset="0"/>
              </a:rPr>
              <a:t> such as </a:t>
            </a:r>
            <a:r>
              <a:rPr lang="en-GB" sz="1800" b="0" i="1" dirty="0" smtClean="0">
                <a:solidFill>
                  <a:schemeClr val="tx1"/>
                </a:solidFill>
                <a:latin typeface="Times New Roman" pitchFamily="18" charset="0"/>
                <a:cs typeface="Times New Roman" pitchFamily="18" charset="0"/>
              </a:rPr>
              <a:t>to</a:t>
            </a:r>
            <a:r>
              <a:rPr lang="en-GB" sz="1800" b="0" dirty="0" smtClean="0">
                <a:solidFill>
                  <a:schemeClr val="tx1"/>
                </a:solidFill>
                <a:latin typeface="Times New Roman" pitchFamily="18" charset="0"/>
                <a:cs typeface="Times New Roman" pitchFamily="18" charset="0"/>
              </a:rPr>
              <a:t>. If so, </a:t>
            </a:r>
            <a:r>
              <a:rPr lang="en-GB" sz="1800" b="0" i="1" dirty="0" err="1" smtClean="0">
                <a:solidFill>
                  <a:schemeClr val="tx1"/>
                </a:solidFill>
                <a:latin typeface="Times New Roman" pitchFamily="18" charset="0"/>
                <a:cs typeface="Times New Roman" pitchFamily="18" charset="0"/>
              </a:rPr>
              <a:t>abar</a:t>
            </a:r>
            <a:r>
              <a:rPr lang="en-GB" sz="1800" b="0" dirty="0" smtClean="0">
                <a:solidFill>
                  <a:schemeClr val="tx1"/>
                </a:solidFill>
                <a:latin typeface="Times New Roman" pitchFamily="18" charset="0"/>
                <a:cs typeface="Times New Roman" pitchFamily="18" charset="0"/>
              </a:rPr>
              <a:t> appears to be in the scope of </a:t>
            </a:r>
            <a:r>
              <a:rPr lang="en-GB" sz="1800" b="0" i="1" dirty="0" smtClean="0">
                <a:solidFill>
                  <a:schemeClr val="tx1"/>
                </a:solidFill>
                <a:latin typeface="Times New Roman" pitchFamily="18" charset="0"/>
                <a:cs typeface="Times New Roman" pitchFamily="18" charset="0"/>
              </a:rPr>
              <a:t>to</a:t>
            </a:r>
            <a:r>
              <a:rPr lang="en-GB" sz="1800" b="0" dirty="0" smtClean="0">
                <a:solidFill>
                  <a:schemeClr val="tx1"/>
                </a:solidFill>
                <a:latin typeface="Times New Roman" pitchFamily="18" charset="0"/>
                <a:cs typeface="Times New Roman" pitchFamily="18" charset="0"/>
              </a:rPr>
              <a:t>. Consider the German example in (38):</a:t>
            </a:r>
            <a:endParaRPr lang="en-US" sz="1800" b="0" dirty="0" smtClean="0">
              <a:solidFill>
                <a:schemeClr val="tx1"/>
              </a:solidFill>
              <a:latin typeface="Times New Roman" pitchFamily="18" charset="0"/>
              <a:cs typeface="Times New Roman" pitchFamily="18" charset="0"/>
            </a:endParaRPr>
          </a:p>
          <a:p>
            <a:pPr>
              <a:lnSpc>
                <a:spcPct val="100000"/>
              </a:lnSpc>
            </a:pPr>
            <a:r>
              <a:rPr lang="en-GB"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lvl="0">
              <a:lnSpc>
                <a:spcPct val="100000"/>
              </a:lnSpc>
            </a:pPr>
            <a:r>
              <a:rPr lang="de-DE" sz="1800" b="0" dirty="0" smtClean="0">
                <a:solidFill>
                  <a:schemeClr val="tx1"/>
                </a:solidFill>
                <a:latin typeface="Times New Roman" pitchFamily="18" charset="0"/>
                <a:cs typeface="Times New Roman" pitchFamily="18" charset="0"/>
              </a:rPr>
              <a:t>	(38)	</a:t>
            </a:r>
            <a:r>
              <a:rPr lang="de-DE" sz="1800" b="0" i="1" dirty="0" smtClean="0">
                <a:solidFill>
                  <a:schemeClr val="tx1"/>
                </a:solidFill>
                <a:latin typeface="Times New Roman" pitchFamily="18" charset="0"/>
                <a:cs typeface="Times New Roman" pitchFamily="18" charset="0"/>
              </a:rPr>
              <a:t>Rabi ist doch      schließlich    Dilips Bruder  </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Rabi is  DOCH  AFTERALL </a:t>
            </a:r>
            <a:r>
              <a:rPr lang="en-US" sz="1800" b="0" dirty="0" err="1" smtClean="0">
                <a:solidFill>
                  <a:schemeClr val="tx1"/>
                </a:solidFill>
                <a:latin typeface="Times New Roman" pitchFamily="18" charset="0"/>
                <a:cs typeface="Times New Roman" pitchFamily="18" charset="0"/>
              </a:rPr>
              <a:t>Dilip’s</a:t>
            </a:r>
            <a:r>
              <a:rPr lang="en-US" sz="1800" b="0" dirty="0" smtClean="0">
                <a:solidFill>
                  <a:schemeClr val="tx1"/>
                </a:solidFill>
                <a:latin typeface="Times New Roman" pitchFamily="18" charset="0"/>
                <a:cs typeface="Times New Roman" pitchFamily="18" charset="0"/>
              </a:rPr>
              <a:t> brother   </a:t>
            </a:r>
          </a:p>
          <a:p>
            <a:pPr>
              <a:lnSpc>
                <a:spcPct val="100000"/>
              </a:lnSpc>
            </a:pPr>
            <a:r>
              <a:rPr lang="en-US" sz="1800" b="0" dirty="0" smtClean="0">
                <a:solidFill>
                  <a:schemeClr val="tx1"/>
                </a:solidFill>
                <a:latin typeface="Times New Roman" pitchFamily="18" charset="0"/>
                <a:cs typeface="Times New Roman" pitchFamily="18" charset="0"/>
              </a:rPr>
              <a:t>		“Let me remind you that after all Rabi is </a:t>
            </a:r>
            <a:r>
              <a:rPr lang="en-US" sz="1800" b="0" dirty="0" err="1" smtClean="0">
                <a:solidFill>
                  <a:schemeClr val="tx1"/>
                </a:solidFill>
                <a:latin typeface="Times New Roman" pitchFamily="18" charset="0"/>
                <a:cs typeface="Times New Roman" pitchFamily="18" charset="0"/>
              </a:rPr>
              <a:t>Dilip’s</a:t>
            </a:r>
            <a:r>
              <a:rPr lang="en-US" sz="1800" b="0" dirty="0" smtClean="0">
                <a:solidFill>
                  <a:schemeClr val="tx1"/>
                </a:solidFill>
                <a:latin typeface="Times New Roman" pitchFamily="18" charset="0"/>
                <a:cs typeface="Times New Roman" pitchFamily="18" charset="0"/>
              </a:rPr>
              <a:t> brother”</a:t>
            </a:r>
          </a:p>
          <a:p>
            <a:pPr>
              <a:lnSpc>
                <a:spcPct val="100000"/>
              </a:lnSpc>
            </a:pPr>
            <a:r>
              <a:rPr lang="en-GB" sz="1800" b="0"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en-GB" sz="1800" b="0" i="1" dirty="0" err="1" smtClean="0">
                <a:solidFill>
                  <a:schemeClr val="tx1"/>
                </a:solidFill>
                <a:latin typeface="Times New Roman" pitchFamily="18" charset="0"/>
                <a:cs typeface="Times New Roman" pitchFamily="18" charset="0"/>
              </a:rPr>
              <a:t>doch</a:t>
            </a:r>
            <a:r>
              <a:rPr lang="en-GB" sz="1800" b="0" dirty="0" smtClean="0">
                <a:solidFill>
                  <a:schemeClr val="tx1"/>
                </a:solidFill>
                <a:latin typeface="Times New Roman" pitchFamily="18" charset="0"/>
                <a:cs typeface="Times New Roman" pitchFamily="18" charset="0"/>
              </a:rPr>
              <a:t> precedes and c-commands </a:t>
            </a:r>
            <a:r>
              <a:rPr lang="en-GB" sz="1800" b="0" i="1" dirty="0" err="1" smtClean="0">
                <a:solidFill>
                  <a:schemeClr val="tx1"/>
                </a:solidFill>
                <a:latin typeface="Times New Roman" pitchFamily="18" charset="0"/>
                <a:cs typeface="Times New Roman" pitchFamily="18" charset="0"/>
              </a:rPr>
              <a:t>schließlich</a:t>
            </a:r>
            <a:r>
              <a:rPr lang="en-GB" sz="1800" b="0" dirty="0" smtClean="0">
                <a:solidFill>
                  <a:schemeClr val="tx1"/>
                </a:solidFill>
                <a:latin typeface="Times New Roman" pitchFamily="18" charset="0"/>
                <a:cs typeface="Times New Roman" pitchFamily="18" charset="0"/>
              </a:rPr>
              <a:t>. </a:t>
            </a:r>
            <a:r>
              <a:rPr lang="de-DE" sz="1800" b="0" dirty="0" smtClean="0">
                <a:solidFill>
                  <a:schemeClr val="tx1"/>
                </a:solidFill>
                <a:latin typeface="Times New Roman" pitchFamily="18" charset="0"/>
                <a:cs typeface="Times New Roman" pitchFamily="18" charset="0"/>
              </a:rPr>
              <a:t>The order </a:t>
            </a:r>
            <a:r>
              <a:rPr lang="de-DE" sz="1800" b="0" i="1" dirty="0" smtClean="0">
                <a:solidFill>
                  <a:schemeClr val="tx1"/>
                </a:solidFill>
                <a:latin typeface="Times New Roman" pitchFamily="18" charset="0"/>
                <a:cs typeface="Times New Roman" pitchFamily="18" charset="0"/>
              </a:rPr>
              <a:t>schließlich &gt; doch</a:t>
            </a:r>
            <a:r>
              <a:rPr lang="de-DE" sz="1800" b="0" dirty="0" smtClean="0">
                <a:solidFill>
                  <a:schemeClr val="tx1"/>
                </a:solidFill>
                <a:latin typeface="Times New Roman" pitchFamily="18" charset="0"/>
                <a:cs typeface="Times New Roman" pitchFamily="18" charset="0"/>
              </a:rPr>
              <a:t> is ungrammatical. </a:t>
            </a:r>
            <a:endParaRPr lang="en-US" sz="1800" b="0" dirty="0" smtClean="0">
              <a:solidFill>
                <a:schemeClr val="tx1"/>
              </a:solidFill>
              <a:latin typeface="Times New Roman" pitchFamily="18" charset="0"/>
              <a:cs typeface="Times New Roman" pitchFamily="18" charset="0"/>
            </a:endParaRPr>
          </a:p>
          <a:p>
            <a:pPr>
              <a:lnSpc>
                <a:spcPct val="100000"/>
              </a:lnSpc>
            </a:pP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50</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92696"/>
            <a:ext cx="8820150" cy="5400129"/>
          </a:xfrm>
        </p:spPr>
        <p:txBody>
          <a:bodyPr/>
          <a:lstStyle/>
          <a:p>
            <a:pPr>
              <a:lnSpc>
                <a:spcPct val="100000"/>
              </a:lnSpc>
            </a:pPr>
            <a:endParaRPr lang="en-GB" sz="1800" b="0" dirty="0" smtClean="0">
              <a:solidFill>
                <a:schemeClr val="tx1"/>
              </a:solidFill>
              <a:latin typeface="Times New Roman" pitchFamily="18" charset="0"/>
              <a:cs typeface="Times New Roman" pitchFamily="18" charset="0"/>
            </a:endParaRPr>
          </a:p>
          <a:p>
            <a:pPr>
              <a:lnSpc>
                <a:spcPct val="100000"/>
              </a:lnSpc>
            </a:pPr>
            <a:r>
              <a:rPr lang="en-GB" sz="1800" b="0" dirty="0" smtClean="0">
                <a:solidFill>
                  <a:schemeClr val="tx1"/>
                </a:solidFill>
                <a:latin typeface="Times New Roman" pitchFamily="18" charset="0"/>
                <a:cs typeface="Times New Roman" pitchFamily="18" charset="0"/>
              </a:rPr>
              <a:t>Consider now Bangla in (39).</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en-GB" sz="1800" b="0" dirty="0" smtClean="0">
                <a:solidFill>
                  <a:schemeClr val="tx1"/>
                </a:solidFill>
                <a:latin typeface="Times New Roman" pitchFamily="18" charset="0"/>
                <a:cs typeface="Times New Roman" pitchFamily="18" charset="0"/>
              </a:rPr>
              <a:t>	(39)	[[</a:t>
            </a:r>
            <a:r>
              <a:rPr lang="en-GB" sz="1800" b="0" baseline="-25000" dirty="0" smtClean="0">
                <a:solidFill>
                  <a:schemeClr val="tx1"/>
                </a:solidFill>
                <a:latin typeface="Times New Roman" pitchFamily="18" charset="0"/>
                <a:cs typeface="Times New Roman" pitchFamily="18" charset="0"/>
              </a:rPr>
              <a:t>TP</a:t>
            </a:r>
            <a:r>
              <a:rPr lang="en-GB" sz="1800" b="0"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robi</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abar</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diliper</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bhay</a:t>
            </a:r>
            <a:r>
              <a:rPr lang="en-GB" sz="1800" b="0" dirty="0" smtClean="0">
                <a:solidFill>
                  <a:schemeClr val="tx1"/>
                </a:solidFill>
                <a:latin typeface="Times New Roman" pitchFamily="18" charset="0"/>
                <a:cs typeface="Times New Roman" pitchFamily="18" charset="0"/>
              </a:rPr>
              <a:t>]</a:t>
            </a:r>
            <a:r>
              <a:rPr lang="en-GB" sz="1800" b="0" i="1" dirty="0" smtClean="0">
                <a:solidFill>
                  <a:schemeClr val="tx1"/>
                </a:solidFill>
                <a:latin typeface="Times New Roman" pitchFamily="18" charset="0"/>
                <a:cs typeface="Times New Roman" pitchFamily="18" charset="0"/>
              </a:rPr>
              <a:t>     to</a:t>
            </a:r>
            <a:r>
              <a:rPr lang="en-GB" sz="1800" b="0" dirty="0" smtClean="0">
                <a:solidFill>
                  <a:schemeClr val="tx1"/>
                </a:solidFill>
                <a:latin typeface="Times New Roman" pitchFamily="18" charset="0"/>
                <a:cs typeface="Times New Roman" pitchFamily="18" charset="0"/>
              </a:rPr>
              <a:t>   </a:t>
            </a:r>
            <a:r>
              <a:rPr lang="en-GB" sz="1800" b="0" strike="sngStrike" dirty="0" smtClean="0">
                <a:solidFill>
                  <a:schemeClr val="tx1"/>
                </a:solidFill>
                <a:latin typeface="Times New Roman" pitchFamily="18" charset="0"/>
                <a:cs typeface="Times New Roman" pitchFamily="18" charset="0"/>
              </a:rPr>
              <a:t>[</a:t>
            </a:r>
            <a:r>
              <a:rPr lang="en-GB" sz="1800" b="0" baseline="-25000" dirty="0" smtClean="0">
                <a:solidFill>
                  <a:schemeClr val="tx1"/>
                </a:solidFill>
                <a:latin typeface="Times New Roman" pitchFamily="18" charset="0"/>
                <a:cs typeface="Times New Roman" pitchFamily="18" charset="0"/>
              </a:rPr>
              <a:t>TP</a:t>
            </a:r>
            <a:r>
              <a:rPr lang="en-GB" sz="1800" b="0" dirty="0" smtClean="0">
                <a:solidFill>
                  <a:schemeClr val="tx1"/>
                </a:solidFill>
                <a:latin typeface="Times New Roman" pitchFamily="18" charset="0"/>
                <a:cs typeface="Times New Roman" pitchFamily="18" charset="0"/>
              </a:rPr>
              <a:t> </a:t>
            </a:r>
            <a:r>
              <a:rPr lang="en-GB" sz="1800" b="0" i="1" strike="sngStrike" dirty="0" err="1" smtClean="0">
                <a:solidFill>
                  <a:schemeClr val="tx1"/>
                </a:solidFill>
                <a:latin typeface="Times New Roman" pitchFamily="18" charset="0"/>
                <a:cs typeface="Times New Roman" pitchFamily="18" charset="0"/>
              </a:rPr>
              <a:t>robi</a:t>
            </a:r>
            <a:r>
              <a:rPr lang="en-GB" sz="1800" b="0" i="1" strike="sngStrike" dirty="0" smtClean="0">
                <a:solidFill>
                  <a:schemeClr val="tx1"/>
                </a:solidFill>
                <a:latin typeface="Times New Roman" pitchFamily="18" charset="0"/>
                <a:cs typeface="Times New Roman" pitchFamily="18" charset="0"/>
              </a:rPr>
              <a:t>  </a:t>
            </a:r>
            <a:r>
              <a:rPr lang="en-GB" sz="1800" b="0" i="1" strike="sngStrike" dirty="0" err="1" smtClean="0">
                <a:solidFill>
                  <a:schemeClr val="tx1"/>
                </a:solidFill>
                <a:latin typeface="Times New Roman" pitchFamily="18" charset="0"/>
                <a:cs typeface="Times New Roman" pitchFamily="18" charset="0"/>
              </a:rPr>
              <a:t>abar</a:t>
            </a:r>
            <a:r>
              <a:rPr lang="en-GB" sz="1800" b="0" i="1" strike="sngStrike" dirty="0" smtClean="0">
                <a:solidFill>
                  <a:schemeClr val="tx1"/>
                </a:solidFill>
                <a:latin typeface="Times New Roman" pitchFamily="18" charset="0"/>
                <a:cs typeface="Times New Roman" pitchFamily="18" charset="0"/>
              </a:rPr>
              <a:t> 	 </a:t>
            </a:r>
            <a:r>
              <a:rPr lang="en-GB" sz="1800" b="0" i="1" strike="sngStrike" dirty="0" err="1" smtClean="0">
                <a:solidFill>
                  <a:schemeClr val="tx1"/>
                </a:solidFill>
                <a:latin typeface="Times New Roman" pitchFamily="18" charset="0"/>
                <a:cs typeface="Times New Roman" pitchFamily="18" charset="0"/>
              </a:rPr>
              <a:t>diliper</a:t>
            </a:r>
            <a:r>
              <a:rPr lang="en-GB" sz="1800" b="0" i="1" strike="sngStrike" dirty="0" smtClean="0">
                <a:solidFill>
                  <a:schemeClr val="tx1"/>
                </a:solidFill>
                <a:latin typeface="Times New Roman" pitchFamily="18" charset="0"/>
                <a:cs typeface="Times New Roman" pitchFamily="18" charset="0"/>
              </a:rPr>
              <a:t>  </a:t>
            </a:r>
            <a:r>
              <a:rPr lang="en-GB" sz="1800" b="0" i="1" strike="sngStrike" dirty="0" err="1" smtClean="0">
                <a:solidFill>
                  <a:schemeClr val="tx1"/>
                </a:solidFill>
                <a:latin typeface="Times New Roman" pitchFamily="18" charset="0"/>
                <a:cs typeface="Times New Roman" pitchFamily="18" charset="0"/>
              </a:rPr>
              <a:t>bhay</a:t>
            </a:r>
            <a:r>
              <a:rPr lang="en-GB" sz="1800" b="0" strike="sngStrike" dirty="0" smtClean="0">
                <a:solidFill>
                  <a:schemeClr val="tx1"/>
                </a:solidFill>
                <a:latin typeface="Times New Roman" pitchFamily="18" charset="0"/>
                <a:cs typeface="Times New Roman" pitchFamily="18" charset="0"/>
              </a:rPr>
              <a:t>]</a:t>
            </a:r>
            <a:endParaRPr lang="en-US" sz="1800" b="0" dirty="0" smtClean="0">
              <a:solidFill>
                <a:schemeClr val="tx1"/>
              </a:solidFill>
              <a:latin typeface="Times New Roman" pitchFamily="18" charset="0"/>
              <a:cs typeface="Times New Roman" pitchFamily="18" charset="0"/>
            </a:endParaRPr>
          </a:p>
          <a:p>
            <a:pPr>
              <a:lnSpc>
                <a:spcPct val="100000"/>
              </a:lnSpc>
            </a:pPr>
            <a:r>
              <a:rPr lang="en-GB" sz="1800" b="0" dirty="0" smtClean="0">
                <a:solidFill>
                  <a:schemeClr val="tx1"/>
                </a:solidFill>
                <a:latin typeface="Times New Roman" pitchFamily="18" charset="0"/>
                <a:cs typeface="Times New Roman" pitchFamily="18" charset="0"/>
              </a:rPr>
              <a:t>       		Rabi AFTERALL    </a:t>
            </a:r>
            <a:r>
              <a:rPr lang="en-US" sz="1800" b="0" dirty="0" err="1" smtClean="0">
                <a:solidFill>
                  <a:schemeClr val="tx1"/>
                </a:solidFill>
                <a:latin typeface="Times New Roman" pitchFamily="18" charset="0"/>
                <a:cs typeface="Times New Roman" pitchFamily="18" charset="0"/>
              </a:rPr>
              <a:t>Dilip’s</a:t>
            </a:r>
            <a:r>
              <a:rPr lang="en-US" sz="1800" b="0" dirty="0" smtClean="0">
                <a:solidFill>
                  <a:schemeClr val="tx1"/>
                </a:solidFill>
                <a:latin typeface="Times New Roman" pitchFamily="18" charset="0"/>
                <a:cs typeface="Times New Roman" pitchFamily="18" charset="0"/>
              </a:rPr>
              <a:t>  brother  TO  </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GB" sz="1800" b="0" dirty="0" smtClean="0">
                <a:solidFill>
                  <a:schemeClr val="tx1"/>
                </a:solidFill>
                <a:latin typeface="Times New Roman" pitchFamily="18" charset="0"/>
                <a:cs typeface="Times New Roman" pitchFamily="18" charset="0"/>
              </a:rPr>
              <a:t>At first sight, it looks as if the corresponding </a:t>
            </a:r>
            <a:r>
              <a:rPr lang="en-GB" sz="1800" b="0" dirty="0" err="1" smtClean="0">
                <a:solidFill>
                  <a:schemeClr val="tx1"/>
                </a:solidFill>
                <a:latin typeface="Times New Roman" pitchFamily="18" charset="0"/>
                <a:cs typeface="Times New Roman" pitchFamily="18" charset="0"/>
              </a:rPr>
              <a:t>Bangla</a:t>
            </a:r>
            <a:r>
              <a:rPr lang="en-GB" sz="1800" b="0" dirty="0" smtClean="0">
                <a:solidFill>
                  <a:schemeClr val="tx1"/>
                </a:solidFill>
                <a:latin typeface="Times New Roman" pitchFamily="18" charset="0"/>
                <a:cs typeface="Times New Roman" pitchFamily="18" charset="0"/>
              </a:rPr>
              <a:t> sentence would contradict the relative scope we see in German. But given our account, one can show that this would only be a deception by linear order. </a:t>
            </a:r>
          </a:p>
          <a:p>
            <a:pPr>
              <a:lnSpc>
                <a:spcPct val="100000"/>
              </a:lnSpc>
            </a:pPr>
            <a:endParaRPr lang="en-GB" sz="1800" b="0" i="1" dirty="0">
              <a:solidFill>
                <a:schemeClr val="tx1"/>
              </a:solidFill>
              <a:latin typeface="Times New Roman" pitchFamily="18" charset="0"/>
              <a:cs typeface="Times New Roman" pitchFamily="18" charset="0"/>
            </a:endParaRPr>
          </a:p>
          <a:p>
            <a:pPr>
              <a:lnSpc>
                <a:spcPct val="100000"/>
              </a:lnSpc>
            </a:pPr>
            <a:r>
              <a:rPr lang="en-GB" sz="1800" b="0" i="1" dirty="0" err="1" smtClean="0">
                <a:solidFill>
                  <a:schemeClr val="tx1"/>
                </a:solidFill>
                <a:latin typeface="Times New Roman" pitchFamily="18" charset="0"/>
                <a:cs typeface="Times New Roman" pitchFamily="18" charset="0"/>
              </a:rPr>
              <a:t>abar</a:t>
            </a:r>
            <a:r>
              <a:rPr lang="en-GB" sz="1800" b="0" dirty="0" smtClean="0">
                <a:solidFill>
                  <a:schemeClr val="tx1"/>
                </a:solidFill>
                <a:latin typeface="Times New Roman" pitchFamily="18" charset="0"/>
                <a:cs typeface="Times New Roman" pitchFamily="18" charset="0"/>
              </a:rPr>
              <a:t> is merged as a pre-</a:t>
            </a:r>
            <a:r>
              <a:rPr lang="en-GB" sz="1800" b="0" i="1" dirty="0" err="1" smtClean="0">
                <a:solidFill>
                  <a:schemeClr val="tx1"/>
                </a:solidFill>
                <a:latin typeface="Times New Roman" pitchFamily="18" charset="0"/>
                <a:cs typeface="Times New Roman" pitchFamily="18" charset="0"/>
              </a:rPr>
              <a:t>v</a:t>
            </a:r>
            <a:r>
              <a:rPr lang="en-GB" sz="1800" b="0" dirty="0" err="1" smtClean="0">
                <a:solidFill>
                  <a:schemeClr val="tx1"/>
                </a:solidFill>
                <a:latin typeface="Times New Roman" pitchFamily="18" charset="0"/>
                <a:cs typeface="Times New Roman" pitchFamily="18" charset="0"/>
              </a:rPr>
              <a:t>P</a:t>
            </a:r>
            <a:r>
              <a:rPr lang="en-GB" sz="1800" b="0" dirty="0" smtClean="0">
                <a:solidFill>
                  <a:schemeClr val="tx1"/>
                </a:solidFill>
                <a:latin typeface="Times New Roman" pitchFamily="18" charset="0"/>
                <a:cs typeface="Times New Roman" pitchFamily="18" charset="0"/>
              </a:rPr>
              <a:t> </a:t>
            </a:r>
            <a:r>
              <a:rPr lang="en-GB" sz="1800" b="0" dirty="0" err="1" smtClean="0">
                <a:solidFill>
                  <a:schemeClr val="tx1"/>
                </a:solidFill>
                <a:latin typeface="Times New Roman" pitchFamily="18" charset="0"/>
                <a:cs typeface="Times New Roman" pitchFamily="18" charset="0"/>
              </a:rPr>
              <a:t>DiP</a:t>
            </a:r>
            <a:r>
              <a:rPr lang="en-GB" sz="1800" b="0" dirty="0" smtClean="0">
                <a:solidFill>
                  <a:schemeClr val="tx1"/>
                </a:solidFill>
                <a:latin typeface="Times New Roman" pitchFamily="18" charset="0"/>
                <a:cs typeface="Times New Roman" pitchFamily="18" charset="0"/>
              </a:rPr>
              <a:t>-head, and the TP is completed. After that, </a:t>
            </a:r>
            <a:r>
              <a:rPr lang="en-GB" sz="1800" b="0" i="1" dirty="0" smtClean="0">
                <a:solidFill>
                  <a:schemeClr val="tx1"/>
                </a:solidFill>
                <a:latin typeface="Times New Roman" pitchFamily="18" charset="0"/>
                <a:cs typeface="Times New Roman" pitchFamily="18" charset="0"/>
              </a:rPr>
              <a:t>to</a:t>
            </a:r>
            <a:r>
              <a:rPr lang="en-GB" sz="1800" b="0" dirty="0" smtClean="0">
                <a:solidFill>
                  <a:schemeClr val="tx1"/>
                </a:solidFill>
                <a:latin typeface="Times New Roman" pitchFamily="18" charset="0"/>
                <a:cs typeface="Times New Roman" pitchFamily="18" charset="0"/>
              </a:rPr>
              <a:t> is merged with this TP. This provides the relative scope we see in German, s. (38). After that, the TP is raised to the </a:t>
            </a:r>
            <a:r>
              <a:rPr lang="en-GB" sz="1800" b="0" dirty="0" err="1" smtClean="0">
                <a:solidFill>
                  <a:schemeClr val="tx1"/>
                </a:solidFill>
                <a:latin typeface="Times New Roman" pitchFamily="18" charset="0"/>
                <a:cs typeface="Times New Roman" pitchFamily="18" charset="0"/>
              </a:rPr>
              <a:t>specifier</a:t>
            </a:r>
            <a:r>
              <a:rPr lang="en-GB" sz="1800" b="0" dirty="0" smtClean="0">
                <a:solidFill>
                  <a:schemeClr val="tx1"/>
                </a:solidFill>
                <a:latin typeface="Times New Roman" pitchFamily="18" charset="0"/>
                <a:cs typeface="Times New Roman" pitchFamily="18" charset="0"/>
              </a:rPr>
              <a:t> of </a:t>
            </a:r>
            <a:r>
              <a:rPr lang="en-GB" sz="1800" b="0" i="1" dirty="0" smtClean="0">
                <a:solidFill>
                  <a:schemeClr val="tx1"/>
                </a:solidFill>
                <a:latin typeface="Times New Roman" pitchFamily="18" charset="0"/>
                <a:cs typeface="Times New Roman" pitchFamily="18" charset="0"/>
              </a:rPr>
              <a:t>to</a:t>
            </a:r>
            <a:r>
              <a:rPr lang="en-GB" sz="1800" b="0" dirty="0" smtClean="0">
                <a:solidFill>
                  <a:schemeClr val="tx1"/>
                </a:solidFill>
                <a:latin typeface="Times New Roman" pitchFamily="18" charset="0"/>
                <a:cs typeface="Times New Roman" pitchFamily="18" charset="0"/>
              </a:rPr>
              <a:t>. This leads to inverted linear order, but the scope relation between </a:t>
            </a:r>
            <a:r>
              <a:rPr lang="en-GB" sz="1800" b="0" i="1" dirty="0" smtClean="0">
                <a:solidFill>
                  <a:schemeClr val="tx1"/>
                </a:solidFill>
                <a:latin typeface="Times New Roman" pitchFamily="18" charset="0"/>
                <a:cs typeface="Times New Roman" pitchFamily="18" charset="0"/>
              </a:rPr>
              <a:t>to</a:t>
            </a:r>
            <a:r>
              <a:rPr lang="en-GB" sz="1800" b="0" dirty="0" smtClean="0">
                <a:solidFill>
                  <a:schemeClr val="tx1"/>
                </a:solidFill>
                <a:latin typeface="Times New Roman" pitchFamily="18" charset="0"/>
                <a:cs typeface="Times New Roman" pitchFamily="18" charset="0"/>
              </a:rPr>
              <a:t> and </a:t>
            </a:r>
            <a:r>
              <a:rPr lang="en-GB" sz="1800" b="0" i="1" dirty="0" err="1" smtClean="0">
                <a:solidFill>
                  <a:schemeClr val="tx1"/>
                </a:solidFill>
                <a:latin typeface="Times New Roman" pitchFamily="18" charset="0"/>
                <a:cs typeface="Times New Roman" pitchFamily="18" charset="0"/>
              </a:rPr>
              <a:t>abar</a:t>
            </a:r>
            <a:r>
              <a:rPr lang="en-GB" sz="1800" b="0" i="1" dirty="0" smtClean="0">
                <a:solidFill>
                  <a:schemeClr val="tx1"/>
                </a:solidFill>
                <a:latin typeface="Times New Roman" pitchFamily="18" charset="0"/>
                <a:cs typeface="Times New Roman" pitchFamily="18" charset="0"/>
              </a:rPr>
              <a:t> </a:t>
            </a:r>
            <a:r>
              <a:rPr lang="en-GB" sz="1800" b="0" dirty="0" smtClean="0">
                <a:solidFill>
                  <a:schemeClr val="tx1"/>
                </a:solidFill>
                <a:latin typeface="Times New Roman" pitchFamily="18" charset="0"/>
                <a:cs typeface="Times New Roman" pitchFamily="18" charset="0"/>
              </a:rPr>
              <a:t>stays. </a:t>
            </a:r>
          </a:p>
          <a:p>
            <a:pPr>
              <a:lnSpc>
                <a:spcPct val="100000"/>
              </a:lnSpc>
            </a:pPr>
            <a:endParaRPr lang="en-GB" sz="1800" b="0" dirty="0">
              <a:solidFill>
                <a:schemeClr val="tx1"/>
              </a:solidFill>
              <a:latin typeface="Times New Roman" pitchFamily="18" charset="0"/>
              <a:cs typeface="Times New Roman" pitchFamily="18" charset="0"/>
            </a:endParaRPr>
          </a:p>
          <a:p>
            <a:pPr>
              <a:lnSpc>
                <a:spcPct val="100000"/>
              </a:lnSpc>
            </a:pPr>
            <a:r>
              <a:rPr lang="en-GB" sz="1800" b="0" dirty="0" smtClean="0">
                <a:solidFill>
                  <a:schemeClr val="tx1"/>
                </a:solidFill>
                <a:latin typeface="Times New Roman" pitchFamily="18" charset="0"/>
                <a:cs typeface="Times New Roman" pitchFamily="18" charset="0"/>
              </a:rPr>
              <a:t>As one can see in (39), </a:t>
            </a:r>
            <a:r>
              <a:rPr lang="en-GB" sz="1800" b="0" i="1" dirty="0" err="1" smtClean="0">
                <a:solidFill>
                  <a:schemeClr val="tx1"/>
                </a:solidFill>
                <a:latin typeface="Times New Roman" pitchFamily="18" charset="0"/>
                <a:cs typeface="Times New Roman" pitchFamily="18" charset="0"/>
              </a:rPr>
              <a:t>abar</a:t>
            </a:r>
            <a:r>
              <a:rPr lang="en-GB" sz="1800" b="0" dirty="0" smtClean="0">
                <a:solidFill>
                  <a:schemeClr val="tx1"/>
                </a:solidFill>
                <a:latin typeface="Times New Roman" pitchFamily="18" charset="0"/>
                <a:cs typeface="Times New Roman" pitchFamily="18" charset="0"/>
              </a:rPr>
              <a:t> is dominated by the TP </a:t>
            </a:r>
            <a:r>
              <a:rPr lang="en-GB" sz="1800" b="0" i="1" dirty="0" err="1" smtClean="0">
                <a:solidFill>
                  <a:schemeClr val="tx1"/>
                </a:solidFill>
                <a:latin typeface="Times New Roman" pitchFamily="18" charset="0"/>
                <a:cs typeface="Times New Roman" pitchFamily="18" charset="0"/>
              </a:rPr>
              <a:t>robi</a:t>
            </a:r>
            <a:r>
              <a:rPr lang="en-GB" sz="1800" b="0" i="1" dirty="0" smtClean="0">
                <a:solidFill>
                  <a:schemeClr val="tx1"/>
                </a:solidFill>
                <a:latin typeface="Times New Roman" pitchFamily="18" charset="0"/>
                <a:cs typeface="Times New Roman" pitchFamily="18" charset="0"/>
              </a:rPr>
              <a:t> … </a:t>
            </a:r>
            <a:r>
              <a:rPr lang="en-GB" sz="1800" b="0" i="1" dirty="0" err="1" smtClean="0">
                <a:solidFill>
                  <a:schemeClr val="tx1"/>
                </a:solidFill>
                <a:latin typeface="Times New Roman" pitchFamily="18" charset="0"/>
                <a:cs typeface="Times New Roman" pitchFamily="18" charset="0"/>
              </a:rPr>
              <a:t>diliper</a:t>
            </a:r>
            <a:r>
              <a:rPr lang="en-GB" sz="1800" b="0" i="1" dirty="0" smtClean="0">
                <a:solidFill>
                  <a:schemeClr val="tx1"/>
                </a:solidFill>
                <a:latin typeface="Times New Roman" pitchFamily="18" charset="0"/>
                <a:cs typeface="Times New Roman" pitchFamily="18" charset="0"/>
              </a:rPr>
              <a:t> </a:t>
            </a:r>
            <a:r>
              <a:rPr lang="en-GB" sz="1800" b="0" i="1" dirty="0" err="1" smtClean="0">
                <a:solidFill>
                  <a:schemeClr val="tx1"/>
                </a:solidFill>
                <a:latin typeface="Times New Roman" pitchFamily="18" charset="0"/>
                <a:cs typeface="Times New Roman" pitchFamily="18" charset="0"/>
              </a:rPr>
              <a:t>bhay</a:t>
            </a:r>
            <a:r>
              <a:rPr lang="en-GB" sz="1800" b="0" dirty="0" smtClean="0">
                <a:solidFill>
                  <a:schemeClr val="tx1"/>
                </a:solidFill>
                <a:latin typeface="Times New Roman" pitchFamily="18" charset="0"/>
                <a:cs typeface="Times New Roman" pitchFamily="18" charset="0"/>
              </a:rPr>
              <a:t>. Thus, it cannot c-command </a:t>
            </a:r>
            <a:r>
              <a:rPr lang="en-GB" sz="1800" b="0" i="1" dirty="0" smtClean="0">
                <a:solidFill>
                  <a:schemeClr val="tx1"/>
                </a:solidFill>
                <a:latin typeface="Times New Roman" pitchFamily="18" charset="0"/>
                <a:cs typeface="Times New Roman" pitchFamily="18" charset="0"/>
              </a:rPr>
              <a:t>to</a:t>
            </a:r>
            <a:r>
              <a:rPr lang="en-GB" sz="1800" b="0" dirty="0" smtClean="0">
                <a:solidFill>
                  <a:schemeClr val="tx1"/>
                </a:solidFill>
                <a:latin typeface="Times New Roman" pitchFamily="18" charset="0"/>
                <a:cs typeface="Times New Roman" pitchFamily="18" charset="0"/>
              </a:rPr>
              <a:t>. The proper scope relation can only be read off the structure if the copy of the TP is considered.</a:t>
            </a:r>
            <a:endParaRPr lang="en-US" sz="1800" b="0" dirty="0" smtClean="0">
              <a:solidFill>
                <a:schemeClr val="tx1"/>
              </a:solidFill>
              <a:latin typeface="Times New Roman" pitchFamily="18" charset="0"/>
              <a:cs typeface="Times New Roman" pitchFamily="18" charset="0"/>
            </a:endParaRPr>
          </a:p>
          <a:p>
            <a:endParaRPr lang="en-US" dirty="0"/>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51</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19" y="404664"/>
            <a:ext cx="6335713" cy="792088"/>
          </a:xfrm>
        </p:spPr>
        <p:txBody>
          <a:bodyPr/>
          <a:lstStyle/>
          <a:p>
            <a:r>
              <a:rPr lang="en-US" dirty="0" smtClean="0"/>
              <a:t/>
            </a:r>
            <a:br>
              <a:rPr lang="en-US" dirty="0" smtClean="0"/>
            </a:br>
            <a:r>
              <a:rPr lang="en-US" dirty="0" smtClean="0"/>
              <a:t>4. Conclusion </a:t>
            </a:r>
            <a:endParaRPr lang="en-US" dirty="0"/>
          </a:p>
        </p:txBody>
      </p:sp>
      <p:sp>
        <p:nvSpPr>
          <p:cNvPr id="3" name="Content Placeholder 2"/>
          <p:cNvSpPr>
            <a:spLocks noGrp="1"/>
          </p:cNvSpPr>
          <p:nvPr>
            <p:ph idx="1"/>
          </p:nvPr>
        </p:nvSpPr>
        <p:spPr>
          <a:xfrm>
            <a:off x="323850" y="1628800"/>
            <a:ext cx="8496300" cy="4464025"/>
          </a:xfrm>
        </p:spPr>
        <p:txBody>
          <a:bodyPr/>
          <a:lstStyle/>
          <a:p>
            <a:r>
              <a:rPr lang="en-GB" sz="2000" b="0" dirty="0" smtClean="0">
                <a:solidFill>
                  <a:schemeClr val="tx1"/>
                </a:solidFill>
                <a:latin typeface="Times New Roman" pitchFamily="18" charset="0"/>
                <a:cs typeface="Times New Roman" pitchFamily="18" charset="0"/>
              </a:rPr>
              <a:t>This concludes my overview of </a:t>
            </a:r>
            <a:r>
              <a:rPr lang="en-GB" sz="2000" b="0" dirty="0" err="1" smtClean="0">
                <a:solidFill>
                  <a:schemeClr val="tx1"/>
                </a:solidFill>
                <a:latin typeface="Times New Roman" pitchFamily="18" charset="0"/>
                <a:cs typeface="Times New Roman" pitchFamily="18" charset="0"/>
              </a:rPr>
              <a:t>DiPs</a:t>
            </a:r>
            <a:r>
              <a:rPr lang="en-GB" sz="2000" b="0" dirty="0" smtClean="0">
                <a:solidFill>
                  <a:schemeClr val="tx1"/>
                </a:solidFill>
                <a:latin typeface="Times New Roman" pitchFamily="18" charset="0"/>
                <a:cs typeface="Times New Roman" pitchFamily="18" charset="0"/>
              </a:rPr>
              <a:t> and their syntactic role. For a long time, </a:t>
            </a:r>
            <a:r>
              <a:rPr lang="en-GB" sz="2000" b="0" dirty="0" err="1" smtClean="0">
                <a:solidFill>
                  <a:schemeClr val="tx1"/>
                </a:solidFill>
                <a:latin typeface="Times New Roman" pitchFamily="18" charset="0"/>
                <a:cs typeface="Times New Roman" pitchFamily="18" charset="0"/>
              </a:rPr>
              <a:t>DiPs</a:t>
            </a:r>
            <a:r>
              <a:rPr lang="en-GB" sz="2000" b="0" dirty="0" smtClean="0">
                <a:solidFill>
                  <a:schemeClr val="tx1"/>
                </a:solidFill>
                <a:latin typeface="Times New Roman" pitchFamily="18" charset="0"/>
                <a:cs typeface="Times New Roman" pitchFamily="18" charset="0"/>
              </a:rPr>
              <a:t> were seen as highly idiosyncratic, vague, optional and therefore rather unimportant ingredients in spoken language. Closer inspection shows that this is unjustified. We could show that </a:t>
            </a:r>
            <a:r>
              <a:rPr lang="en-GB" sz="2000" b="0" dirty="0" err="1" smtClean="0">
                <a:solidFill>
                  <a:schemeClr val="tx1"/>
                </a:solidFill>
                <a:latin typeface="Times New Roman" pitchFamily="18" charset="0"/>
                <a:cs typeface="Times New Roman" pitchFamily="18" charset="0"/>
              </a:rPr>
              <a:t>DiPs</a:t>
            </a:r>
            <a:r>
              <a:rPr lang="en-GB" sz="2000" b="0" dirty="0" smtClean="0">
                <a:solidFill>
                  <a:schemeClr val="tx1"/>
                </a:solidFill>
                <a:latin typeface="Times New Roman" pitchFamily="18" charset="0"/>
                <a:cs typeface="Times New Roman" pitchFamily="18" charset="0"/>
              </a:rPr>
              <a:t> have interesting properties and play an important role in re-shaping the illocutionary form of utterances. On closer inspection and with a certain level of abstraction, even two rather distinct languages like Bangla and German are well comparable. By and large, they succumb to the same principles.</a:t>
            </a:r>
          </a:p>
          <a:p>
            <a:endParaRPr lang="en-GB" sz="2000" b="0" dirty="0">
              <a:solidFill>
                <a:schemeClr val="tx1"/>
              </a:solidFill>
              <a:latin typeface="Times New Roman" pitchFamily="18" charset="0"/>
              <a:cs typeface="Times New Roman" pitchFamily="18" charset="0"/>
            </a:endParaRPr>
          </a:p>
          <a:p>
            <a:r>
              <a:rPr lang="en-GB" sz="2000" b="0" dirty="0" smtClean="0">
                <a:solidFill>
                  <a:schemeClr val="tx1"/>
                </a:solidFill>
                <a:latin typeface="Times New Roman" pitchFamily="18" charset="0"/>
                <a:cs typeface="Times New Roman" pitchFamily="18" charset="0"/>
              </a:rPr>
              <a:t>Fortunately, there is already good work from the past that has left important insight. Within a flexible syntactic framework such as the minimalist program, it should be possible to arrive at significant cross-linguistic generalizations also for this somewhat neglected area of grammar and its interface with non-at issue meaning.</a:t>
            </a:r>
            <a:endParaRPr lang="en-US" sz="2000" b="0" dirty="0" smtClean="0">
              <a:solidFill>
                <a:schemeClr val="tx1"/>
              </a:solidFill>
              <a:latin typeface="Times New Roman" pitchFamily="18" charset="0"/>
              <a:cs typeface="Times New Roman" pitchFamily="18" charset="0"/>
            </a:endParaRPr>
          </a:p>
          <a:p>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52</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8888" y="332656"/>
            <a:ext cx="6335713" cy="5328592"/>
          </a:xfrm>
        </p:spPr>
        <p:txBody>
          <a:bodyPr/>
          <a:lstStyle/>
          <a:p>
            <a:pPr algn="ctr">
              <a:lnSpc>
                <a:spcPct val="150000"/>
              </a:lnSpc>
            </a:pPr>
            <a:r>
              <a:rPr lang="en-US" sz="3200" u="none" dirty="0" smtClean="0"/>
              <a:t/>
            </a:r>
            <a:br>
              <a:rPr lang="en-US" sz="3200" u="none" dirty="0" smtClean="0"/>
            </a:br>
            <a:r>
              <a:rPr lang="en-US" sz="3200" u="none" dirty="0" smtClean="0"/>
              <a:t>THANK </a:t>
            </a:r>
            <a:r>
              <a:rPr lang="en-US" sz="3200" u="none" dirty="0" smtClean="0"/>
              <a:t>YOU</a:t>
            </a:r>
            <a:r>
              <a:rPr lang="en-US" sz="3200" dirty="0" smtClean="0"/>
              <a:t/>
            </a:r>
            <a:br>
              <a:rPr lang="en-US" sz="3200" dirty="0" smtClean="0"/>
            </a:br>
            <a:r>
              <a:rPr lang="en-US" sz="3200" u="none" dirty="0" smtClean="0"/>
              <a:t>DANKE</a:t>
            </a:r>
            <a:r>
              <a:rPr lang="en-US" sz="3200" dirty="0" smtClean="0"/>
              <a:t/>
            </a:r>
            <a:br>
              <a:rPr lang="en-US" sz="3200" dirty="0" smtClean="0"/>
            </a:br>
            <a:r>
              <a:rPr lang="as-IN" sz="4000" u="none" dirty="0" smtClean="0"/>
              <a:t>ধন্যবাদ</a:t>
            </a:r>
            <a:r>
              <a:rPr lang="en-US" sz="3200" dirty="0" smtClean="0"/>
              <a:t/>
            </a:r>
            <a:br>
              <a:rPr lang="en-US" sz="3200" dirty="0" smtClean="0"/>
            </a:br>
            <a:r>
              <a:rPr lang="te-IN" sz="3600" u="none" dirty="0" smtClean="0"/>
              <a:t>ధన్యవాదాలు</a:t>
            </a:r>
            <a:r>
              <a:rPr lang="en-US" sz="3200" dirty="0" smtClean="0"/>
              <a:t/>
            </a:r>
            <a:br>
              <a:rPr lang="en-US" sz="3200" dirty="0" smtClean="0"/>
            </a:br>
            <a:endParaRPr lang="en-US" sz="3200" dirty="0"/>
          </a:p>
        </p:txBody>
      </p:sp>
      <p:sp>
        <p:nvSpPr>
          <p:cNvPr id="4" name="Fußzeilenplatzhalter 3"/>
          <p:cNvSpPr>
            <a:spLocks noGrp="1"/>
          </p:cNvSpPr>
          <p:nvPr>
            <p:ph type="ftr" sz="quarter" idx="3"/>
          </p:nvPr>
        </p:nvSpPr>
        <p:spPr/>
        <p:txBody>
          <a:bodyPr/>
          <a:lstStyle/>
          <a:p>
            <a:r>
              <a:rPr lang="en-US" smtClean="0"/>
              <a:t>What are Discourse Particles? A Syntactic Account</a:t>
            </a:r>
            <a:endParaRPr lang="de-DE" dirty="0"/>
          </a:p>
        </p:txBody>
      </p:sp>
      <p:sp>
        <p:nvSpPr>
          <p:cNvPr id="5" name="Foliennummernplatzhalter 4"/>
          <p:cNvSpPr>
            <a:spLocks noGrp="1"/>
          </p:cNvSpPr>
          <p:nvPr>
            <p:ph type="sldNum" sz="quarter" idx="4"/>
          </p:nvPr>
        </p:nvSpPr>
        <p:spPr/>
        <p:txBody>
          <a:bodyPr/>
          <a:lstStyle/>
          <a:p>
            <a:fld id="{C05EE493-AD2E-4872-B2F6-8F12A747F0A5}" type="slidenum">
              <a:rPr lang="de-DE" smtClean="0"/>
              <a:pPr/>
              <a:t>53</a:t>
            </a:fld>
            <a:endParaRPr lang="de-DE" dirty="0"/>
          </a:p>
        </p:txBody>
      </p:sp>
      <p:sp>
        <p:nvSpPr>
          <p:cNvPr id="6" name="Datumsplatzhalter 5"/>
          <p:cNvSpPr>
            <a:spLocks noGrp="1"/>
          </p:cNvSpPr>
          <p:nvPr>
            <p:ph type="dt" sz="half" idx="2"/>
          </p:nvPr>
        </p:nvSpPr>
        <p:spPr/>
        <p:txBody>
          <a:bodyPr/>
          <a:lstStyle/>
          <a:p>
            <a:r>
              <a:rPr lang="en-US" smtClean="0"/>
              <a:t>27 November 2020</a:t>
            </a:r>
            <a:endParaRPr lang="de-DE" dirty="0"/>
          </a:p>
        </p:txBody>
      </p:sp>
    </p:spTree>
    <p:extLst>
      <p:ext uri="{BB962C8B-B14F-4D97-AF65-F5344CB8AC3E}">
        <p14:creationId xmlns:p14="http://schemas.microsoft.com/office/powerpoint/2010/main" val="2414645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92696"/>
            <a:ext cx="8496300" cy="5400129"/>
          </a:xfrm>
        </p:spPr>
        <p:txBody>
          <a:bodyPr/>
          <a:lstStyle/>
          <a:p>
            <a:pPr indent="482600">
              <a:lnSpc>
                <a:spcPct val="100000"/>
              </a:lnSpc>
              <a:spcAft>
                <a:spcPts val="838"/>
              </a:spcAft>
            </a:pPr>
            <a:endParaRPr lang="en-US" sz="1800" b="0" dirty="0">
              <a:solidFill>
                <a:schemeClr val="tx1"/>
              </a:solidFill>
              <a:latin typeface="Times New Roman" pitchFamily="18" charset="0"/>
            </a:endParaRPr>
          </a:p>
          <a:p>
            <a:pPr indent="482600">
              <a:lnSpc>
                <a:spcPct val="100000"/>
              </a:lnSpc>
              <a:spcAft>
                <a:spcPts val="838"/>
              </a:spcAft>
            </a:pPr>
            <a:r>
              <a:rPr lang="en-US" sz="1800" b="0" dirty="0" smtClean="0">
                <a:solidFill>
                  <a:schemeClr val="tx1"/>
                </a:solidFill>
                <a:latin typeface="Times New Roman" pitchFamily="18" charset="0"/>
              </a:rPr>
              <a:t>Unlike English, German is particularly rich in </a:t>
            </a:r>
            <a:r>
              <a:rPr lang="en-US" sz="1800" b="0" dirty="0" err="1" smtClean="0">
                <a:solidFill>
                  <a:schemeClr val="tx1"/>
                </a:solidFill>
                <a:latin typeface="Times New Roman" pitchFamily="18" charset="0"/>
              </a:rPr>
              <a:t>DiPs</a:t>
            </a:r>
            <a:r>
              <a:rPr lang="en-US" sz="1800" b="0" dirty="0" smtClean="0">
                <a:solidFill>
                  <a:schemeClr val="tx1"/>
                </a:solidFill>
                <a:latin typeface="Times New Roman" pitchFamily="18" charset="0"/>
              </a:rPr>
              <a:t>. </a:t>
            </a:r>
          </a:p>
          <a:p>
            <a:pPr indent="482600">
              <a:lnSpc>
                <a:spcPct val="100000"/>
              </a:lnSpc>
              <a:spcAft>
                <a:spcPts val="838"/>
              </a:spcAft>
            </a:pPr>
            <a:endParaRPr lang="en-US" sz="1800" b="0" dirty="0">
              <a:solidFill>
                <a:schemeClr val="tx1"/>
              </a:solidFill>
              <a:latin typeface="Times New Roman" pitchFamily="18" charset="0"/>
            </a:endParaRPr>
          </a:p>
          <a:p>
            <a:pPr indent="482600">
              <a:lnSpc>
                <a:spcPct val="100000"/>
              </a:lnSpc>
              <a:spcAft>
                <a:spcPts val="838"/>
              </a:spcAft>
            </a:pPr>
            <a:r>
              <a:rPr lang="en-US" sz="1800" b="0" dirty="0" err="1" smtClean="0">
                <a:solidFill>
                  <a:schemeClr val="tx1"/>
                </a:solidFill>
                <a:latin typeface="Times New Roman" pitchFamily="18" charset="0"/>
              </a:rPr>
              <a:t>DiPs</a:t>
            </a:r>
            <a:r>
              <a:rPr lang="en-US" sz="1800" b="0" dirty="0" smtClean="0">
                <a:solidFill>
                  <a:schemeClr val="tx1"/>
                </a:solidFill>
                <a:latin typeface="Times New Roman" pitchFamily="18" charset="0"/>
              </a:rPr>
              <a:t> were occasionally characterized as “filling words”, “colorless filling material in running speech” or even “lice in the fur of our language”.</a:t>
            </a:r>
          </a:p>
          <a:p>
            <a:pPr indent="482600">
              <a:lnSpc>
                <a:spcPct val="100000"/>
              </a:lnSpc>
              <a:spcAft>
                <a:spcPts val="838"/>
              </a:spcAft>
            </a:pPr>
            <a:endParaRPr lang="en-US" sz="1800" b="0" dirty="0" smtClean="0">
              <a:solidFill>
                <a:schemeClr val="tx1"/>
              </a:solidFill>
              <a:latin typeface="Times New Roman" pitchFamily="18" charset="0"/>
            </a:endParaRPr>
          </a:p>
          <a:p>
            <a:pPr indent="482600">
              <a:lnSpc>
                <a:spcPct val="100000"/>
              </a:lnSpc>
            </a:pPr>
            <a:r>
              <a:rPr lang="en-US" sz="1800" b="0" dirty="0" smtClean="0">
                <a:solidFill>
                  <a:schemeClr val="tx1"/>
                </a:solidFill>
                <a:latin typeface="Times New Roman" pitchFamily="18" charset="0"/>
              </a:rPr>
              <a:t>Serious research dates at least back to Georg von </a:t>
            </a:r>
            <a:r>
              <a:rPr lang="en-US" sz="1800" b="0" dirty="0" err="1" smtClean="0">
                <a:solidFill>
                  <a:schemeClr val="tx1"/>
                </a:solidFill>
                <a:latin typeface="Times New Roman" pitchFamily="18" charset="0"/>
              </a:rPr>
              <a:t>der</a:t>
            </a:r>
            <a:r>
              <a:rPr lang="en-US" sz="1800" b="0" dirty="0" smtClean="0">
                <a:solidFill>
                  <a:schemeClr val="tx1"/>
                </a:solidFill>
                <a:latin typeface="Times New Roman" pitchFamily="18" charset="0"/>
              </a:rPr>
              <a:t> </a:t>
            </a:r>
            <a:r>
              <a:rPr lang="en-US" sz="1800" b="0" dirty="0" err="1" smtClean="0">
                <a:solidFill>
                  <a:schemeClr val="tx1"/>
                </a:solidFill>
                <a:latin typeface="Times New Roman" pitchFamily="18" charset="0"/>
              </a:rPr>
              <a:t>Gabelentz</a:t>
            </a:r>
            <a:r>
              <a:rPr lang="en-US" sz="1800" b="0" dirty="0" smtClean="0">
                <a:solidFill>
                  <a:schemeClr val="tx1"/>
                </a:solidFill>
                <a:latin typeface="Times New Roman" pitchFamily="18" charset="0"/>
              </a:rPr>
              <a:t> (1917). </a:t>
            </a:r>
            <a:r>
              <a:rPr lang="en-US" sz="1800" b="0" dirty="0" err="1" smtClean="0">
                <a:solidFill>
                  <a:schemeClr val="tx1"/>
                </a:solidFill>
                <a:latin typeface="Times New Roman" pitchFamily="18" charset="0"/>
              </a:rPr>
              <a:t>DiPs</a:t>
            </a:r>
            <a:r>
              <a:rPr lang="en-US" sz="1800" b="0" dirty="0" smtClean="0">
                <a:solidFill>
                  <a:schemeClr val="tx1"/>
                </a:solidFill>
                <a:latin typeface="Times New Roman" pitchFamily="18" charset="0"/>
              </a:rPr>
              <a:t> have since then received attention mainly from pragmatics and conversation analysis but not too much from syntax. Syntactically, </a:t>
            </a:r>
            <a:r>
              <a:rPr lang="en-US" sz="1800" b="0" dirty="0" err="1" smtClean="0">
                <a:solidFill>
                  <a:schemeClr val="tx1"/>
                </a:solidFill>
                <a:latin typeface="Times New Roman" pitchFamily="18" charset="0"/>
              </a:rPr>
              <a:t>DiPs</a:t>
            </a:r>
            <a:r>
              <a:rPr lang="en-US" sz="1800" b="0" dirty="0" smtClean="0">
                <a:solidFill>
                  <a:schemeClr val="tx1"/>
                </a:solidFill>
                <a:latin typeface="Times New Roman" pitchFamily="18" charset="0"/>
              </a:rPr>
              <a:t> are traditionally seen as adverbs, a tradition that is still alive.</a:t>
            </a:r>
          </a:p>
          <a:p>
            <a:pPr>
              <a:lnSpc>
                <a:spcPct val="100000"/>
              </a:lnSpc>
            </a:pPr>
            <a:endParaRPr lang="en-US" sz="20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6</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836712"/>
            <a:ext cx="8496300" cy="5256113"/>
          </a:xfrm>
        </p:spPr>
        <p:txBody>
          <a:bodyPr/>
          <a:lstStyle/>
          <a:p>
            <a:pPr>
              <a:lnSpc>
                <a:spcPct val="100000"/>
              </a:lnSpc>
            </a:pPr>
            <a:endParaRPr lang="en-US" sz="1800" b="0" dirty="0" smtClean="0">
              <a:solidFill>
                <a:schemeClr val="tx1"/>
              </a:solidFill>
              <a:latin typeface="Times New Roman" pitchFamily="18" charset="0"/>
            </a:endParaRPr>
          </a:p>
          <a:p>
            <a:pPr>
              <a:lnSpc>
                <a:spcPct val="100000"/>
              </a:lnSpc>
            </a:pPr>
            <a:endParaRPr lang="en-US" sz="1800" b="0" dirty="0">
              <a:solidFill>
                <a:schemeClr val="tx1"/>
              </a:solidFill>
              <a:latin typeface="Times New Roman" pitchFamily="18" charset="0"/>
            </a:endParaRPr>
          </a:p>
          <a:p>
            <a:pPr>
              <a:lnSpc>
                <a:spcPct val="100000"/>
              </a:lnSpc>
            </a:pPr>
            <a:r>
              <a:rPr lang="en-US" sz="1800" b="0" dirty="0" smtClean="0">
                <a:solidFill>
                  <a:schemeClr val="tx1"/>
                </a:solidFill>
                <a:latin typeface="Times New Roman" pitchFamily="18" charset="0"/>
              </a:rPr>
              <a:t>Things have changed, however. The reasons seem to be twofold: a. Semantics is no longer restricted to issues of truth conditional meaning (next to a so-called pragmatic “waste basket”). b. Syntax has made significant progress in developing fine-grained functional architectures both with respect to VP and to the sentence (TP, CP).</a:t>
            </a:r>
          </a:p>
          <a:p>
            <a:pPr>
              <a:lnSpc>
                <a:spcPct val="100000"/>
              </a:lnSpc>
            </a:pPr>
            <a:endParaRPr lang="en-US" sz="1800" b="0" dirty="0">
              <a:solidFill>
                <a:schemeClr val="tx1"/>
              </a:solidFill>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7</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1263"/>
              </a:spcAft>
            </a:pP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2. Key properties</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sz="2400" dirty="0" smtClean="0">
                <a:latin typeface="Times New Roman" pitchFamily="18" charset="0"/>
              </a:rPr>
              <a:t/>
            </a:r>
            <a:br>
              <a:rPr lang="en-US" sz="2400" dirty="0" smtClean="0">
                <a:latin typeface="Times New Roman" pitchFamily="18" charset="0"/>
              </a:rPr>
            </a:br>
            <a:r>
              <a:rPr lang="en-US" u="none" dirty="0" smtClean="0">
                <a:latin typeface="Times New Roman" pitchFamily="18" charset="0"/>
              </a:rPr>
              <a:t>2.1 Typological distribution</a:t>
            </a:r>
            <a:r>
              <a:rPr lang="en-US" dirty="0" smtClean="0">
                <a:latin typeface="Times New Roman" pitchFamily="18" charset="0"/>
              </a:rPr>
              <a:t/>
            </a:r>
            <a:br>
              <a:rPr lang="en-US" dirty="0" smtClean="0">
                <a:latin typeface="Times New Roman" pitchFamily="18" charset="0"/>
              </a:rPr>
            </a:br>
            <a:endParaRPr lang="en-US" dirty="0"/>
          </a:p>
        </p:txBody>
      </p:sp>
      <p:sp>
        <p:nvSpPr>
          <p:cNvPr id="3" name="Content Placeholder 2"/>
          <p:cNvSpPr>
            <a:spLocks noGrp="1"/>
          </p:cNvSpPr>
          <p:nvPr>
            <p:ph idx="1"/>
          </p:nvPr>
        </p:nvSpPr>
        <p:spPr/>
        <p:txBody>
          <a:bodyPr/>
          <a:lstStyle/>
          <a:p>
            <a:pPr>
              <a:lnSpc>
                <a:spcPct val="100000"/>
              </a:lnSpc>
            </a:pP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While virtually all languages have focus particles (FPs) like </a:t>
            </a:r>
            <a:r>
              <a:rPr lang="en-US" sz="1800" b="0" i="1" dirty="0" smtClean="0">
                <a:solidFill>
                  <a:schemeClr val="tx1"/>
                </a:solidFill>
                <a:latin typeface="Times New Roman" pitchFamily="18" charset="0"/>
                <a:cs typeface="Times New Roman" pitchFamily="18" charset="0"/>
              </a:rPr>
              <a:t>only, even, also, too</a:t>
            </a:r>
            <a:r>
              <a:rPr lang="en-US" sz="1800" b="0" dirty="0" smtClean="0">
                <a:solidFill>
                  <a:schemeClr val="tx1"/>
                </a:solidFill>
                <a:latin typeface="Times New Roman" pitchFamily="18" charset="0"/>
                <a:cs typeface="Times New Roman" pitchFamily="18" charset="0"/>
              </a:rPr>
              <a:t>, etc. see </a:t>
            </a:r>
            <a:r>
              <a:rPr lang="en-US" sz="1800" b="0" dirty="0" err="1" smtClean="0">
                <a:solidFill>
                  <a:schemeClr val="tx1"/>
                </a:solidFill>
                <a:latin typeface="Times New Roman" pitchFamily="18" charset="0"/>
                <a:cs typeface="Times New Roman" pitchFamily="18" charset="0"/>
              </a:rPr>
              <a:t>Bangla</a:t>
            </a:r>
            <a:r>
              <a:rPr lang="en-US" sz="1800" b="0"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Sudhu</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emonki</a:t>
            </a:r>
            <a:r>
              <a:rPr lang="en-US" sz="1800" b="0" i="1" dirty="0" smtClean="0">
                <a:solidFill>
                  <a:schemeClr val="tx1"/>
                </a:solidFill>
                <a:latin typeface="Times New Roman" pitchFamily="18" charset="0"/>
                <a:cs typeface="Times New Roman" pitchFamily="18" charset="0"/>
              </a:rPr>
              <a:t>, -o,</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are subject to great variation. For instance, the German word </a:t>
            </a:r>
            <a:r>
              <a:rPr lang="en-US" sz="1800" b="0" i="1" dirty="0" err="1" smtClean="0">
                <a:solidFill>
                  <a:schemeClr val="tx1"/>
                </a:solidFill>
                <a:latin typeface="Times New Roman" pitchFamily="18" charset="0"/>
                <a:cs typeface="Times New Roman" pitchFamily="18" charset="0"/>
              </a:rPr>
              <a:t>eben</a:t>
            </a:r>
            <a:r>
              <a:rPr lang="en-US" sz="1800" b="0" dirty="0" smtClean="0">
                <a:solidFill>
                  <a:schemeClr val="tx1"/>
                </a:solidFill>
                <a:latin typeface="Times New Roman" pitchFamily="18" charset="0"/>
                <a:cs typeface="Times New Roman" pitchFamily="18" charset="0"/>
              </a:rPr>
              <a:t> is related to English </a:t>
            </a:r>
            <a:r>
              <a:rPr lang="en-US" sz="1800" b="0" i="1" dirty="0" smtClean="0">
                <a:solidFill>
                  <a:schemeClr val="tx1"/>
                </a:solidFill>
                <a:latin typeface="Times New Roman" pitchFamily="18" charset="0"/>
                <a:cs typeface="Times New Roman" pitchFamily="18" charset="0"/>
              </a:rPr>
              <a:t>even</a:t>
            </a:r>
            <a:r>
              <a:rPr lang="en-US" sz="1800" b="0" dirty="0" smtClean="0">
                <a:solidFill>
                  <a:schemeClr val="tx1"/>
                </a:solidFill>
                <a:latin typeface="Times New Roman" pitchFamily="18" charset="0"/>
                <a:cs typeface="Times New Roman" pitchFamily="18" charset="0"/>
              </a:rPr>
              <a:t>. In both languages, it has the primary lexical meaning “flat, smooth” but in German </a:t>
            </a:r>
            <a:r>
              <a:rPr lang="en-US" sz="1800" b="0" dirty="0" err="1" smtClean="0">
                <a:solidFill>
                  <a:schemeClr val="tx1"/>
                </a:solidFill>
                <a:latin typeface="Times New Roman" pitchFamily="18" charset="0"/>
                <a:cs typeface="Times New Roman" pitchFamily="18" charset="0"/>
              </a:rPr>
              <a:t>eben</a:t>
            </a:r>
            <a:r>
              <a:rPr lang="en-US" sz="1800" b="0" dirty="0" smtClean="0">
                <a:solidFill>
                  <a:schemeClr val="tx1"/>
                </a:solidFill>
                <a:latin typeface="Times New Roman" pitchFamily="18" charset="0"/>
                <a:cs typeface="Times New Roman" pitchFamily="18" charset="0"/>
              </a:rPr>
              <a:t> is also a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meaning “just/simply”: </a:t>
            </a:r>
            <a:r>
              <a:rPr lang="en-US" sz="1800" b="0" i="1" dirty="0" err="1" smtClean="0">
                <a:solidFill>
                  <a:schemeClr val="tx1"/>
                </a:solidFill>
                <a:latin typeface="Times New Roman" pitchFamily="18" charset="0"/>
                <a:cs typeface="Times New Roman" pitchFamily="18" charset="0"/>
              </a:rPr>
              <a:t>Sie</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ist</a:t>
            </a:r>
            <a:r>
              <a:rPr lang="en-US" sz="1800" b="0" i="1" dirty="0" smtClean="0">
                <a:solidFill>
                  <a:schemeClr val="tx1"/>
                </a:solidFill>
                <a:latin typeface="Times New Roman" pitchFamily="18" charset="0"/>
                <a:cs typeface="Times New Roman" pitchFamily="18" charset="0"/>
              </a:rPr>
              <a:t> </a:t>
            </a:r>
            <a:r>
              <a:rPr lang="en-US" sz="1800" i="1" dirty="0" err="1" smtClean="0">
                <a:solidFill>
                  <a:schemeClr val="tx1"/>
                </a:solidFill>
                <a:latin typeface="Times New Roman" pitchFamily="18" charset="0"/>
                <a:cs typeface="Times New Roman" pitchFamily="18" charset="0"/>
              </a:rPr>
              <a:t>eben</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zu</a:t>
            </a:r>
            <a:r>
              <a:rPr lang="en-US" sz="1800" b="0" i="1" dirty="0" smtClean="0">
                <a:solidFill>
                  <a:schemeClr val="tx1"/>
                </a:solidFill>
                <a:latin typeface="Times New Roman" pitchFamily="18" charset="0"/>
                <a:cs typeface="Times New Roman" pitchFamily="18" charset="0"/>
              </a:rPr>
              <a:t> arrogant</a:t>
            </a:r>
            <a:r>
              <a:rPr lang="en-US" sz="1800" b="0" dirty="0" smtClean="0">
                <a:solidFill>
                  <a:schemeClr val="tx1"/>
                </a:solidFill>
                <a:latin typeface="Times New Roman" pitchFamily="18" charset="0"/>
                <a:cs typeface="Times New Roman" pitchFamily="18" charset="0"/>
              </a:rPr>
              <a:t> (“She is just too arrogant”). </a:t>
            </a:r>
          </a:p>
          <a:p>
            <a:pPr>
              <a:lnSpc>
                <a:spcPct val="100000"/>
              </a:lnSpc>
            </a:pP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8</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836712"/>
            <a:ext cx="8496300" cy="5256113"/>
          </a:xfrm>
        </p:spPr>
        <p:txBody>
          <a:bodyPr/>
          <a:lstStyle/>
          <a:p>
            <a:pPr>
              <a:lnSpc>
                <a:spcPct val="100000"/>
              </a:lnSpc>
            </a:pPr>
            <a:r>
              <a:rPr lang="en-US" sz="1800" b="0" dirty="0" smtClean="0">
                <a:solidFill>
                  <a:schemeClr val="tx1"/>
                </a:solidFill>
                <a:latin typeface="Times New Roman" pitchFamily="18" charset="0"/>
                <a:cs typeface="Times New Roman" pitchFamily="18" charset="0"/>
              </a:rPr>
              <a:t>Words that work as FPs or temporal adverbs in various languages may also serve as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in other languages. Take English </a:t>
            </a:r>
            <a:r>
              <a:rPr lang="en-US" sz="1800" b="0" i="1" dirty="0" smtClean="0">
                <a:solidFill>
                  <a:schemeClr val="tx1"/>
                </a:solidFill>
                <a:latin typeface="Times New Roman" pitchFamily="18" charset="0"/>
                <a:cs typeface="Times New Roman" pitchFamily="18" charset="0"/>
              </a:rPr>
              <a:t>already</a:t>
            </a:r>
            <a:r>
              <a:rPr lang="en-US" sz="1800" b="0" dirty="0" smtClean="0">
                <a:solidFill>
                  <a:schemeClr val="tx1"/>
                </a:solidFill>
                <a:latin typeface="Times New Roman" pitchFamily="18" charset="0"/>
                <a:cs typeface="Times New Roman" pitchFamily="18" charset="0"/>
              </a:rPr>
              <a:t> and German </a:t>
            </a:r>
            <a:r>
              <a:rPr lang="en-US" sz="1800" b="0" i="1" dirty="0" err="1" smtClean="0">
                <a:solidFill>
                  <a:schemeClr val="tx1"/>
                </a:solidFill>
                <a:latin typeface="Times New Roman" pitchFamily="18" charset="0"/>
                <a:cs typeface="Times New Roman" pitchFamily="18" charset="0"/>
              </a:rPr>
              <a:t>schon</a:t>
            </a:r>
            <a:r>
              <a:rPr lang="en-US" sz="1800" b="0" dirty="0" smtClean="0">
                <a:solidFill>
                  <a:schemeClr val="tx1"/>
                </a:solidFill>
                <a:latin typeface="Times New Roman" pitchFamily="18" charset="0"/>
                <a:cs typeface="Times New Roman" pitchFamily="18" charset="0"/>
              </a:rPr>
              <a:t>.</a:t>
            </a: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en-US" sz="1800" b="0" dirty="0" smtClean="0">
                <a:solidFill>
                  <a:schemeClr val="tx1"/>
                </a:solidFill>
                <a:latin typeface="Times New Roman" pitchFamily="18" charset="0"/>
                <a:cs typeface="Times New Roman" pitchFamily="18" charset="0"/>
              </a:rPr>
              <a:t> </a:t>
            </a:r>
          </a:p>
          <a:p>
            <a:pPr lvl="0">
              <a:lnSpc>
                <a:spcPct val="100000"/>
              </a:lnSpc>
            </a:pPr>
            <a:r>
              <a:rPr lang="en-US" sz="1800" b="0" dirty="0" smtClean="0">
                <a:solidFill>
                  <a:schemeClr val="tx1"/>
                </a:solidFill>
                <a:latin typeface="Times New Roman" pitchFamily="18" charset="0"/>
                <a:cs typeface="Times New Roman" pitchFamily="18" charset="0"/>
              </a:rPr>
              <a:t>	(4) a. </a:t>
            </a:r>
            <a:r>
              <a:rPr lang="en-US" sz="1800" b="0" i="1" dirty="0" smtClean="0">
                <a:solidFill>
                  <a:schemeClr val="tx1"/>
                </a:solidFill>
                <a:latin typeface="Times New Roman" pitchFamily="18" charset="0"/>
                <a:cs typeface="Times New Roman" pitchFamily="18" charset="0"/>
              </a:rPr>
              <a:t>We  are   already in  Paris </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dirty="0" smtClean="0">
                <a:solidFill>
                  <a:schemeClr val="tx1"/>
                </a:solidFill>
                <a:latin typeface="Times New Roman" pitchFamily="18" charset="0"/>
                <a:cs typeface="Times New Roman" pitchFamily="18" charset="0"/>
              </a:rPr>
              <a:t> </a:t>
            </a:r>
          </a:p>
          <a:p>
            <a:pPr>
              <a:lnSpc>
                <a:spcPct val="100000"/>
              </a:lnSpc>
            </a:pPr>
            <a:r>
              <a:rPr lang="de-DE" sz="1800" b="0" dirty="0" smtClean="0">
                <a:solidFill>
                  <a:schemeClr val="tx1"/>
                </a:solidFill>
                <a:latin typeface="Times New Roman" pitchFamily="18" charset="0"/>
                <a:cs typeface="Times New Roman" pitchFamily="18" charset="0"/>
              </a:rPr>
              <a:t>	     b. </a:t>
            </a:r>
            <a:r>
              <a:rPr lang="de-DE" sz="1800" b="0" i="1" dirty="0" smtClean="0">
                <a:solidFill>
                  <a:schemeClr val="tx1"/>
                </a:solidFill>
                <a:latin typeface="Times New Roman" pitchFamily="18" charset="0"/>
                <a:cs typeface="Times New Roman" pitchFamily="18" charset="0"/>
              </a:rPr>
              <a:t>Wir sind  schon   in Paris</a:t>
            </a:r>
            <a:endParaRPr lang="en-US" sz="1800" b="0" dirty="0" smtClean="0">
              <a:solidFill>
                <a:schemeClr val="tx1"/>
              </a:solidFill>
              <a:latin typeface="Times New Roman" pitchFamily="18" charset="0"/>
              <a:cs typeface="Times New Roman" pitchFamily="18" charset="0"/>
            </a:endParaRPr>
          </a:p>
          <a:p>
            <a:pPr>
              <a:lnSpc>
                <a:spcPct val="100000"/>
              </a:lnSpc>
            </a:pPr>
            <a:r>
              <a:rPr lang="de-DE" sz="1800" b="0" i="1" dirty="0" smtClean="0">
                <a:solidFill>
                  <a:schemeClr val="tx1"/>
                </a:solidFill>
                <a:latin typeface="Times New Roman" pitchFamily="18" charset="0"/>
                <a:cs typeface="Times New Roman" pitchFamily="18" charset="0"/>
              </a:rPr>
              <a:t> </a:t>
            </a:r>
            <a:endParaRPr lang="en-US" sz="1800" b="0" dirty="0" smtClean="0">
              <a:solidFill>
                <a:schemeClr val="tx1"/>
              </a:solidFill>
              <a:latin typeface="Times New Roman" pitchFamily="18" charset="0"/>
              <a:cs typeface="Times New Roman" pitchFamily="18" charset="0"/>
            </a:endParaRPr>
          </a:p>
          <a:p>
            <a:pPr>
              <a:lnSpc>
                <a:spcPct val="100000"/>
              </a:lnSpc>
            </a:pPr>
            <a:r>
              <a:rPr lang="en-US" sz="1800" b="0" i="1" dirty="0" smtClean="0">
                <a:solidFill>
                  <a:schemeClr val="tx1"/>
                </a:solidFill>
                <a:latin typeface="Times New Roman" pitchFamily="18" charset="0"/>
                <a:cs typeface="Times New Roman" pitchFamily="18" charset="0"/>
              </a:rPr>
              <a:t>Already</a:t>
            </a:r>
            <a:r>
              <a:rPr lang="en-US" sz="1800" b="0" dirty="0" smtClean="0">
                <a:solidFill>
                  <a:schemeClr val="tx1"/>
                </a:solidFill>
                <a:latin typeface="Times New Roman" pitchFamily="18" charset="0"/>
                <a:cs typeface="Times New Roman" pitchFamily="18" charset="0"/>
              </a:rPr>
              <a:t> and </a:t>
            </a:r>
            <a:r>
              <a:rPr lang="en-US" sz="1800" b="0" i="1" dirty="0" err="1" smtClean="0">
                <a:solidFill>
                  <a:schemeClr val="tx1"/>
                </a:solidFill>
                <a:latin typeface="Times New Roman" pitchFamily="18" charset="0"/>
                <a:cs typeface="Times New Roman" pitchFamily="18" charset="0"/>
              </a:rPr>
              <a:t>schon</a:t>
            </a:r>
            <a:r>
              <a:rPr lang="en-US" sz="1800" b="0" dirty="0" smtClean="0">
                <a:solidFill>
                  <a:schemeClr val="tx1"/>
                </a:solidFill>
                <a:latin typeface="Times New Roman" pitchFamily="18" charset="0"/>
                <a:cs typeface="Times New Roman" pitchFamily="18" charset="0"/>
              </a:rPr>
              <a:t> as parts of at-issue meaning are essentially the same. </a:t>
            </a:r>
          </a:p>
          <a:p>
            <a:pPr>
              <a:lnSpc>
                <a:spcPct val="100000"/>
              </a:lnSpc>
            </a:pP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What are Discourse Particles? A Syntactic Account</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9</a:t>
            </a:fld>
            <a:endParaRPr lang="de-DE" dirty="0"/>
          </a:p>
        </p:txBody>
      </p:sp>
      <p:sp>
        <p:nvSpPr>
          <p:cNvPr id="6" name="Date Placeholder 5"/>
          <p:cNvSpPr>
            <a:spLocks noGrp="1"/>
          </p:cNvSpPr>
          <p:nvPr>
            <p:ph type="dt" sz="half" idx="2"/>
          </p:nvPr>
        </p:nvSpPr>
        <p:spPr/>
        <p:txBody>
          <a:bodyPr/>
          <a:lstStyle/>
          <a:p>
            <a:r>
              <a:rPr lang="en-US" smtClean="0"/>
              <a:t>27 November 2020</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_UniKN">
  <a:themeElements>
    <a:clrScheme name="UNIK Farben PowerPoint">
      <a:dk1>
        <a:sysClr val="windowText" lastClr="000000"/>
      </a:dk1>
      <a:lt1>
        <a:sysClr val="window" lastClr="FFFFFF"/>
      </a:lt1>
      <a:dk2>
        <a:srgbClr val="000000"/>
      </a:dk2>
      <a:lt2>
        <a:srgbClr val="F8F8F8"/>
      </a:lt2>
      <a:accent1>
        <a:srgbClr val="009AD1"/>
      </a:accent1>
      <a:accent2>
        <a:srgbClr val="59B6DC"/>
      </a:accent2>
      <a:accent3>
        <a:srgbClr val="A0D3E6"/>
      </a:accent3>
      <a:accent4>
        <a:srgbClr val="C8E5EF"/>
      </a:accent4>
      <a:accent5>
        <a:srgbClr val="B2B2B2"/>
      </a:accent5>
      <a:accent6>
        <a:srgbClr val="808080"/>
      </a:accent6>
      <a:hlink>
        <a:srgbClr val="5F5F5F"/>
      </a:hlink>
      <a:folHlink>
        <a:srgbClr val="919191"/>
      </a:folHlink>
    </a:clrScheme>
    <a:fontScheme name="UNIK Schrif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UNIK_004_141210_001.potx" id="{D5C4D1FF-0076-4A15-A409-554B8B0B2150}" vid="{2F6AA3DA-7512-4909-A2F0-00BCBEA17D62}"/>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2446</Words>
  <Application>Microsoft Office PowerPoint</Application>
  <PresentationFormat>Bildschirmpräsentation (4:3)</PresentationFormat>
  <Paragraphs>625</Paragraphs>
  <Slides>53</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53</vt:i4>
      </vt:variant>
    </vt:vector>
  </HeadingPairs>
  <TitlesOfParts>
    <vt:vector size="59" baseType="lpstr">
      <vt:lpstr>Arial</vt:lpstr>
      <vt:lpstr>Calibri</vt:lpstr>
      <vt:lpstr>Symbol</vt:lpstr>
      <vt:lpstr>Times New Roman</vt:lpstr>
      <vt:lpstr>Wingdings</vt:lpstr>
      <vt:lpstr>PPT_UniKN</vt:lpstr>
      <vt:lpstr>PowerPoint-Präsentation</vt:lpstr>
      <vt:lpstr>1. The role of discourse particles</vt:lpstr>
      <vt:lpstr>PowerPoint-Präsentation</vt:lpstr>
      <vt:lpstr>PowerPoint-Präsentation</vt:lpstr>
      <vt:lpstr>PowerPoint-Präsentation</vt:lpstr>
      <vt:lpstr>PowerPoint-Präsentation</vt:lpstr>
      <vt:lpstr>PowerPoint-Präsentation</vt:lpstr>
      <vt:lpstr> 2. Key properties   2.1 Typological distribution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3. DiPs in Bangla and clausal architecture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(33) (=31c) </vt:lpstr>
      <vt:lpstr>PowerPoint-Präsentation</vt:lpstr>
      <vt:lpstr>PowerPoint-Präsentation</vt:lpstr>
      <vt:lpstr>PowerPoint-Präsentation</vt:lpstr>
      <vt:lpstr> 4. Conclusion </vt:lpstr>
      <vt:lpstr> THANK YOU DANKE ধন্যবাদ ధన్యవాదాలు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Präsentation mit Bild, Typografie: Arial Bold, maximal  über vier Zeilen</dc:title>
  <dc:creator>Ursula Scholz</dc:creator>
  <dc:description>Vorlage Praesentation – Office 2010;_x000d_
Version 010;_x000d_
2015-03-03;</dc:description>
  <cp:lastModifiedBy>user</cp:lastModifiedBy>
  <cp:revision>330</cp:revision>
  <cp:lastPrinted>2015-06-18T10:20:47Z</cp:lastPrinted>
  <dcterms:created xsi:type="dcterms:W3CDTF">2015-06-16T09:50:00Z</dcterms:created>
  <dcterms:modified xsi:type="dcterms:W3CDTF">2020-11-26T20:01:05Z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rstellt von">
    <vt:lpwstr>STRICHPUNKT</vt:lpwstr>
  </property>
  <property fmtid="{D5CDD505-2E9C-101B-9397-08002B2CF9AE}" pid="3" name="Erstellt am">
    <vt:lpwstr>10.10.2014</vt:lpwstr>
  </property>
  <property fmtid="{D5CDD505-2E9C-101B-9397-08002B2CF9AE}" pid="4" name="Bearbeiter">
    <vt:lpwstr>gadamovich | office implementation</vt:lpwstr>
  </property>
  <property fmtid="{D5CDD505-2E9C-101B-9397-08002B2CF9AE}" pid="5" name="Version">
    <vt:lpwstr>010</vt:lpwstr>
  </property>
  <property fmtid="{D5CDD505-2E9C-101B-9397-08002B2CF9AE}" pid="6" name="Version vom">
    <vt:lpwstr>03.03.2015</vt:lpwstr>
  </property>
</Properties>
</file>