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79" r:id="rId2"/>
    <p:sldId id="324" r:id="rId3"/>
    <p:sldId id="318" r:id="rId4"/>
    <p:sldId id="323" r:id="rId5"/>
    <p:sldId id="311" r:id="rId6"/>
    <p:sldId id="314" r:id="rId7"/>
    <p:sldId id="325" r:id="rId8"/>
    <p:sldId id="321" r:id="rId9"/>
    <p:sldId id="32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3884">
          <p15:clr>
            <a:srgbClr val="A4A3A4"/>
          </p15:clr>
        </p15:guide>
        <p15:guide id="8" orient="horz" pos="3385">
          <p15:clr>
            <a:srgbClr val="A4A3A4"/>
          </p15:clr>
        </p15:guide>
        <p15:guide id="9" orient="horz" pos="2704">
          <p15:clr>
            <a:srgbClr val="A4A3A4"/>
          </p15:clr>
        </p15:guide>
        <p15:guide id="10" orient="horz" pos="1207">
          <p15:clr>
            <a:srgbClr val="A4A3A4"/>
          </p15:clr>
        </p15:guide>
        <p15:guide id="11" orient="horz" pos="1525">
          <p15:clr>
            <a:srgbClr val="A4A3A4"/>
          </p15:clr>
        </p15:guide>
        <p15:guide id="12" orient="horz" pos="1480">
          <p15:clr>
            <a:srgbClr val="A4A3A4"/>
          </p15:clr>
        </p15:guide>
        <p15:guide id="13" orient="horz" pos="3067">
          <p15:clr>
            <a:srgbClr val="A4A3A4"/>
          </p15:clr>
        </p15:guide>
        <p15:guide id="14" orient="horz" pos="1979">
          <p15:clr>
            <a:srgbClr val="A4A3A4"/>
          </p15:clr>
        </p15:guide>
        <p15:guide id="15" pos="2925">
          <p15:clr>
            <a:srgbClr val="A4A3A4"/>
          </p15:clr>
        </p15:guide>
        <p15:guide id="16" pos="2835">
          <p15:clr>
            <a:srgbClr val="A4A3A4"/>
          </p15:clr>
        </p15:guide>
        <p15:guide id="17" pos="2245">
          <p15:clr>
            <a:srgbClr val="A4A3A4"/>
          </p15:clr>
        </p15:guide>
        <p15:guide id="18" pos="2154">
          <p15:clr>
            <a:srgbClr val="A4A3A4"/>
          </p15:clr>
        </p15:guide>
        <p15:guide id="19" pos="1565">
          <p15:clr>
            <a:srgbClr val="A4A3A4"/>
          </p15:clr>
        </p15:guide>
        <p15:guide id="20" pos="1474">
          <p15:clr>
            <a:srgbClr val="A4A3A4"/>
          </p15:clr>
        </p15:guide>
        <p15:guide id="21" pos="884">
          <p15:clr>
            <a:srgbClr val="A4A3A4"/>
          </p15:clr>
        </p15:guide>
        <p15:guide id="22" pos="793">
          <p15:clr>
            <a:srgbClr val="A4A3A4"/>
          </p15:clr>
        </p15:guide>
        <p15:guide id="23" pos="204">
          <p15:clr>
            <a:srgbClr val="A4A3A4"/>
          </p15:clr>
        </p15:guide>
        <p15:guide id="24" pos="3515">
          <p15:clr>
            <a:srgbClr val="A4A3A4"/>
          </p15:clr>
        </p15:guide>
        <p15:guide id="25" pos="3606">
          <p15:clr>
            <a:srgbClr val="A4A3A4"/>
          </p15:clr>
        </p15:guide>
        <p15:guide id="26" pos="4195">
          <p15:clr>
            <a:srgbClr val="A4A3A4"/>
          </p15:clr>
        </p15:guide>
        <p15:guide id="27" pos="4286">
          <p15:clr>
            <a:srgbClr val="A4A3A4"/>
          </p15:clr>
        </p15:guide>
        <p15:guide id="28" pos="4876">
          <p15:clr>
            <a:srgbClr val="A4A3A4"/>
          </p15:clr>
        </p15:guide>
        <p15:guide id="29" pos="4967">
          <p15:clr>
            <a:srgbClr val="A4A3A4"/>
          </p15:clr>
        </p15:guide>
        <p15:guide id="30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76719" autoAdjust="0"/>
  </p:normalViewPr>
  <p:slideViewPr>
    <p:cSldViewPr showGuides="1">
      <p:cViewPr varScale="1">
        <p:scale>
          <a:sx n="53" d="100"/>
          <a:sy n="53" d="100"/>
        </p:scale>
        <p:origin x="40" y="52"/>
      </p:cViewPr>
      <p:guideLst>
        <p:guide orient="horz" pos="1253"/>
        <p:guide orient="horz" pos="3838"/>
        <p:guide orient="horz" pos="4201"/>
        <p:guide orient="horz" pos="3294"/>
        <p:guide orient="horz" pos="255"/>
        <p:guide orient="horz" pos="1026"/>
        <p:guide orient="horz" pos="3884"/>
        <p:guide orient="horz" pos="3385"/>
        <p:guide orient="horz" pos="2704"/>
        <p:guide orient="horz" pos="1207"/>
        <p:guide orient="horz" pos="1525"/>
        <p:guide orient="horz" pos="1480"/>
        <p:guide orient="horz" pos="3067"/>
        <p:guide orient="horz" pos="1979"/>
        <p:guide pos="2925"/>
        <p:guide pos="2835"/>
        <p:guide pos="2245"/>
        <p:guide pos="2154"/>
        <p:guide pos="1565"/>
        <p:guide pos="1474"/>
        <p:guide pos="884"/>
        <p:guide pos="793"/>
        <p:guide pos="204"/>
        <p:guide pos="3515"/>
        <p:guide pos="3606"/>
        <p:guide pos="4195"/>
        <p:guide pos="4286"/>
        <p:guide pos="4876"/>
        <p:guide pos="4967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97C4-ED8E-4EA4-959C-2AEEE7E3AD08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1F910-8AA9-49D3-9D40-DBE35BDF9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58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C22D-DB44-4084-9471-0EB64DB204F9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F2EB-A273-4CA5-8E41-BC88C509E2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534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2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Wer</a:t>
            </a:r>
            <a:r>
              <a:rPr lang="en-GB" baseline="0" dirty="0" smtClean="0"/>
              <a:t> von </a:t>
            </a:r>
            <a:r>
              <a:rPr lang="en-GB" baseline="0" dirty="0" err="1" smtClean="0"/>
              <a:t>Ihnen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fällt</a:t>
            </a:r>
            <a:r>
              <a:rPr lang="en-GB" baseline="0" dirty="0" smtClean="0"/>
              <a:t> in die </a:t>
            </a:r>
            <a:r>
              <a:rPr lang="en-GB" baseline="0" dirty="0" err="1" smtClean="0"/>
              <a:t>erste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Gruppe</a:t>
            </a:r>
            <a:r>
              <a:rPr lang="en-GB" baseline="0" dirty="0" smtClean="0"/>
              <a:t>?  </a:t>
            </a:r>
            <a:r>
              <a:rPr lang="en-GB" baseline="0" dirty="0" err="1" smtClean="0"/>
              <a:t>Wer</a:t>
            </a:r>
            <a:r>
              <a:rPr lang="en-GB" baseline="0" dirty="0" smtClean="0"/>
              <a:t> in die </a:t>
            </a:r>
            <a:r>
              <a:rPr lang="en-GB" baseline="0" dirty="0" err="1" smtClean="0"/>
              <a:t>zweite</a:t>
            </a:r>
            <a:r>
              <a:rPr lang="en-GB" baseline="0" dirty="0" smtClean="0"/>
              <a:t>…?</a:t>
            </a:r>
          </a:p>
          <a:p>
            <a:r>
              <a:rPr lang="en-GB" baseline="0" dirty="0" err="1" smtClean="0"/>
              <a:t>Sie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müssen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zwangsläufig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unterhalten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aber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denselben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Referenzen</a:t>
            </a:r>
            <a:r>
              <a:rPr lang="en-GB" baseline="0" dirty="0" smtClean="0"/>
              <a:t> an.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9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46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237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2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68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28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</a:t>
            </a:r>
            <a:r>
              <a:rPr lang="en-GB" dirty="0" err="1" smtClean="0"/>
              <a:t>Gruppen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98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5076825" y="1989139"/>
            <a:ext cx="4066797" cy="266382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de-DE" dirty="0" smtClean="0"/>
              <a:t>Zuerst Bild durch klicken auf Symbol hinzufügen und anschließend in den Hintergrund stellen!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63357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492896"/>
            <a:ext cx="4608189" cy="2376487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84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5200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5200"/>
              </a:spcBef>
              <a:buFont typeface="Arial" panose="020B0604020202020204" pitchFamily="34" charset="0"/>
              <a:buNone/>
              <a:defRPr sz="26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9509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500"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3500"/>
              </a:spcBef>
              <a:buFont typeface="Arial" panose="020B0604020202020204" pitchFamily="34" charset="0"/>
              <a:buNone/>
              <a:defRPr sz="20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871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113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8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rmatierungen Listen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15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AutoNum type="arabicPeriod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osse Headline – 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12241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53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osse Headline – 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31981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51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 Headline – 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0267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"/>
            <a:ext cx="8496622" cy="5084762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5229225"/>
            <a:ext cx="6335713" cy="863601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429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988840"/>
            <a:ext cx="8496300" cy="4103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323850" y="6408378"/>
            <a:ext cx="849662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95977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Bibliographies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/>
        </p:nvSpPr>
        <p:spPr>
          <a:xfrm>
            <a:off x="5724525" y="6453336"/>
            <a:ext cx="3095947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 smtClean="0"/>
              <a:t>Universität Konstanz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5" r:id="rId2"/>
    <p:sldLayoutId id="2147483671" r:id="rId3"/>
    <p:sldLayoutId id="2147483656" r:id="rId4"/>
    <p:sldLayoutId id="2147483657" r:id="rId5"/>
    <p:sldLayoutId id="2147483659" r:id="rId6"/>
    <p:sldLayoutId id="2147483665" r:id="rId7"/>
    <p:sldLayoutId id="2147483666" r:id="rId8"/>
    <p:sldLayoutId id="2147483667" r:id="rId9"/>
    <p:sldLayoutId id="2147483663" r:id="rId10"/>
    <p:sldLayoutId id="2147483662" r:id="rId11"/>
    <p:sldLayoutId id="2147483674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+mj-lt"/>
        <a:buNone/>
        <a:defRPr sz="1600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m.uni-konstanz.de/en/literature/reference-manageme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 rotWithShape="1">
          <a:blip r:embed="rId2">
            <a:grayscl/>
          </a:blip>
          <a:srcRect l="-12102" r="12102"/>
          <a:stretch/>
        </p:blipFill>
        <p:spPr>
          <a:xfrm>
            <a:off x="3127331" y="1988840"/>
            <a:ext cx="6016669" cy="3384376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324922" y="5517158"/>
            <a:ext cx="7776542" cy="7921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2000" b="1" u="sng" baseline="0">
                <a:uFill>
                  <a:solidFill>
                    <a:schemeClr val="accent1"/>
                  </a:solidFill>
                </a:uFill>
              </a:defRPr>
            </a:lvl1pPr>
            <a:lvl2pPr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baseline="0">
                <a:solidFill>
                  <a:schemeClr val="tx1">
                    <a:tint val="75000"/>
                  </a:schemeClr>
                </a:solidFill>
                <a:uFill>
                  <a:solidFill>
                    <a:schemeClr val="accent1"/>
                  </a:solidFill>
                </a:uFill>
              </a:defRPr>
            </a:lvl5pPr>
            <a:lvl6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aseline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b="0" u="none" dirty="0"/>
              <a:t>Writing </a:t>
            </a:r>
            <a:r>
              <a:rPr lang="de-DE" b="0" u="none" dirty="0" err="1"/>
              <a:t>Centre</a:t>
            </a:r>
            <a:r>
              <a:rPr lang="de-DE" b="0" u="none" dirty="0"/>
              <a:t> </a:t>
            </a:r>
            <a:r>
              <a:rPr lang="de-DE" b="0" u="none" dirty="0" err="1"/>
              <a:t>of</a:t>
            </a:r>
            <a:r>
              <a:rPr lang="de-DE" b="0" u="none" dirty="0"/>
              <a:t> </a:t>
            </a:r>
            <a:r>
              <a:rPr lang="de-DE" b="0" u="none" dirty="0" err="1"/>
              <a:t>the</a:t>
            </a:r>
            <a:r>
              <a:rPr lang="de-DE" b="0" u="none" dirty="0"/>
              <a:t> Department </a:t>
            </a:r>
            <a:r>
              <a:rPr lang="de-DE" b="0" u="none" dirty="0" err="1"/>
              <a:t>of</a:t>
            </a:r>
            <a:r>
              <a:rPr lang="de-DE" b="0" u="none" dirty="0"/>
              <a:t> </a:t>
            </a:r>
            <a:r>
              <a:rPr lang="de-DE" b="0" u="none" dirty="0" err="1"/>
              <a:t>Linguistics</a:t>
            </a:r>
            <a:r>
              <a:rPr lang="de-DE" b="0" u="none" dirty="0"/>
              <a:t>, </a:t>
            </a:r>
            <a:r>
              <a:rPr lang="de-DE" b="0" u="none" dirty="0" smtClean="0"/>
              <a:t>11 June </a:t>
            </a:r>
            <a:r>
              <a:rPr lang="de-DE" b="0" u="none" dirty="0"/>
              <a:t>2020</a:t>
            </a:r>
            <a:endParaRPr lang="de-DE" b="0" u="none" dirty="0" smtClean="0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289615" y="3142071"/>
            <a:ext cx="3341227" cy="5749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err="1" smtClean="0">
                <a:solidFill>
                  <a:schemeClr val="tx1"/>
                </a:solidFill>
              </a:rPr>
              <a:t>Bibliographies</a:t>
            </a:r>
            <a:r>
              <a:rPr lang="de-DE" sz="3500" b="1" dirty="0" smtClean="0">
                <a:solidFill>
                  <a:schemeClr val="tx1"/>
                </a:solidFill>
              </a:rPr>
              <a:t>:</a:t>
            </a:r>
            <a:endParaRPr lang="de-DE" sz="3500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289614" y="4270835"/>
            <a:ext cx="4043342" cy="574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18000" rIns="36000" bIns="18000" rtlCol="0" anchor="ctr">
            <a:spAutoFit/>
          </a:bodyPr>
          <a:lstStyle/>
          <a:p>
            <a:r>
              <a:rPr lang="de-DE" sz="3500" b="1" dirty="0" err="1" smtClean="0">
                <a:solidFill>
                  <a:schemeClr val="tx1"/>
                </a:solidFill>
              </a:rPr>
              <a:t>reference</a:t>
            </a:r>
            <a:r>
              <a:rPr lang="de-DE" sz="3500" b="1" dirty="0" smtClean="0">
                <a:solidFill>
                  <a:schemeClr val="tx1"/>
                </a:solidFill>
              </a:rPr>
              <a:t> </a:t>
            </a:r>
            <a:r>
              <a:rPr lang="de-DE" sz="3500" b="1" smtClean="0">
                <a:solidFill>
                  <a:schemeClr val="tx1"/>
                </a:solidFill>
              </a:rPr>
              <a:t>sections</a:t>
            </a:r>
            <a:endParaRPr lang="de-DE" sz="3500" b="1" dirty="0" smtClean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>
            <a:spLocks/>
          </p:cNvSpPr>
          <p:nvPr/>
        </p:nvSpPr>
        <p:spPr>
          <a:xfrm>
            <a:off x="289615" y="3695354"/>
            <a:ext cx="3017420" cy="574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err="1" smtClean="0">
                <a:solidFill>
                  <a:schemeClr val="tx1"/>
                </a:solidFill>
              </a:rPr>
              <a:t>How</a:t>
            </a:r>
            <a:r>
              <a:rPr lang="de-DE" sz="3500" b="1" dirty="0" smtClean="0">
                <a:solidFill>
                  <a:schemeClr val="tx1"/>
                </a:solidFill>
              </a:rPr>
              <a:t> </a:t>
            </a:r>
            <a:r>
              <a:rPr lang="de-DE" sz="3500" b="1" dirty="0" err="1" smtClean="0">
                <a:solidFill>
                  <a:schemeClr val="tx1"/>
                </a:solidFill>
              </a:rPr>
              <a:t>to</a:t>
            </a:r>
            <a:r>
              <a:rPr lang="de-DE" sz="3500" b="1" dirty="0" smtClean="0">
                <a:solidFill>
                  <a:schemeClr val="tx1"/>
                </a:solidFill>
              </a:rPr>
              <a:t> </a:t>
            </a:r>
            <a:r>
              <a:rPr lang="de-DE" sz="3500" b="1" dirty="0" err="1" smtClean="0">
                <a:solidFill>
                  <a:schemeClr val="tx1"/>
                </a:solidFill>
              </a:rPr>
              <a:t>create</a:t>
            </a:r>
            <a:endParaRPr lang="de-DE" sz="3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Reference </a:t>
            </a:r>
            <a:r>
              <a:rPr lang="de-DE" sz="3200" dirty="0" err="1" smtClean="0"/>
              <a:t>sections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492896"/>
            <a:ext cx="8496000" cy="3960440"/>
          </a:xfrm>
        </p:spPr>
        <p:txBody>
          <a:bodyPr/>
          <a:lstStyle/>
          <a:p>
            <a:pPr marL="609750" lvl="2" indent="-285750">
              <a:buFont typeface="Symbol" charset="2"/>
              <a:buChar char="-"/>
            </a:pPr>
            <a:endParaRPr lang="en-GB" b="1" dirty="0" smtClean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>
              <a:spcAft>
                <a:spcPts val="0"/>
              </a:spcAft>
            </a:pP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en-GB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All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 sources </a:t>
            </a:r>
            <a:r>
              <a:rPr lang="en-GB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referenced in the text</a:t>
            </a: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,</a:t>
            </a:r>
            <a:r>
              <a:rPr lang="en-GB" b="1" dirty="0" smtClean="0">
                <a:ea typeface="ヒラギノ角ゴ Pro W3" charset="0"/>
                <a:cs typeface="Arial"/>
              </a:rPr>
              <a:t> </a:t>
            </a:r>
            <a:r>
              <a:rPr lang="en-GB" dirty="0" smtClean="0">
                <a:ea typeface="ヒラギノ角ゴ Pro W3" charset="0"/>
                <a:cs typeface="Arial"/>
              </a:rPr>
              <a:t>e.g. alongside paraphrases or quotations, </a:t>
            </a:r>
            <a:r>
              <a:rPr lang="en-GB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must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 reappear in uniform style</a:t>
            </a: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 as entries</a:t>
            </a:r>
            <a:r>
              <a:rPr lang="en-GB" dirty="0" smtClean="0">
                <a:ea typeface="ヒラギノ角ゴ Pro W3" charset="0"/>
                <a:cs typeface="Arial"/>
              </a:rPr>
              <a:t> in the reference section at the end of your work.</a:t>
            </a: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r>
              <a:rPr lang="en-GB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Only these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sources </a:t>
            </a:r>
            <a:r>
              <a:rPr lang="en-GB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may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occur in the reference section.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discipline-specific stylistic features: </a:t>
            </a:r>
            <a:r>
              <a:rPr lang="en-GB" b="1" dirty="0" smtClean="0">
                <a:solidFill>
                  <a:schemeClr val="accent1"/>
                </a:solidFill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endParaRPr lang="en-GB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609750" lvl="2" indent="-285750"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</a:rPr>
              <a:t>available online</a:t>
            </a:r>
          </a:p>
          <a:p>
            <a:pPr marL="609750" lvl="2" indent="-285750"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very simple, reduced to the essentials</a:t>
            </a:r>
          </a:p>
          <a:p>
            <a:pPr marL="609750" lvl="2" indent="-285750"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Individual journals may deviate.</a:t>
            </a: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Guidelines and singular case decisions are oriented towards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functionality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:</a:t>
            </a:r>
            <a:b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The reader should be able to find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the relevant information at first glance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.</a:t>
            </a:r>
            <a:endParaRPr lang="en-GB" dirty="0">
              <a:ea typeface="ヒラギノ角ゴ Pro W3" charset="0"/>
              <a:cs typeface="Arial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2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173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Reference </a:t>
            </a:r>
            <a:r>
              <a:rPr lang="de-DE" sz="3200" dirty="0" err="1" smtClean="0"/>
              <a:t>sections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988840"/>
            <a:ext cx="8496000" cy="4464496"/>
          </a:xfrm>
        </p:spPr>
        <p:txBody>
          <a:bodyPr/>
          <a:lstStyle/>
          <a:p>
            <a:pPr marL="609750" lvl="2" indent="-285750">
              <a:buFont typeface="Symbol" charset="2"/>
              <a:buChar char="-"/>
            </a:pPr>
            <a:endParaRPr lang="de-DE" b="1" dirty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>
              <a:spcAft>
                <a:spcPts val="0"/>
              </a:spcAft>
            </a:pPr>
            <a:endParaRPr lang="de-DE" dirty="0" smtClean="0">
              <a:ea typeface="ヒラギノ角ゴ Pro W3" charset="0"/>
              <a:cs typeface="Arial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Sources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are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ordered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according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to</a:t>
            </a: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811950" lvl="3" indent="-361950">
              <a:buFont typeface="+mj-lt"/>
              <a:buAutoNum type="arabicPeriod"/>
            </a:pP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author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names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 (</a:t>
            </a:r>
            <a:r>
              <a:rPr lang="de-DE" dirty="0" err="1">
                <a:ea typeface="ヒラギノ角ゴ Pro W3" charset="0"/>
                <a:cs typeface="Arial"/>
                <a:sym typeface="Wingdings" panose="05000000000000000000" pitchFamily="2" charset="2"/>
              </a:rPr>
              <a:t>alphabetically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),</a:t>
            </a: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811950" lvl="3" indent="-361950">
              <a:buFont typeface="+mj-lt"/>
              <a:buAutoNum type="arabicPeriod"/>
            </a:pP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year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(XY 1999; 1997;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mostly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descending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always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consistent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),</a:t>
            </a:r>
          </a:p>
          <a:p>
            <a:pPr marL="811950" lvl="3" indent="-361950">
              <a:buFont typeface="+mj-lt"/>
              <a:buAutoNum type="arabicPeriod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title 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(</a:t>
            </a:r>
            <a:r>
              <a:rPr lang="de-DE" dirty="0" err="1">
                <a:ea typeface="ヒラギノ角ゴ Pro W3" charset="0"/>
                <a:cs typeface="Arial"/>
                <a:sym typeface="Wingdings" panose="05000000000000000000" pitchFamily="2" charset="2"/>
              </a:rPr>
              <a:t>alphabetically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;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XY. 1999a. </a:t>
            </a:r>
            <a:r>
              <a:rPr lang="de-DE" i="1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apples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; XY. 1999b. </a:t>
            </a:r>
            <a:r>
              <a:rPr lang="de-DE" i="1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berries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).</a:t>
            </a:r>
          </a:p>
          <a:p>
            <a:pPr marL="811950" lvl="3" indent="-361950">
              <a:buFont typeface="Symbol" charset="2"/>
              <a:buChar char="-"/>
            </a:pP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Always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spell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out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author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names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.</a:t>
            </a:r>
            <a:b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</a:b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(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no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abbreviation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of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first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names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/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replacement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of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repeated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mentions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by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lines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</a:t>
            </a:r>
          </a:p>
          <a:p>
            <a:pPr marL="361950" lvl="2" indent="-361950"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I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nformation on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book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series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is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optional.</a:t>
            </a:r>
          </a:p>
          <a:p>
            <a:pPr marL="361950" lvl="2" indent="-361950">
              <a:buFont typeface="Symbol" charset="2"/>
              <a:buChar char="-"/>
            </a:pP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 err="1" smtClean="0">
                <a:ea typeface="ヒラギノ角ゴ Pro W3" charset="0"/>
                <a:cs typeface="Arial"/>
              </a:rPr>
              <a:t>paragraph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formatting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of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reference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sections</a:t>
            </a:r>
            <a:r>
              <a:rPr lang="de-DE" dirty="0" smtClean="0">
                <a:ea typeface="ヒラギノ角ゴ Pro W3" charset="0"/>
                <a:cs typeface="Arial"/>
              </a:rPr>
              <a:t>: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hanging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indents</a:t>
            </a:r>
            <a:r>
              <a:rPr lang="de-DE" dirty="0" smtClean="0">
                <a:ea typeface="ヒラギノ角ゴ Pro W3" charset="0"/>
                <a:cs typeface="Arial"/>
              </a:rPr>
              <a:t>, i.e. </a:t>
            </a:r>
            <a:r>
              <a:rPr lang="de-DE" dirty="0" err="1" smtClean="0">
                <a:ea typeface="ヒラギノ角ゴ Pro W3" charset="0"/>
                <a:cs typeface="Arial"/>
              </a:rPr>
              <a:t>only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the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first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line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of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each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entry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begins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to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the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very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left</a:t>
            </a:r>
            <a:r>
              <a:rPr lang="de-DE" dirty="0" smtClean="0">
                <a:ea typeface="ヒラギノ角ゴ Pro W3" charset="0"/>
                <a:cs typeface="Arial"/>
              </a:rPr>
              <a:t> (</a:t>
            </a:r>
            <a:r>
              <a:rPr lang="de-DE" dirty="0" err="1" smtClean="0">
                <a:ea typeface="ヒラギノ角ゴ Pro W3" charset="0"/>
                <a:cs typeface="Arial"/>
              </a:rPr>
              <a:t>alleviates</a:t>
            </a:r>
            <a:r>
              <a:rPr lang="de-DE" dirty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finding</a:t>
            </a:r>
            <a:r>
              <a:rPr lang="de-DE" dirty="0" smtClean="0">
                <a:ea typeface="ヒラギノ角ゴ Pro W3" charset="0"/>
                <a:cs typeface="Arial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</a:rPr>
              <a:t>the</a:t>
            </a:r>
            <a:r>
              <a:rPr lang="de-DE" dirty="0" smtClean="0">
                <a:ea typeface="ヒラギノ角ゴ Pro W3" charset="0"/>
                <a:cs typeface="Arial"/>
              </a:rPr>
              <a:t> relevant last </a:t>
            </a:r>
            <a:r>
              <a:rPr lang="de-DE" dirty="0" err="1" smtClean="0">
                <a:ea typeface="ヒラギノ角ゴ Pro W3" charset="0"/>
                <a:cs typeface="Arial"/>
              </a:rPr>
              <a:t>names</a:t>
            </a:r>
            <a:r>
              <a:rPr lang="de-DE" dirty="0" smtClean="0">
                <a:ea typeface="ヒラギノ角ゴ Pro W3" charset="0"/>
                <a:cs typeface="Arial"/>
              </a:rPr>
              <a:t>)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3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7729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344494" cy="1224136"/>
          </a:xfrm>
        </p:spPr>
        <p:txBody>
          <a:bodyPr>
            <a:normAutofit/>
          </a:bodyPr>
          <a:lstStyle/>
          <a:p>
            <a:r>
              <a:rPr lang="de-DE" sz="3200" dirty="0" smtClean="0"/>
              <a:t>Reference </a:t>
            </a:r>
            <a:r>
              <a:rPr lang="de-DE" sz="3200" dirty="0" err="1" smtClean="0"/>
              <a:t>management</a:t>
            </a:r>
            <a:r>
              <a:rPr lang="de-DE" sz="3200" dirty="0" smtClean="0"/>
              <a:t> </a:t>
            </a:r>
            <a:r>
              <a:rPr lang="de-DE" sz="3200" dirty="0" err="1" smtClean="0"/>
              <a:t>software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48880"/>
            <a:ext cx="8496000" cy="394140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Citavi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en-GB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RefWorks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EndNote</a:t>
            </a: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...can make your life considerably easier.</a:t>
            </a:r>
          </a:p>
          <a:p>
            <a:pPr marL="361950" lvl="2" indent="-361950">
              <a:buFont typeface="Symbol" charset="2"/>
              <a:buChar char="-"/>
            </a:pPr>
            <a:endParaRPr lang="en-GB" dirty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en-GB" dirty="0">
                <a:sym typeface="Wingdings" panose="05000000000000000000" pitchFamily="2" charset="2"/>
                <a:hlinkClick r:id="rId3"/>
              </a:rPr>
              <a:t>https://www.kim.uni-konstanz.de/en/literature/reference-management/</a:t>
            </a:r>
            <a:r>
              <a:rPr lang="en-GB" dirty="0">
                <a:sym typeface="Wingdings" panose="05000000000000000000" pitchFamily="2" charset="2"/>
              </a:rPr>
              <a:t> </a:t>
            </a:r>
          </a:p>
          <a:p>
            <a:pPr marL="361950" lvl="2" indent="-361950">
              <a:buFont typeface="Symbol" charset="2"/>
              <a:buChar char="-"/>
            </a:pPr>
            <a:endParaRPr lang="en-GB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Be selective when incorporating literature into your reference management programme during the research phase (time-consuming </a:t>
            </a:r>
            <a:r>
              <a:rPr lang="en-GB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completions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/corrections</a:t>
            </a: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, e.g. capitalisation).</a:t>
            </a: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endParaRPr lang="en-GB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Weigh the benefits of (optional) technology in reference management against the 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effort:</a:t>
            </a:r>
          </a:p>
          <a:p>
            <a:pPr marL="811950" lvl="3" indent="-361950">
              <a:buFont typeface="Symbol" charset="2"/>
              <a:buChar char="-"/>
            </a:pPr>
            <a:r>
              <a:rPr lang="en-GB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automatic generation of reference section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(all) </a:t>
            </a:r>
            <a:r>
              <a:rPr lang="en-GB" dirty="0" smtClean="0"/>
              <a:t>✓</a:t>
            </a:r>
          </a:p>
          <a:p>
            <a:pPr marL="811950" lvl="3" indent="-361950">
              <a:buFont typeface="Symbol" charset="2"/>
              <a:buChar char="-"/>
            </a:pPr>
            <a:r>
              <a:rPr lang="en-GB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systematic document storage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</a:t>
            </a:r>
            <a:r>
              <a:rPr lang="en-GB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Citavi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 </a:t>
            </a:r>
            <a:r>
              <a:rPr lang="en-GB" dirty="0" smtClean="0"/>
              <a:t>✓</a:t>
            </a:r>
          </a:p>
          <a:p>
            <a:pPr marL="811950" lvl="3" indent="-361950"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</a:rPr>
              <a:t>wanting to be able to apply index terms?</a:t>
            </a:r>
          </a:p>
          <a:p>
            <a:pPr marL="811950" lvl="3" indent="-361950">
              <a:buFont typeface="Symbol" charset="2"/>
              <a:buChar char="-"/>
            </a:pPr>
            <a:r>
              <a:rPr lang="en-GB" dirty="0" smtClean="0">
                <a:ea typeface="ヒラギノ角ゴ Pro W3" charset="0"/>
                <a:cs typeface="Arial"/>
              </a:rPr>
              <a:t>collecting quotes, paraphrases etc.??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4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9653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988840"/>
            <a:ext cx="8496000" cy="4464496"/>
          </a:xfrm>
        </p:spPr>
        <p:txBody>
          <a:bodyPr/>
          <a:lstStyle/>
          <a:p>
            <a:pPr lvl="1">
              <a:buClr>
                <a:schemeClr val="accent1"/>
              </a:buClr>
            </a:pPr>
            <a:endParaRPr lang="de-DE" b="1" dirty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>
              <a:spcAft>
                <a:spcPts val="600"/>
              </a:spcAft>
            </a:pPr>
            <a:r>
              <a:rPr lang="de-DE" dirty="0" smtClean="0"/>
              <a:t>Book (</a:t>
            </a:r>
            <a:r>
              <a:rPr lang="de-DE" dirty="0" err="1" smtClean="0"/>
              <a:t>monograph</a:t>
            </a:r>
            <a:r>
              <a:rPr lang="de-DE" dirty="0" smtClean="0"/>
              <a:t>)</a:t>
            </a:r>
            <a:endParaRPr lang="de-DE" dirty="0"/>
          </a:p>
          <a:p>
            <a:pPr lvl="1">
              <a:spcAft>
                <a:spcPts val="600"/>
              </a:spcAft>
            </a:pPr>
            <a:r>
              <a:rPr lang="de-DE" dirty="0" smtClean="0">
                <a:ea typeface="ヒラギノ角ゴ Pro W3" charset="0"/>
                <a:cs typeface="ヒラギノ角ゴ Pro W3" charset="0"/>
              </a:rPr>
              <a:t>Last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name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,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first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name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Year. 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Book title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Place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of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publication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: Publisher.</a:t>
            </a:r>
            <a:endParaRPr lang="de-DE" sz="800" dirty="0">
              <a:ea typeface="ヒラギノ角ゴ Pro W3" charset="0"/>
              <a:cs typeface="ヒラギノ角ゴ Pro W3" charset="0"/>
            </a:endParaRPr>
          </a:p>
          <a:p>
            <a:pPr lvl="1">
              <a:spcAft>
                <a:spcPts val="600"/>
              </a:spcAft>
            </a:pPr>
            <a:r>
              <a:rPr lang="de-DE" dirty="0" err="1">
                <a:ea typeface="ヒラギノ角ゴ Pro W3" charset="0"/>
                <a:cs typeface="ヒラギノ角ゴ Pro W3" charset="0"/>
              </a:rPr>
              <a:t>Blevins</a:t>
            </a:r>
            <a:r>
              <a:rPr lang="de-DE" dirty="0">
                <a:ea typeface="ヒラギノ角ゴ Pro W3" charset="0"/>
                <a:cs typeface="ヒラギノ角ゴ Pro W3" charset="0"/>
              </a:rPr>
              <a:t>, Juliette. 2004.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Evolutionary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phonology</a:t>
            </a:r>
            <a:r>
              <a:rPr lang="de-DE" dirty="0">
                <a:ea typeface="ヒラギノ角ゴ Pro W3" charset="0"/>
                <a:cs typeface="ヒラギノ角ゴ Pro W3" charset="0"/>
              </a:rPr>
              <a:t>. Cambridge: Cambridge University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Press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sz="800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 err="1" smtClean="0">
                <a:ea typeface="ヒラギノ角ゴ Pro W3" charset="0"/>
                <a:cs typeface="ヒラギノ角ゴ Pro W3" charset="0"/>
              </a:rPr>
              <a:t>Coetsem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, Frans van. 2000. 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A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general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and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unified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theory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of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the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transmission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process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in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language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contact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Heidelberg: Winter</a:t>
            </a:r>
            <a:r>
              <a:rPr lang="de-DE" strike="dblStrike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u="sng" strike="dblStrik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Verlag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</a:t>
            </a:r>
          </a:p>
          <a:p>
            <a:pPr lvl="1"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Journal </a:t>
            </a:r>
            <a:r>
              <a:rPr lang="de-DE" dirty="0" err="1" smtClean="0"/>
              <a:t>article</a:t>
            </a:r>
            <a:endParaRPr lang="de-DE" dirty="0"/>
          </a:p>
          <a:p>
            <a:pPr marL="542925" lvl="1" indent="-542925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Last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name</a:t>
            </a:r>
            <a:r>
              <a:rPr lang="de-DE" dirty="0">
                <a:ea typeface="ヒラギノ角ゴ Pro W3" charset="0"/>
                <a:cs typeface="ヒラギノ角ゴ Pro W3" charset="0"/>
              </a:rPr>
              <a:t>,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first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name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Year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Article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>
                <a:ea typeface="ヒラギノ角ゴ Pro W3" charset="0"/>
                <a:cs typeface="ヒラギノ角ゴ Pro W3" charset="0"/>
              </a:rPr>
              <a:t>title. 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Journal Title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volume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(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issue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). Page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numbers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sz="800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 err="1">
                <a:ea typeface="ヒラギノ角ゴ Pro W3" charset="0"/>
                <a:cs typeface="ヒラギノ角ゴ Pro W3" charset="0"/>
              </a:rPr>
              <a:t>Iverson</a:t>
            </a:r>
            <a:r>
              <a:rPr lang="de-DE" dirty="0">
                <a:ea typeface="ヒラギノ角ゴ Pro W3" charset="0"/>
                <a:cs typeface="ヒラギノ角ゴ Pro W3" charset="0"/>
              </a:rPr>
              <a:t>, Gregory K. 1983.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Korean</a:t>
            </a:r>
            <a:r>
              <a:rPr lang="de-DE" dirty="0">
                <a:ea typeface="ヒラギノ角ゴ Pro W3" charset="0"/>
                <a:cs typeface="ヒラギノ角ゴ Pro W3" charset="0"/>
              </a:rPr>
              <a:t> /s/.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Journal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of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Phonetics</a:t>
            </a:r>
            <a:r>
              <a:rPr lang="de-DE" dirty="0">
                <a:ea typeface="ヒラギノ角ゴ Pro W3" charset="0"/>
                <a:cs typeface="ヒラギノ角ゴ Pro W3" charset="0"/>
              </a:rPr>
              <a:t> 11.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191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200.</a:t>
            </a:r>
            <a:endParaRPr lang="de-DE" sz="800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Murray, Robert W.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&amp;</a:t>
            </a:r>
            <a:r>
              <a:rPr lang="de-DE" dirty="0">
                <a:ea typeface="ヒラギノ角ゴ Pro W3" charset="0"/>
                <a:cs typeface="ヒラギノ角ゴ Pro W3" charset="0"/>
              </a:rPr>
              <a:t> Theo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Vennemann</a:t>
            </a:r>
            <a:r>
              <a:rPr lang="de-DE" dirty="0">
                <a:ea typeface="ヒラギノ角ゴ Pro W3" charset="0"/>
                <a:cs typeface="ヒラギノ角ゴ Pro W3" charset="0"/>
              </a:rPr>
              <a:t>. 1983. Sound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change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and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syllable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structure</a:t>
            </a:r>
            <a:r>
              <a:rPr lang="de-DE" dirty="0">
                <a:ea typeface="ヒラギノ角ゴ Pro W3" charset="0"/>
                <a:cs typeface="ヒラギノ角ゴ Pro W3" charset="0"/>
              </a:rPr>
              <a:t> in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Germanic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phonology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Language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59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(3)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514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528.</a:t>
            </a:r>
          </a:p>
          <a:p>
            <a:pPr marL="542925" lvl="1" indent="-542925">
              <a:spcAft>
                <a:spcPts val="600"/>
              </a:spcAft>
            </a:pP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issue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number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helpful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but optional</a:t>
            </a:r>
            <a:endParaRPr lang="de-DE" dirty="0" smtClean="0">
              <a:ea typeface="ヒラギノ角ゴ Pro W3" charset="0"/>
              <a:cs typeface="ヒラギノ角ゴ Pro W3" charset="0"/>
            </a:endParaRPr>
          </a:p>
          <a:p>
            <a:pPr lvl="1">
              <a:buClr>
                <a:schemeClr val="accent1"/>
              </a:buClr>
            </a:pPr>
            <a:endParaRPr lang="de-DE" sz="1800" dirty="0" smtClean="0">
              <a:ea typeface="ヒラギノ角ゴ Pro W3" charset="0"/>
              <a:cs typeface="Arial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de-DE" sz="1800" dirty="0">
              <a:ea typeface="ヒラギノ角ゴ Pro W3" charset="0"/>
              <a:cs typeface="Arial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5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9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700808"/>
            <a:ext cx="8496000" cy="463244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Article in collected volume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ea typeface="ヒラギノ角ゴ Pro W3" charset="0"/>
                <a:cs typeface="ヒラギノ角ゴ Pro W3" charset="0"/>
              </a:rPr>
              <a:t>Authors. Year. Article title. In editor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s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 (</a:t>
            </a:r>
            <a:r>
              <a:rPr lang="en-GB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ed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s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.), 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Book title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, pages. Place: Publisher.</a:t>
            </a:r>
          </a:p>
          <a:p>
            <a:pPr marL="542925" lvl="1" indent="-542925">
              <a:spcAft>
                <a:spcPts val="600"/>
              </a:spcAft>
            </a:pPr>
            <a:r>
              <a:rPr lang="en-GB" dirty="0" smtClean="0">
                <a:ea typeface="ヒラギノ角ゴ Pro W3" charset="0"/>
                <a:cs typeface="ヒラギノ角ゴ Pro W3" charset="0"/>
              </a:rPr>
              <a:t>McCarthy, John J. &amp; Alan S. Prince. 1999. Prosodic morphology. In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John A. Goldsmith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 (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ed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.), 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Phonological theory: The essential readings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, 238</a:t>
            </a:r>
            <a:r>
              <a:rPr lang="en-GB" dirty="0" smtClean="0"/>
              <a:t>–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288. Malden: Blackwell.</a:t>
            </a:r>
          </a:p>
          <a:p>
            <a:pPr marL="542925" lvl="1" indent="-542925"/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singular vs. plural (vs. “</a:t>
            </a:r>
            <a:r>
              <a:rPr lang="en-GB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edn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.” for “edition”)</a:t>
            </a:r>
            <a:endParaRPr lang="en-GB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542925" lvl="1" indent="-542925"/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German: “Hg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.”, plural “</a:t>
            </a:r>
            <a:r>
              <a:rPr lang="en-GB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Hgg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.”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(and “</a:t>
            </a:r>
            <a:r>
              <a:rPr lang="en-GB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Auflage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”)</a:t>
            </a:r>
            <a:endParaRPr lang="en-GB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  <a:p>
            <a:pPr lvl="1"/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>
                <a:ea typeface="ヒラギノ角ゴ Pro W3" charset="0"/>
                <a:cs typeface="ヒラギノ角ゴ Pro W3" charset="0"/>
              </a:rPr>
              <a:t>Conference proceedings</a:t>
            </a:r>
          </a:p>
          <a:p>
            <a:pPr marL="542925" lvl="1" indent="-542925"/>
            <a:r>
              <a:rPr lang="en-GB" dirty="0" err="1" smtClean="0">
                <a:ea typeface="ヒラギノ角ゴ Pro W3" charset="0"/>
                <a:cs typeface="ヒラギノ角ゴ Pro W3" charset="0"/>
              </a:rPr>
              <a:t>Casali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, </a:t>
            </a:r>
            <a:r>
              <a:rPr lang="en-GB" dirty="0" err="1" smtClean="0">
                <a:ea typeface="ヒラギノ角ゴ Pro W3" charset="0"/>
                <a:cs typeface="ヒラギノ角ゴ Pro W3" charset="0"/>
              </a:rPr>
              <a:t>Roderic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 F. 1998. Predicting ATR activity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. Chicago Linguistic Society 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(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CLS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) 34(1). 55</a:t>
            </a:r>
            <a:r>
              <a:rPr lang="en-GB" dirty="0" smtClean="0"/>
              <a:t>–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68.</a:t>
            </a:r>
          </a:p>
          <a:p>
            <a:pPr lvl="1"/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without </a:t>
            </a:r>
            <a:r>
              <a:rPr lang="en-GB" i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Proceedings </a:t>
            </a:r>
            <a:r>
              <a:rPr lang="en-GB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or such; citable like journals, but often like collected volumes</a:t>
            </a:r>
            <a:endParaRPr lang="en-GB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GB" dirty="0" smtClean="0">
                <a:ea typeface="ヒラギノ角ゴ Pro W3" charset="0"/>
                <a:cs typeface="ヒラギノ角ゴ Pro W3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ea typeface="ヒラギノ角ゴ Pro W3" charset="0"/>
                <a:cs typeface="ヒラギノ角ゴ Pro W3" charset="0"/>
              </a:rPr>
              <a:t>Dissertations / theses</a:t>
            </a:r>
          </a:p>
          <a:p>
            <a:pPr marL="542925" lvl="1" indent="-542925"/>
            <a:r>
              <a:rPr lang="en-GB" dirty="0" smtClean="0">
                <a:ea typeface="ヒラギノ角ゴ Pro W3" charset="0"/>
                <a:cs typeface="ヒラギノ角ゴ Pro W3" charset="0"/>
              </a:rPr>
              <a:t>Yu, Alan C. L. 2003. 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The morphology and phonology of </a:t>
            </a:r>
            <a:r>
              <a:rPr lang="en-GB" i="1" dirty="0" err="1" smtClean="0">
                <a:ea typeface="ヒラギノ角ゴ Pro W3" charset="0"/>
                <a:cs typeface="ヒラギノ角ゴ Pro W3" charset="0"/>
              </a:rPr>
              <a:t>infixation</a:t>
            </a:r>
            <a:r>
              <a:rPr lang="en-GB" i="1" dirty="0" smtClean="0">
                <a:ea typeface="ヒラギノ角ゴ Pro W3" charset="0"/>
                <a:cs typeface="ヒラギノ角ゴ Pro W3" charset="0"/>
              </a:rPr>
              <a:t>.</a:t>
            </a:r>
            <a:r>
              <a:rPr lang="en-GB" dirty="0" smtClean="0">
                <a:ea typeface="ヒラギノ角ゴ Pro W3" charset="0"/>
                <a:cs typeface="ヒラギノ角ゴ Pro W3" charset="0"/>
              </a:rPr>
              <a:t> Berkeley, CA: University of California dissertation.</a:t>
            </a:r>
            <a:endParaRPr lang="en-GB" dirty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6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2514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3284984"/>
            <a:ext cx="8496000" cy="30482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err="1" smtClean="0"/>
              <a:t>Dictionaries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endParaRPr lang="de-DE" dirty="0"/>
          </a:p>
          <a:p>
            <a:pPr marL="539750" lvl="1" indent="-539750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DUDEN. 2015.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Das Fremdwörterbuch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11th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edn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>
                <a:ea typeface="ヒラギノ角ゴ Pro W3" charset="0"/>
                <a:cs typeface="ヒラギノ角ゴ Pro W3" charset="0"/>
              </a:rPr>
              <a:t>Mannheim: Duden.</a:t>
            </a: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title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or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abbreviation</a:t>
            </a:r>
            <a:endParaRPr lang="de-DE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lvl="1"/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>
                <a:ea typeface="ヒラギノ角ゴ Pro W3" charset="0"/>
                <a:cs typeface="ヒラギノ角ゴ Pro W3" charset="0"/>
              </a:rPr>
              <a:t>Online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journal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en-US" dirty="0">
                <a:ea typeface="ヒラギノ角ゴ Pro W3" charset="0"/>
                <a:cs typeface="ヒラギノ角ゴ Pro W3" charset="0"/>
              </a:rPr>
              <a:t>Pedersen, Johan. 2005. The Spanish impersonal se-construction: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Constructional variation </a:t>
            </a:r>
            <a:r>
              <a:rPr lang="en-US" dirty="0">
                <a:ea typeface="ヒラギノ角ゴ Pro W3" charset="0"/>
                <a:cs typeface="ヒラギノ角ゴ Pro W3" charset="0"/>
              </a:rPr>
              <a:t>and change. </a:t>
            </a:r>
            <a:r>
              <a:rPr lang="en-US" i="1" dirty="0">
                <a:ea typeface="ヒラギノ角ゴ Pro W3" charset="0"/>
                <a:cs typeface="ヒラギノ角ゴ Pro W3" charset="0"/>
              </a:rPr>
              <a:t>Constructions</a:t>
            </a:r>
            <a:r>
              <a:rPr lang="en-US" dirty="0">
                <a:ea typeface="ヒラギノ角ゴ Pro W3" charset="0"/>
                <a:cs typeface="ヒラギノ角ゴ Pro W3" charset="0"/>
              </a:rPr>
              <a:t> 1, http://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www.constructions-online.de </a:t>
            </a:r>
            <a:r>
              <a:rPr lang="en-US" dirty="0">
                <a:ea typeface="ヒラギノ角ゴ Pro W3" charset="0"/>
                <a:cs typeface="ヒラギノ角ゴ Pro W3" charset="0"/>
              </a:rPr>
              <a:t>(3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April 2007)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date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of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last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access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after URL</a:t>
            </a:r>
            <a:endParaRPr lang="de-DE" u="sng" dirty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7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5336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/>
          </a:bodyPr>
          <a:lstStyle/>
          <a:p>
            <a:r>
              <a:rPr lang="de-DE" sz="32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Further </a:t>
            </a:r>
            <a:r>
              <a:rPr lang="de-DE" sz="3200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information</a:t>
            </a:r>
            <a:r>
              <a:rPr lang="de-DE" sz="32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2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8201" y="2276872"/>
            <a:ext cx="8352284" cy="4056376"/>
          </a:xfrm>
        </p:spPr>
        <p:txBody>
          <a:bodyPr/>
          <a:lstStyle/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In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English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journals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and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series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titles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well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as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conference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names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require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capitalisation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(proper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names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),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book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titles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and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journal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articles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do </a:t>
            </a:r>
            <a:r>
              <a:rPr lang="de-DE" b="1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not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.</a:t>
            </a: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lvl="1">
              <a:buClr>
                <a:schemeClr val="accent1"/>
              </a:buClr>
            </a:pPr>
            <a:endParaRPr lang="de-DE" dirty="0">
              <a:solidFill>
                <a:srgbClr val="FF0000"/>
              </a:solid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smtClean="0">
                <a:ea typeface="ヒラギノ角ゴ Pro W3" charset="0"/>
                <a:cs typeface="Arial"/>
                <a:sym typeface="Wingdings" panose="05000000000000000000" pitchFamily="2" charset="2"/>
              </a:rPr>
              <a:t>„</a:t>
            </a:r>
            <a:r>
              <a:rPr lang="en-US" dirty="0">
                <a:ea typeface="ヒラギノ角ゴ Pro W3" charset="0"/>
                <a:cs typeface="Arial"/>
              </a:rPr>
              <a:t>If a publisher is associated with several cities, only the first one needs to be given”,</a:t>
            </a:r>
            <a:br>
              <a:rPr lang="en-US" dirty="0">
                <a:ea typeface="ヒラギノ角ゴ Pro W3" charset="0"/>
                <a:cs typeface="Arial"/>
              </a:rPr>
            </a:br>
            <a:r>
              <a:rPr lang="en-US" sz="1400" dirty="0">
                <a:ea typeface="ヒラギノ角ゴ Pro W3" charset="0"/>
                <a:cs typeface="Arial"/>
              </a:rPr>
              <a:t>see The generic style rules for linguistics (2014: 13), Max Planck Institute Leipzig, https://www.eva.mpg.de/linguistics/past-research-resources/resources/generic-style-rules.html, </a:t>
            </a:r>
            <a:r>
              <a:rPr lang="en-US" sz="1400" dirty="0" smtClean="0">
                <a:ea typeface="ヒラギノ角ゴ Pro W3" charset="0"/>
                <a:cs typeface="Arial"/>
              </a:rPr>
              <a:t>18.04.2019</a:t>
            </a:r>
            <a:endParaRPr lang="en-US" dirty="0" smtClean="0">
              <a:ea typeface="ヒラギノ角ゴ Pro W3" charset="0"/>
              <a:cs typeface="Arial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endParaRPr lang="en-US" dirty="0">
              <a:ea typeface="ヒラギノ角ゴ Pro W3" charset="0"/>
              <a:cs typeface="Arial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en-US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Ampersand</a:t>
            </a:r>
            <a:r>
              <a:rPr lang="en-US" dirty="0" smtClean="0">
                <a:ea typeface="ヒラギノ角ゴ Pro W3" charset="0"/>
                <a:cs typeface="Arial"/>
              </a:rPr>
              <a:t> (&amp;) for teams of authors and editors avoids confusion of joint work with separate sources.</a:t>
            </a:r>
            <a:endParaRPr lang="en-US" dirty="0">
              <a:ea typeface="ヒラギノ角ゴ Pro W3" charset="0"/>
              <a:cs typeface="Arial"/>
            </a:endParaRPr>
          </a:p>
          <a:p>
            <a:pPr lvl="1">
              <a:buClr>
                <a:schemeClr val="accent1"/>
              </a:buClr>
            </a:pPr>
            <a:endParaRPr lang="de-DE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r>
              <a:rPr lang="en-GB" dirty="0">
                <a:ea typeface="ヒラギノ角ゴ Pro W3" charset="0"/>
                <a:cs typeface="Arial"/>
                <a:sym typeface="Wingdings" panose="05000000000000000000" pitchFamily="2" charset="2"/>
              </a:rPr>
              <a:t>see </a:t>
            </a:r>
            <a:r>
              <a:rPr lang="en-US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Guidelines for citing and creating your bibliography</a:t>
            </a:r>
            <a:r>
              <a:rPr lang="en-GB" dirty="0">
                <a:ea typeface="ヒラギノ角ゴ Pro W3" charset="0"/>
                <a:cs typeface="Arial"/>
                <a:sym typeface="Wingdings" panose="05000000000000000000" pitchFamily="2" charset="2"/>
              </a:rPr>
              <a:t> on the homepage of the Linguistics Writing </a:t>
            </a:r>
            <a:r>
              <a:rPr lang="en-GB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Centre</a:t>
            </a:r>
            <a:endParaRPr lang="en-GB" dirty="0">
              <a:ea typeface="ヒラギノ角ゴ Pro W3" charset="0"/>
              <a:cs typeface="Arial"/>
              <a:sym typeface="Wingdings" panose="05000000000000000000" pitchFamily="2" charset="2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err="1" smtClean="0"/>
              <a:t>Bibliographies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8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091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704534" cy="12241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Exercise: Creating a reference section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/>
              <a:t>Worksheet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z="900" dirty="0" err="1" smtClean="0"/>
              <a:t>Bibliographies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9</a:t>
            </a:fld>
            <a:endParaRPr lang="de-DE" sz="9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3142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_neu">
  <a:themeElements>
    <a:clrScheme name="UNIK Farben PowerPoint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UNIK 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UNIK_004_141210_001.potx" id="{D5C4D1FF-0076-4A15-A409-554B8B0B2150}" vid="{2F6AA3DA-7512-4909-A2F0-00BCBEA17D6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Präsentation_neu.potx</Template>
  <TotalTime>0</TotalTime>
  <Words>836</Words>
  <Application>Microsoft Office PowerPoint</Application>
  <PresentationFormat>Bildschirmpräsentation (4:3)</PresentationFormat>
  <Paragraphs>118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ヒラギノ角ゴ Pro W3</vt:lpstr>
      <vt:lpstr>Präsentation_neu</vt:lpstr>
      <vt:lpstr>PowerPoint-Präsentation</vt:lpstr>
      <vt:lpstr>Reference sections</vt:lpstr>
      <vt:lpstr>Reference sections</vt:lpstr>
      <vt:lpstr>Reference management software</vt:lpstr>
      <vt:lpstr>The Unified Style Sheet for Linguistics </vt:lpstr>
      <vt:lpstr>The Unified Style Sheet for Linguistics </vt:lpstr>
      <vt:lpstr>The Unified Style Sheet for Linguistics </vt:lpstr>
      <vt:lpstr>Further information </vt:lpstr>
      <vt:lpstr>Exercise: Creating a reference section</vt:lpstr>
    </vt:vector>
  </TitlesOfParts>
  <Company>Universitaet Konstanz -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mit Bild, Typografie: Arial Bold, maximal  über vier Zeilen</dc:title>
  <dc:creator>Schreibberatung Ling</dc:creator>
  <dc:description>Vorlage Praesentation – Office 2010;_x000d_
Version 010;_x000d_
2015-03-03;</dc:description>
  <cp:lastModifiedBy>Schreibberatung Ling</cp:lastModifiedBy>
  <cp:revision>275</cp:revision>
  <cp:lastPrinted>2016-11-08T09:30:11Z</cp:lastPrinted>
  <dcterms:created xsi:type="dcterms:W3CDTF">2015-04-16T07:17:15Z</dcterms:created>
  <dcterms:modified xsi:type="dcterms:W3CDTF">2020-06-11T08:37:33Z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STRICHPUNKT</vt:lpwstr>
  </property>
  <property fmtid="{D5CDD505-2E9C-101B-9397-08002B2CF9AE}" pid="3" name="Erstellt am">
    <vt:lpwstr>10.10.2014</vt:lpwstr>
  </property>
  <property fmtid="{D5CDD505-2E9C-101B-9397-08002B2CF9AE}" pid="4" name="Bearbeiter">
    <vt:lpwstr>gadamovich | office implementation</vt:lpwstr>
  </property>
  <property fmtid="{D5CDD505-2E9C-101B-9397-08002B2CF9AE}" pid="5" name="Version">
    <vt:lpwstr>010</vt:lpwstr>
  </property>
  <property fmtid="{D5CDD505-2E9C-101B-9397-08002B2CF9AE}" pid="6" name="Version vom">
    <vt:lpwstr>03.03.2015</vt:lpwstr>
  </property>
</Properties>
</file>