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274" r:id="rId2"/>
    <p:sldId id="26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57" r:id="rId11"/>
    <p:sldId id="285" r:id="rId12"/>
    <p:sldId id="286" r:id="rId13"/>
    <p:sldId id="292" r:id="rId14"/>
    <p:sldId id="287" r:id="rId15"/>
    <p:sldId id="293" r:id="rId16"/>
    <p:sldId id="288" r:id="rId17"/>
    <p:sldId id="294" r:id="rId18"/>
    <p:sldId id="289" r:id="rId19"/>
    <p:sldId id="295" r:id="rId20"/>
    <p:sldId id="290" r:id="rId21"/>
    <p:sldId id="291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 pos="4201">
          <p15:clr>
            <a:srgbClr val="A4A3A4"/>
          </p15:clr>
        </p15:guide>
        <p15:guide id="4" orient="horz" pos="3294">
          <p15:clr>
            <a:srgbClr val="A4A3A4"/>
          </p15:clr>
        </p15:guide>
        <p15:guide id="5" orient="horz" pos="255">
          <p15:clr>
            <a:srgbClr val="A4A3A4"/>
          </p15:clr>
        </p15:guide>
        <p15:guide id="6" orient="horz" pos="1026">
          <p15:clr>
            <a:srgbClr val="A4A3A4"/>
          </p15:clr>
        </p15:guide>
        <p15:guide id="7" orient="horz" pos="3884">
          <p15:clr>
            <a:srgbClr val="A4A3A4"/>
          </p15:clr>
        </p15:guide>
        <p15:guide id="8" orient="horz" pos="3385">
          <p15:clr>
            <a:srgbClr val="A4A3A4"/>
          </p15:clr>
        </p15:guide>
        <p15:guide id="9" orient="horz" pos="2704">
          <p15:clr>
            <a:srgbClr val="A4A3A4"/>
          </p15:clr>
        </p15:guide>
        <p15:guide id="10" orient="horz" pos="1207">
          <p15:clr>
            <a:srgbClr val="A4A3A4"/>
          </p15:clr>
        </p15:guide>
        <p15:guide id="11" orient="horz" pos="1525">
          <p15:clr>
            <a:srgbClr val="A4A3A4"/>
          </p15:clr>
        </p15:guide>
        <p15:guide id="12" orient="horz" pos="1480">
          <p15:clr>
            <a:srgbClr val="A4A3A4"/>
          </p15:clr>
        </p15:guide>
        <p15:guide id="13" orient="horz" pos="3067">
          <p15:clr>
            <a:srgbClr val="A4A3A4"/>
          </p15:clr>
        </p15:guide>
        <p15:guide id="14" orient="horz" pos="1979">
          <p15:clr>
            <a:srgbClr val="A4A3A4"/>
          </p15:clr>
        </p15:guide>
        <p15:guide id="15" pos="2925">
          <p15:clr>
            <a:srgbClr val="A4A3A4"/>
          </p15:clr>
        </p15:guide>
        <p15:guide id="16" pos="2835">
          <p15:clr>
            <a:srgbClr val="A4A3A4"/>
          </p15:clr>
        </p15:guide>
        <p15:guide id="17" pos="2245">
          <p15:clr>
            <a:srgbClr val="A4A3A4"/>
          </p15:clr>
        </p15:guide>
        <p15:guide id="18" pos="2154">
          <p15:clr>
            <a:srgbClr val="A4A3A4"/>
          </p15:clr>
        </p15:guide>
        <p15:guide id="19" pos="1565">
          <p15:clr>
            <a:srgbClr val="A4A3A4"/>
          </p15:clr>
        </p15:guide>
        <p15:guide id="20" pos="1474">
          <p15:clr>
            <a:srgbClr val="A4A3A4"/>
          </p15:clr>
        </p15:guide>
        <p15:guide id="21" pos="884">
          <p15:clr>
            <a:srgbClr val="A4A3A4"/>
          </p15:clr>
        </p15:guide>
        <p15:guide id="22" pos="793">
          <p15:clr>
            <a:srgbClr val="A4A3A4"/>
          </p15:clr>
        </p15:guide>
        <p15:guide id="23" pos="204">
          <p15:clr>
            <a:srgbClr val="A4A3A4"/>
          </p15:clr>
        </p15:guide>
        <p15:guide id="24" pos="3515">
          <p15:clr>
            <a:srgbClr val="A4A3A4"/>
          </p15:clr>
        </p15:guide>
        <p15:guide id="25" pos="3606">
          <p15:clr>
            <a:srgbClr val="A4A3A4"/>
          </p15:clr>
        </p15:guide>
        <p15:guide id="26" pos="4195">
          <p15:clr>
            <a:srgbClr val="A4A3A4"/>
          </p15:clr>
        </p15:guide>
        <p15:guide id="27" pos="4286">
          <p15:clr>
            <a:srgbClr val="A4A3A4"/>
          </p15:clr>
        </p15:guide>
        <p15:guide id="28" pos="4876">
          <p15:clr>
            <a:srgbClr val="A4A3A4"/>
          </p15:clr>
        </p15:guide>
        <p15:guide id="29" pos="4967">
          <p15:clr>
            <a:srgbClr val="A4A3A4"/>
          </p15:clr>
        </p15:guide>
        <p15:guide id="30" pos="5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556" autoAdjust="0"/>
  </p:normalViewPr>
  <p:slideViewPr>
    <p:cSldViewPr showGuides="1">
      <p:cViewPr varScale="1">
        <p:scale>
          <a:sx n="76" d="100"/>
          <a:sy n="76" d="100"/>
        </p:scale>
        <p:origin x="60" y="1212"/>
      </p:cViewPr>
      <p:guideLst>
        <p:guide orient="horz" pos="1253"/>
        <p:guide orient="horz" pos="3838"/>
        <p:guide orient="horz" pos="4201"/>
        <p:guide orient="horz" pos="3294"/>
        <p:guide orient="horz" pos="255"/>
        <p:guide orient="horz" pos="1026"/>
        <p:guide orient="horz" pos="3884"/>
        <p:guide orient="horz" pos="3385"/>
        <p:guide orient="horz" pos="2704"/>
        <p:guide orient="horz" pos="1207"/>
        <p:guide orient="horz" pos="1525"/>
        <p:guide orient="horz" pos="1480"/>
        <p:guide orient="horz" pos="3067"/>
        <p:guide orient="horz" pos="1979"/>
        <p:guide pos="2925"/>
        <p:guide pos="2835"/>
        <p:guide pos="2245"/>
        <p:guide pos="2154"/>
        <p:guide pos="1565"/>
        <p:guide pos="1474"/>
        <p:guide pos="884"/>
        <p:guide pos="793"/>
        <p:guide pos="204"/>
        <p:guide pos="3515"/>
        <p:guide pos="3606"/>
        <p:guide pos="4195"/>
        <p:guide pos="4286"/>
        <p:guide pos="4876"/>
        <p:guide pos="4967"/>
        <p:guide pos="55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797C4-ED8E-4EA4-959C-2AEEE7E3AD08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1F910-8AA9-49D3-9D40-DBE35BDF93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589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5C22D-DB44-4084-9471-0EB64DB204F9}" type="datetimeFigureOut">
              <a:rPr lang="de-DE" smtClean="0"/>
              <a:t>09.03.2020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F2EB-A273-4CA5-8E41-BC88C509E2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53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588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925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905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20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25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779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48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542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319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578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733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7F2EB-A273-4CA5-8E41-BC88C509E25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03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83"/>
            <a:ext cx="9143622" cy="68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5076825" y="1989139"/>
            <a:ext cx="4066797" cy="2663824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de-DE" dirty="0" smtClean="0"/>
              <a:t>Zuerst Bild durch klicken auf Symbol hinzufügen und anschließend in den Hintergrund stellen!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373688"/>
            <a:ext cx="6335713" cy="792162"/>
          </a:xfrm>
        </p:spPr>
        <p:txBody>
          <a:bodyPr anchor="b"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3" y="0"/>
            <a:ext cx="3689604" cy="20231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2492896"/>
            <a:ext cx="4608189" cy="2376487"/>
          </a:xfrm>
        </p:spPr>
        <p:txBody>
          <a:bodyPr bIns="82800" anchor="b">
            <a:noAutofit/>
          </a:bodyPr>
          <a:lstStyle>
            <a:lvl1pPr>
              <a:lnSpc>
                <a:spcPct val="105000"/>
              </a:lnSpc>
              <a:defRPr sz="3500" b="1" u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84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23850" y="404813"/>
            <a:ext cx="6335713" cy="5688012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5200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0" indent="0">
              <a:lnSpc>
                <a:spcPct val="100000"/>
              </a:lnSpc>
              <a:spcBef>
                <a:spcPts val="5200"/>
              </a:spcBef>
              <a:buFont typeface="Arial" panose="020B0604020202020204" pitchFamily="34" charset="0"/>
              <a:buNone/>
              <a:defRPr sz="2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39509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23850" y="404813"/>
            <a:ext cx="6335713" cy="5688012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3500"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0" indent="0">
              <a:lnSpc>
                <a:spcPct val="100000"/>
              </a:lnSpc>
              <a:spcBef>
                <a:spcPts val="3500"/>
              </a:spcBef>
              <a:buFont typeface="Arial" panose="020B0604020202020204" pitchFamily="34" charset="0"/>
              <a:buNone/>
              <a:defRPr sz="2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8718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132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83"/>
            <a:ext cx="9143622" cy="68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3" y="0"/>
            <a:ext cx="3689604" cy="20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8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rmatierungen Listenebe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15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989138"/>
            <a:ext cx="4176713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3438" y="1989138"/>
            <a:ext cx="4176712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AutoNum type="arabicPeriod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8"/>
          <p:cNvSpPr>
            <a:spLocks noGrp="1"/>
          </p:cNvSpPr>
          <p:nvPr>
            <p:ph type="dt" sz="half" idx="10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osse Headline – 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6335713" cy="1224136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653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osse Headline – 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3"/>
            <a:ext cx="6335713" cy="1224111"/>
          </a:xfrm>
        </p:spPr>
        <p:txBody>
          <a:bodyPr/>
          <a:lstStyle>
            <a:lvl1pPr>
              <a:defRPr lang="de-DE" sz="3500" b="1" u="sng" kern="1200" baseline="0" dirty="0" smtClean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989138"/>
            <a:ext cx="4176713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3438" y="1989138"/>
            <a:ext cx="4176712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4319810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8"/>
          <p:cNvSpPr>
            <a:spLocks noGrp="1"/>
          </p:cNvSpPr>
          <p:nvPr>
            <p:ph type="dt" sz="half" idx="10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31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528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323850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6"/>
          </p:nvPr>
        </p:nvSpPr>
        <p:spPr>
          <a:xfrm>
            <a:off x="4643437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4643759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9518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 Headline – Bild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3"/>
            <a:ext cx="6335713" cy="1224111"/>
          </a:xfrm>
        </p:spPr>
        <p:txBody>
          <a:bodyPr/>
          <a:lstStyle>
            <a:lvl1pPr>
              <a:defRPr lang="de-DE" sz="3500" b="1" u="sng" kern="1200" baseline="0" dirty="0" smtClean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528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323850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6"/>
          </p:nvPr>
        </p:nvSpPr>
        <p:spPr>
          <a:xfrm>
            <a:off x="4643437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4643759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0267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528" y="1"/>
            <a:ext cx="8496622" cy="5084762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323850" y="5229225"/>
            <a:ext cx="6335713" cy="863601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1429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6335713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988840"/>
            <a:ext cx="8496300" cy="41039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323850" y="6408378"/>
            <a:ext cx="84966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959770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Recherche- und Schreibseminar 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Datumsplatzhalter 8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Fußzeilenplatzhalter 4"/>
          <p:cNvSpPr txBox="1">
            <a:spLocks/>
          </p:cNvSpPr>
          <p:nvPr/>
        </p:nvSpPr>
        <p:spPr>
          <a:xfrm>
            <a:off x="5724525" y="6453336"/>
            <a:ext cx="3095947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 dirty="0" smtClean="0"/>
              <a:t>Universität Konstanz</a:t>
            </a:r>
            <a:endParaRPr lang="de-DE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5" r:id="rId2"/>
    <p:sldLayoutId id="2147483671" r:id="rId3"/>
    <p:sldLayoutId id="2147483656" r:id="rId4"/>
    <p:sldLayoutId id="2147483657" r:id="rId5"/>
    <p:sldLayoutId id="2147483659" r:id="rId6"/>
    <p:sldLayoutId id="2147483665" r:id="rId7"/>
    <p:sldLayoutId id="2147483666" r:id="rId8"/>
    <p:sldLayoutId id="2147483667" r:id="rId9"/>
    <p:sldLayoutId id="2147483663" r:id="rId10"/>
    <p:sldLayoutId id="2147483662" r:id="rId11"/>
    <p:sldLayoutId id="2147483674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b="1" u="sng" kern="1200" baseline="0">
          <a:solidFill>
            <a:schemeClr val="tx1"/>
          </a:solidFill>
          <a:uFill>
            <a:solidFill>
              <a:schemeClr val="accent1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74000" indent="-324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+mj-lt"/>
        <a:buNone/>
        <a:defRPr sz="1600" u="sng" kern="1200" baseline="0">
          <a:solidFill>
            <a:schemeClr val="tx1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373688"/>
            <a:ext cx="8064574" cy="792162"/>
          </a:xfrm>
        </p:spPr>
        <p:txBody>
          <a:bodyPr/>
          <a:lstStyle/>
          <a:p>
            <a:r>
              <a:rPr lang="de-DE" dirty="0" smtClean="0"/>
              <a:t>Writing 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Department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Linguistics</a:t>
            </a:r>
            <a:r>
              <a:rPr lang="de-DE" dirty="0" smtClean="0"/>
              <a:t>, </a:t>
            </a:r>
            <a:r>
              <a:rPr lang="de-DE" dirty="0" smtClean="0"/>
              <a:t>9 </a:t>
            </a:r>
            <a:r>
              <a:rPr lang="de-DE" dirty="0" smtClean="0"/>
              <a:t>March 2020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Dimensions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writing</a:t>
            </a:r>
            <a:r>
              <a:rPr lang="de-DE" dirty="0" smtClean="0"/>
              <a:t>,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writers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dirty="0" err="1" smtClean="0"/>
              <a:t>writing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41" y="2007866"/>
            <a:ext cx="4031940" cy="268796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076825" y="472058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00" dirty="0"/>
              <a:t>https://cdn.gratisography.com/photos/419H.jpg</a:t>
            </a:r>
          </a:p>
        </p:txBody>
      </p:sp>
    </p:spTree>
    <p:extLst>
      <p:ext uri="{BB962C8B-B14F-4D97-AF65-F5344CB8AC3E}">
        <p14:creationId xmlns:p14="http://schemas.microsoft.com/office/powerpoint/2010/main" val="3232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Everyone</a:t>
            </a:r>
            <a:r>
              <a:rPr lang="de-DE" dirty="0" smtClean="0"/>
              <a:t> </a:t>
            </a:r>
            <a:r>
              <a:rPr lang="de-DE" dirty="0" err="1" smtClean="0"/>
              <a:t>writes</a:t>
            </a:r>
            <a:r>
              <a:rPr lang="de-DE" dirty="0" smtClean="0"/>
              <a:t> </a:t>
            </a:r>
            <a:r>
              <a:rPr lang="de-DE" dirty="0" err="1" smtClean="0"/>
              <a:t>differently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 err="1" smtClean="0"/>
              <a:t>What</a:t>
            </a:r>
            <a:r>
              <a:rPr lang="de-DE" i="1" dirty="0" smtClean="0"/>
              <a:t> type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r>
              <a:rPr lang="de-DE" i="1" dirty="0" err="1" smtClean="0"/>
              <a:t>writer</a:t>
            </a:r>
            <a:r>
              <a:rPr lang="de-DE" i="1" dirty="0" smtClean="0"/>
              <a:t> am I?</a:t>
            </a:r>
            <a:r>
              <a:rPr lang="de-DE" b="0" dirty="0" smtClean="0">
                <a:solidFill>
                  <a:schemeClr val="tx1"/>
                </a:solidFill>
              </a:rPr>
              <a:t>*</a:t>
            </a:r>
            <a:endParaRPr lang="de-DE" i="1" dirty="0" smtClean="0"/>
          </a:p>
          <a:p>
            <a:endParaRPr lang="de-DE" dirty="0" smtClean="0"/>
          </a:p>
          <a:p>
            <a:pPr lvl="1"/>
            <a:r>
              <a:rPr lang="de-DE" b="1" dirty="0" smtClean="0"/>
              <a:t>Task</a:t>
            </a:r>
          </a:p>
          <a:p>
            <a:pPr lvl="1"/>
            <a:endParaRPr lang="de-DE" b="1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Carry out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in </a:t>
            </a:r>
            <a:r>
              <a:rPr lang="de-DE" dirty="0" err="1" smtClean="0"/>
              <a:t>individually</a:t>
            </a:r>
            <a:r>
              <a:rPr lang="de-DE" dirty="0" smtClean="0"/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Evaluate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. </a:t>
            </a:r>
            <a:r>
              <a:rPr lang="en-US" dirty="0" smtClean="0">
                <a:sym typeface="Wingdings" panose="05000000000000000000" pitchFamily="2" charset="2"/>
              </a:rPr>
              <a:t>How </a:t>
            </a:r>
            <a:r>
              <a:rPr lang="en-US" dirty="0">
                <a:sym typeface="Wingdings" panose="05000000000000000000" pitchFamily="2" charset="2"/>
              </a:rPr>
              <a:t>often did you </a:t>
            </a:r>
            <a:r>
              <a:rPr lang="en-US" dirty="0" smtClean="0">
                <a:sym typeface="Wingdings" panose="05000000000000000000" pitchFamily="2" charset="2"/>
              </a:rPr>
              <a:t>answer </a:t>
            </a:r>
            <a:r>
              <a:rPr lang="en-US" dirty="0">
                <a:sym typeface="Wingdings" panose="05000000000000000000" pitchFamily="2" charset="2"/>
              </a:rPr>
              <a:t>(a), (b), (c) or (d)?</a:t>
            </a:r>
            <a:endParaRPr 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10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sp>
        <p:nvSpPr>
          <p:cNvPr id="11" name="Textfeld 10"/>
          <p:cNvSpPr txBox="1"/>
          <p:nvPr/>
        </p:nvSpPr>
        <p:spPr>
          <a:xfrm>
            <a:off x="323850" y="4707830"/>
            <a:ext cx="4248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*Test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evaluation</a:t>
            </a:r>
            <a:r>
              <a:rPr lang="de-DE" sz="1200" dirty="0" smtClean="0"/>
              <a:t> </a:t>
            </a:r>
            <a:r>
              <a:rPr lang="de-DE" sz="1200" dirty="0" err="1" smtClean="0"/>
              <a:t>adapted</a:t>
            </a:r>
            <a:r>
              <a:rPr lang="de-DE" sz="1200" dirty="0" smtClean="0"/>
              <a:t> </a:t>
            </a:r>
            <a:r>
              <a:rPr lang="de-DE" sz="1200" dirty="0" err="1" smtClean="0"/>
              <a:t>by</a:t>
            </a:r>
            <a:r>
              <a:rPr lang="de-DE" sz="1200" dirty="0" smtClean="0"/>
              <a:t> Melanie </a:t>
            </a:r>
            <a:r>
              <a:rPr lang="de-DE" sz="1200" dirty="0" err="1" smtClean="0"/>
              <a:t>Seiß</a:t>
            </a:r>
            <a:r>
              <a:rPr lang="de-DE" sz="1200" dirty="0" smtClean="0"/>
              <a:t> </a:t>
            </a:r>
            <a:r>
              <a:rPr lang="de-DE" sz="1200" dirty="0" err="1" smtClean="0"/>
              <a:t>from</a:t>
            </a:r>
            <a:r>
              <a:rPr lang="de-DE" sz="1200" dirty="0" smtClean="0"/>
              <a:t>:</a:t>
            </a:r>
          </a:p>
          <a:p>
            <a:pPr marL="180975" indent="-180975"/>
            <a:r>
              <a:rPr lang="de-DE" sz="1200" dirty="0" smtClean="0"/>
              <a:t>Arnold</a:t>
            </a:r>
            <a:r>
              <a:rPr lang="de-DE" sz="1200" dirty="0"/>
              <a:t>, Sven, Rosaria Chirico &amp; Daniela Liebscher. 2012. Goldgräber oder Eichhörnchen - welcher Schreibertyp sind Sie? Über 350 Interessierte entdeckten ihren Schreibertyp und nutzten die "Speed-Beratung" bei der Langen Nacht der Wissenschaften 2011 in Berlin. </a:t>
            </a:r>
            <a:r>
              <a:rPr lang="de-DE" sz="1200" i="1" dirty="0"/>
              <a:t>Journal der Schreibberatung</a:t>
            </a:r>
            <a:r>
              <a:rPr lang="de-DE" sz="1200" dirty="0"/>
              <a:t> 4. 82–97.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940" y="4172188"/>
            <a:ext cx="3500210" cy="19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Everyone</a:t>
            </a:r>
            <a:r>
              <a:rPr lang="de-DE" dirty="0"/>
              <a:t> </a:t>
            </a:r>
            <a:r>
              <a:rPr lang="de-DE" dirty="0" err="1"/>
              <a:t>writes</a:t>
            </a:r>
            <a:r>
              <a:rPr lang="de-DE" dirty="0"/>
              <a:t> </a:t>
            </a:r>
            <a:r>
              <a:rPr lang="de-DE" dirty="0" err="1" smtClean="0"/>
              <a:t>differently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Group </a:t>
            </a:r>
            <a:r>
              <a:rPr lang="de-DE" dirty="0" err="1" smtClean="0"/>
              <a:t>work</a:t>
            </a:r>
            <a:endParaRPr lang="de-DE" dirty="0" smtClean="0"/>
          </a:p>
          <a:p>
            <a:endParaRPr lang="de-DE" dirty="0" smtClean="0"/>
          </a:p>
          <a:p>
            <a:pPr lvl="1"/>
            <a:r>
              <a:rPr lang="de-DE" b="1" dirty="0" smtClean="0"/>
              <a:t>Task</a:t>
            </a:r>
          </a:p>
          <a:p>
            <a:pPr lvl="1"/>
            <a:endParaRPr lang="de-DE" b="1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Describe your approach to </a:t>
            </a:r>
            <a:r>
              <a:rPr lang="en-US" dirty="0" smtClean="0"/>
              <a:t>writing</a:t>
            </a:r>
            <a:r>
              <a:rPr lang="de-DE" dirty="0" smtClean="0"/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What are the benefits and risks?</a:t>
            </a:r>
            <a:endParaRPr lang="de-DE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Find a </a:t>
            </a:r>
            <a:r>
              <a:rPr lang="de-DE" dirty="0" err="1" smtClean="0"/>
              <a:t>suitable</a:t>
            </a:r>
            <a:r>
              <a:rPr lang="de-DE" dirty="0" smtClean="0"/>
              <a:t> </a:t>
            </a:r>
            <a:r>
              <a:rPr lang="de-DE" dirty="0" err="1" smtClean="0"/>
              <a:t>label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motto</a:t>
            </a:r>
            <a:r>
              <a:rPr lang="de-DE" dirty="0"/>
              <a:t>.</a:t>
            </a:r>
            <a:endParaRPr 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11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940" y="4172188"/>
            <a:ext cx="3500210" cy="19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Everyone</a:t>
            </a:r>
            <a:r>
              <a:rPr lang="de-DE" dirty="0"/>
              <a:t> </a:t>
            </a:r>
            <a:r>
              <a:rPr lang="de-DE" dirty="0" err="1"/>
              <a:t>writes</a:t>
            </a:r>
            <a:r>
              <a:rPr lang="de-DE" dirty="0"/>
              <a:t> </a:t>
            </a:r>
            <a:r>
              <a:rPr lang="de-DE" dirty="0" err="1" smtClean="0"/>
              <a:t>differently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Mostly</a:t>
            </a:r>
            <a:r>
              <a:rPr lang="de-DE" dirty="0" smtClean="0"/>
              <a:t> (a): The </a:t>
            </a:r>
            <a:r>
              <a:rPr lang="de-DE" i="1" dirty="0" err="1" smtClean="0"/>
              <a:t>write</a:t>
            </a:r>
            <a:r>
              <a:rPr lang="de-DE" i="1" dirty="0" smtClean="0"/>
              <a:t> </a:t>
            </a:r>
            <a:r>
              <a:rPr lang="de-DE" i="1" dirty="0" err="1" smtClean="0"/>
              <a:t>away</a:t>
            </a:r>
            <a:r>
              <a:rPr lang="de-DE" dirty="0" smtClean="0"/>
              <a:t> </a:t>
            </a:r>
            <a:r>
              <a:rPr lang="de-DE" dirty="0" err="1" smtClean="0"/>
              <a:t>writers</a:t>
            </a:r>
            <a:endParaRPr lang="de-DE" i="1" dirty="0" smtClean="0"/>
          </a:p>
          <a:p>
            <a:endParaRPr lang="de-DE" dirty="0" smtClean="0"/>
          </a:p>
          <a:p>
            <a:pPr lvl="1"/>
            <a:r>
              <a:rPr lang="de-DE" b="1" dirty="0" smtClean="0"/>
              <a:t>Motto: The </a:t>
            </a:r>
            <a:r>
              <a:rPr lang="de-DE" b="1" dirty="0" err="1" smtClean="0"/>
              <a:t>journey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destination</a:t>
            </a:r>
            <a:r>
              <a:rPr lang="de-DE" b="1" dirty="0" smtClean="0"/>
              <a:t>.</a:t>
            </a:r>
          </a:p>
          <a:p>
            <a:pPr lvl="1"/>
            <a:endParaRPr lang="de-DE" dirty="0"/>
          </a:p>
          <a:p>
            <a:pPr lvl="1"/>
            <a:r>
              <a:rPr lang="en-US" dirty="0"/>
              <a:t>You like to </a:t>
            </a:r>
            <a:r>
              <a:rPr lang="en-US" dirty="0" smtClean="0"/>
              <a:t>write away and </a:t>
            </a:r>
            <a:r>
              <a:rPr lang="en-US" dirty="0"/>
              <a:t>you only develop your ideas and the structure of your texts </a:t>
            </a:r>
            <a:r>
              <a:rPr lang="en-US" dirty="0" smtClean="0"/>
              <a:t>while writing.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12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sp>
        <p:nvSpPr>
          <p:cNvPr id="5" name="Textfeld 4"/>
          <p:cNvSpPr txBox="1"/>
          <p:nvPr/>
        </p:nvSpPr>
        <p:spPr>
          <a:xfrm>
            <a:off x="251681" y="3712964"/>
            <a:ext cx="86406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Advantages</a:t>
            </a:r>
            <a:endParaRPr lang="de-DE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You write freely and carefree and it </a:t>
            </a:r>
            <a:r>
              <a:rPr lang="en-US" sz="1600" dirty="0" smtClean="0"/>
              <a:t>rarely </a:t>
            </a:r>
            <a:r>
              <a:rPr lang="en-US" sz="1600" dirty="0"/>
              <a:t>gets </a:t>
            </a:r>
            <a:r>
              <a:rPr lang="en-US" sz="1600" dirty="0" smtClean="0"/>
              <a:t>boring.</a:t>
            </a: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You are open to new ideas, which you often find when writing.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You can soon see what you have achieved</a:t>
            </a:r>
            <a:r>
              <a:rPr lang="en-US" sz="1600" dirty="0" smtClean="0"/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sz="1600" dirty="0" err="1" smtClean="0"/>
              <a:t>Risks</a:t>
            </a:r>
            <a:endParaRPr lang="de-DE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You easily drift away from </a:t>
            </a:r>
            <a:r>
              <a:rPr lang="en-US" sz="1600" dirty="0"/>
              <a:t>the actual topic.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You need to allow more time for revision.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There is no end in sight.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517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Everyone</a:t>
            </a:r>
            <a:r>
              <a:rPr lang="de-DE" dirty="0"/>
              <a:t> </a:t>
            </a:r>
            <a:r>
              <a:rPr lang="de-DE" dirty="0" err="1"/>
              <a:t>writes</a:t>
            </a:r>
            <a:r>
              <a:rPr lang="de-DE" dirty="0"/>
              <a:t> </a:t>
            </a:r>
            <a:r>
              <a:rPr lang="de-DE" dirty="0" err="1" smtClean="0"/>
              <a:t>differently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Mostly</a:t>
            </a:r>
            <a:r>
              <a:rPr lang="de-DE" dirty="0" smtClean="0"/>
              <a:t> (a): The </a:t>
            </a:r>
            <a:r>
              <a:rPr lang="de-DE" i="1" dirty="0" err="1" smtClean="0"/>
              <a:t>write</a:t>
            </a:r>
            <a:r>
              <a:rPr lang="de-DE" i="1" dirty="0" smtClean="0"/>
              <a:t> </a:t>
            </a:r>
            <a:r>
              <a:rPr lang="de-DE" i="1" dirty="0" err="1" smtClean="0"/>
              <a:t>away</a:t>
            </a:r>
            <a:r>
              <a:rPr lang="de-DE" dirty="0" smtClean="0"/>
              <a:t> </a:t>
            </a:r>
            <a:r>
              <a:rPr lang="de-DE" dirty="0" err="1" smtClean="0"/>
              <a:t>writer</a:t>
            </a:r>
            <a:endParaRPr lang="de-DE" i="1" dirty="0" smtClean="0"/>
          </a:p>
          <a:p>
            <a:endParaRPr lang="de-DE" dirty="0" smtClean="0"/>
          </a:p>
          <a:p>
            <a:pPr lvl="1"/>
            <a:r>
              <a:rPr lang="de-DE" b="1" dirty="0" smtClean="0"/>
              <a:t>Motto: The </a:t>
            </a:r>
            <a:r>
              <a:rPr lang="de-DE" b="1" dirty="0" err="1" smtClean="0"/>
              <a:t>journey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destination</a:t>
            </a:r>
            <a:r>
              <a:rPr lang="de-DE" b="1" dirty="0" smtClean="0"/>
              <a:t>.</a:t>
            </a:r>
          </a:p>
          <a:p>
            <a:pPr lvl="1"/>
            <a:endParaRPr lang="de-DE" dirty="0"/>
          </a:p>
          <a:p>
            <a:pPr lvl="1"/>
            <a:r>
              <a:rPr lang="en-US" dirty="0"/>
              <a:t>You like to </a:t>
            </a:r>
            <a:r>
              <a:rPr lang="en-US" dirty="0" smtClean="0"/>
              <a:t>write away and </a:t>
            </a:r>
            <a:r>
              <a:rPr lang="en-US" dirty="0"/>
              <a:t>you only develop your ideas and the structure of your texts </a:t>
            </a:r>
            <a:r>
              <a:rPr lang="en-US" dirty="0" smtClean="0"/>
              <a:t>while writing.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13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sp>
        <p:nvSpPr>
          <p:cNvPr id="7" name="Textfeld 6"/>
          <p:cNvSpPr txBox="1"/>
          <p:nvPr/>
        </p:nvSpPr>
        <p:spPr>
          <a:xfrm>
            <a:off x="251681" y="3704841"/>
            <a:ext cx="8640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b="1" dirty="0" smtClean="0">
              <a:solidFill>
                <a:schemeClr val="accent1"/>
              </a:solidFill>
            </a:endParaRPr>
          </a:p>
          <a:p>
            <a:r>
              <a:rPr lang="de-DE" sz="1600" b="1" dirty="0" smtClean="0">
                <a:solidFill>
                  <a:schemeClr val="accent1"/>
                </a:solidFill>
              </a:rPr>
              <a:t>Writing </a:t>
            </a:r>
            <a:r>
              <a:rPr lang="de-DE" sz="1600" b="1" dirty="0" err="1" smtClean="0">
                <a:solidFill>
                  <a:schemeClr val="accent1"/>
                </a:solidFill>
              </a:rPr>
              <a:t>adventurers</a:t>
            </a:r>
            <a:endParaRPr lang="de-DE" sz="1600" b="1" dirty="0">
              <a:solidFill>
                <a:schemeClr val="accent1"/>
              </a:solidFill>
            </a:endParaRPr>
          </a:p>
          <a:p>
            <a:endParaRPr lang="de-DE" sz="1600" dirty="0"/>
          </a:p>
          <a:p>
            <a:r>
              <a:rPr lang="de-DE" sz="1600" dirty="0" smtClean="0"/>
              <a:t>e.g. André Breton, Martin Walser (</a:t>
            </a:r>
            <a:r>
              <a:rPr lang="de-DE" sz="1600" i="1" dirty="0" smtClean="0"/>
              <a:t>Death </a:t>
            </a:r>
            <a:r>
              <a:rPr lang="de-DE" sz="1600" i="1" dirty="0" err="1" smtClean="0"/>
              <a:t>of</a:t>
            </a:r>
            <a:r>
              <a:rPr lang="de-DE" sz="1600" i="1" dirty="0" smtClean="0"/>
              <a:t> a </a:t>
            </a:r>
            <a:r>
              <a:rPr lang="de-DE" sz="1600" i="1" dirty="0" err="1" smtClean="0"/>
              <a:t>Critic</a:t>
            </a:r>
            <a:r>
              <a:rPr lang="de-DE" sz="1600" dirty="0" smtClean="0"/>
              <a:t>), Siegfried Lenz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502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Everyone</a:t>
            </a:r>
            <a:r>
              <a:rPr lang="de-DE" dirty="0"/>
              <a:t> </a:t>
            </a:r>
            <a:r>
              <a:rPr lang="de-DE" dirty="0" err="1"/>
              <a:t>writes</a:t>
            </a:r>
            <a:r>
              <a:rPr lang="de-DE" dirty="0"/>
              <a:t> </a:t>
            </a:r>
            <a:r>
              <a:rPr lang="de-DE" dirty="0" err="1" smtClean="0"/>
              <a:t>differently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Mostly</a:t>
            </a:r>
            <a:r>
              <a:rPr lang="de-DE" dirty="0" smtClean="0"/>
              <a:t> (b): The </a:t>
            </a:r>
            <a:r>
              <a:rPr lang="de-DE" dirty="0" err="1" smtClean="0"/>
              <a:t>patchwork</a:t>
            </a:r>
            <a:r>
              <a:rPr lang="de-DE" dirty="0" smtClean="0"/>
              <a:t> </a:t>
            </a:r>
            <a:r>
              <a:rPr lang="de-DE" dirty="0" err="1" smtClean="0"/>
              <a:t>writer</a:t>
            </a:r>
            <a:endParaRPr lang="de-DE" dirty="0" smtClean="0"/>
          </a:p>
          <a:p>
            <a:endParaRPr lang="de-DE" dirty="0" smtClean="0"/>
          </a:p>
          <a:p>
            <a:pPr lvl="1"/>
            <a:r>
              <a:rPr lang="de-DE" b="1" dirty="0" smtClean="0"/>
              <a:t>Motto: </a:t>
            </a:r>
            <a:r>
              <a:rPr lang="de-DE" b="1" dirty="0" err="1" smtClean="0"/>
              <a:t>Gather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leap</a:t>
            </a:r>
            <a:r>
              <a:rPr lang="de-DE" b="1" dirty="0" smtClean="0"/>
              <a:t>.</a:t>
            </a:r>
          </a:p>
          <a:p>
            <a:pPr lvl="1"/>
            <a:endParaRPr lang="de-DE" dirty="0"/>
          </a:p>
          <a:p>
            <a:pPr lvl="1"/>
            <a:r>
              <a:rPr lang="en-US" dirty="0"/>
              <a:t>You </a:t>
            </a:r>
            <a:r>
              <a:rPr lang="en-US" dirty="0" smtClean="0"/>
              <a:t>do not </a:t>
            </a:r>
            <a:r>
              <a:rPr lang="en-US" dirty="0"/>
              <a:t>write from beginning to end, but </a:t>
            </a:r>
            <a:r>
              <a:rPr lang="en-US" dirty="0" smtClean="0"/>
              <a:t>at this or that part of the text. </a:t>
            </a:r>
            <a:r>
              <a:rPr lang="en-US" dirty="0"/>
              <a:t>In </a:t>
            </a:r>
            <a:r>
              <a:rPr lang="en-US" dirty="0" smtClean="0"/>
              <a:t>between, </a:t>
            </a:r>
            <a:r>
              <a:rPr lang="en-US" dirty="0"/>
              <a:t>you also interrupt writing to research information.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14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sp>
        <p:nvSpPr>
          <p:cNvPr id="5" name="Textfeld 4"/>
          <p:cNvSpPr txBox="1"/>
          <p:nvPr/>
        </p:nvSpPr>
        <p:spPr>
          <a:xfrm>
            <a:off x="251681" y="3704841"/>
            <a:ext cx="86406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Advantages</a:t>
            </a:r>
            <a:endParaRPr lang="de-DE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You are flexible and </a:t>
            </a:r>
            <a:r>
              <a:rPr lang="en-US" sz="1600" dirty="0" smtClean="0"/>
              <a:t>can </a:t>
            </a:r>
            <a:r>
              <a:rPr lang="en-US" sz="1600" dirty="0"/>
              <a:t>continue writing in another section if you </a:t>
            </a:r>
            <a:r>
              <a:rPr lang="en-US" sz="1600" dirty="0" smtClean="0"/>
              <a:t>are not making progress</a:t>
            </a:r>
            <a:r>
              <a:rPr lang="en-US" sz="1600" dirty="0"/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Many </a:t>
            </a:r>
            <a:r>
              <a:rPr lang="en-US" sz="1600" dirty="0"/>
              <a:t>small </a:t>
            </a:r>
            <a:r>
              <a:rPr lang="en-US" sz="1600" dirty="0" smtClean="0"/>
              <a:t>tasks reduce your fear </a:t>
            </a:r>
            <a:r>
              <a:rPr lang="en-US" sz="1600" dirty="0"/>
              <a:t>of the big </a:t>
            </a:r>
            <a:r>
              <a:rPr lang="en-US" sz="1600" dirty="0" smtClean="0"/>
              <a:t>picture.</a:t>
            </a: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Preliminarity</a:t>
            </a:r>
            <a:r>
              <a:rPr lang="en-US" sz="1600" dirty="0" smtClean="0"/>
              <a:t> prevents </a:t>
            </a:r>
            <a:r>
              <a:rPr lang="en-US" sz="1600" dirty="0"/>
              <a:t>paralyzing perfectionism</a:t>
            </a:r>
            <a:r>
              <a:rPr lang="en-US" sz="1600" dirty="0" smtClean="0"/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sz="1600" dirty="0" err="1" smtClean="0"/>
              <a:t>Risks</a:t>
            </a:r>
            <a:endParaRPr lang="de-DE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You </a:t>
            </a:r>
            <a:r>
              <a:rPr lang="en-US" sz="1600" dirty="0" smtClean="0"/>
              <a:t>may put </a:t>
            </a:r>
            <a:r>
              <a:rPr lang="en-US" sz="1600" dirty="0"/>
              <a:t>difficult text parts </a:t>
            </a:r>
            <a:r>
              <a:rPr lang="en-US" sz="1600" dirty="0" smtClean="0"/>
              <a:t>off infinitely.</a:t>
            </a: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You </a:t>
            </a:r>
            <a:r>
              <a:rPr lang="en-US" sz="1600" dirty="0" smtClean="0"/>
              <a:t>may </a:t>
            </a:r>
            <a:r>
              <a:rPr lang="en-US" sz="1600" dirty="0"/>
              <a:t>lose track </a:t>
            </a:r>
            <a:r>
              <a:rPr lang="en-US" sz="1600" dirty="0" smtClean="0"/>
              <a:t>easily.</a:t>
            </a: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There is no end in sight.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1452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Everyone</a:t>
            </a:r>
            <a:r>
              <a:rPr lang="de-DE" dirty="0"/>
              <a:t> </a:t>
            </a:r>
            <a:r>
              <a:rPr lang="de-DE" dirty="0" err="1"/>
              <a:t>writes</a:t>
            </a:r>
            <a:r>
              <a:rPr lang="de-DE" dirty="0"/>
              <a:t> </a:t>
            </a:r>
            <a:r>
              <a:rPr lang="de-DE" dirty="0" err="1" smtClean="0"/>
              <a:t>differently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Mostly</a:t>
            </a:r>
            <a:r>
              <a:rPr lang="de-DE" dirty="0" smtClean="0"/>
              <a:t> (b): The </a:t>
            </a:r>
            <a:r>
              <a:rPr lang="de-DE" dirty="0" err="1" smtClean="0"/>
              <a:t>patchwork</a:t>
            </a:r>
            <a:r>
              <a:rPr lang="de-DE" dirty="0" smtClean="0"/>
              <a:t> </a:t>
            </a:r>
            <a:r>
              <a:rPr lang="de-DE" dirty="0" err="1" smtClean="0"/>
              <a:t>writer</a:t>
            </a:r>
            <a:endParaRPr lang="de-DE" dirty="0" smtClean="0"/>
          </a:p>
          <a:p>
            <a:endParaRPr lang="de-DE" dirty="0" smtClean="0"/>
          </a:p>
          <a:p>
            <a:pPr lvl="1"/>
            <a:r>
              <a:rPr lang="de-DE" b="1" dirty="0" smtClean="0"/>
              <a:t>Motto: </a:t>
            </a:r>
            <a:r>
              <a:rPr lang="de-DE" b="1" dirty="0" err="1" smtClean="0"/>
              <a:t>Gather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leap</a:t>
            </a:r>
            <a:r>
              <a:rPr lang="de-DE" b="1" dirty="0" smtClean="0"/>
              <a:t>.</a:t>
            </a:r>
          </a:p>
          <a:p>
            <a:pPr lvl="1"/>
            <a:endParaRPr lang="de-DE" dirty="0"/>
          </a:p>
          <a:p>
            <a:pPr lvl="1"/>
            <a:r>
              <a:rPr lang="en-US" dirty="0"/>
              <a:t>You </a:t>
            </a:r>
            <a:r>
              <a:rPr lang="en-US" dirty="0" smtClean="0"/>
              <a:t>do not </a:t>
            </a:r>
            <a:r>
              <a:rPr lang="en-US" dirty="0"/>
              <a:t>write from beginning to end, but </a:t>
            </a:r>
            <a:r>
              <a:rPr lang="en-US" dirty="0" smtClean="0"/>
              <a:t>at this or that part of the text. </a:t>
            </a:r>
            <a:r>
              <a:rPr lang="en-US" dirty="0"/>
              <a:t>In </a:t>
            </a:r>
            <a:r>
              <a:rPr lang="en-US" dirty="0" smtClean="0"/>
              <a:t>between, </a:t>
            </a:r>
            <a:r>
              <a:rPr lang="en-US" dirty="0"/>
              <a:t>you also interrupt writing to research information.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15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sp>
        <p:nvSpPr>
          <p:cNvPr id="7" name="Textfeld 6"/>
          <p:cNvSpPr txBox="1"/>
          <p:nvPr/>
        </p:nvSpPr>
        <p:spPr>
          <a:xfrm>
            <a:off x="251681" y="3704841"/>
            <a:ext cx="8640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b="1" dirty="0">
              <a:solidFill>
                <a:schemeClr val="accent1"/>
              </a:solidFill>
            </a:endParaRPr>
          </a:p>
          <a:p>
            <a:r>
              <a:rPr lang="de-DE" sz="1600" b="1" dirty="0" err="1" smtClean="0">
                <a:solidFill>
                  <a:schemeClr val="accent1"/>
                </a:solidFill>
              </a:rPr>
              <a:t>Squirrels</a:t>
            </a:r>
            <a:endParaRPr lang="de-DE" sz="1600" b="1" dirty="0">
              <a:solidFill>
                <a:schemeClr val="accent1"/>
              </a:solidFill>
            </a:endParaRPr>
          </a:p>
          <a:p>
            <a:endParaRPr lang="de-DE" sz="1600" dirty="0"/>
          </a:p>
          <a:p>
            <a:r>
              <a:rPr lang="de-DE" sz="1600" dirty="0" smtClean="0"/>
              <a:t>e.g. Ingeborg Bachmann (</a:t>
            </a:r>
            <a:r>
              <a:rPr lang="de-DE" sz="1600" dirty="0" err="1" smtClean="0"/>
              <a:t>poetry</a:t>
            </a:r>
            <a:r>
              <a:rPr lang="de-DE" sz="1600" dirty="0" smtClean="0"/>
              <a:t>, </a:t>
            </a:r>
            <a:r>
              <a:rPr lang="de-DE" sz="1600" i="1" dirty="0" smtClean="0"/>
              <a:t>Malina</a:t>
            </a:r>
            <a:r>
              <a:rPr lang="de-DE" sz="1600" dirty="0" smtClean="0"/>
              <a:t>), Günther Grass (</a:t>
            </a:r>
            <a:r>
              <a:rPr lang="de-DE" sz="1600" i="1" dirty="0" smtClean="0"/>
              <a:t>The Tin Drum</a:t>
            </a:r>
            <a:r>
              <a:rPr lang="de-DE" sz="1600" dirty="0" smtClean="0"/>
              <a:t>, </a:t>
            </a:r>
            <a:r>
              <a:rPr lang="de-DE" sz="1600" i="1" dirty="0" err="1" smtClean="0"/>
              <a:t>Cat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and</a:t>
            </a:r>
            <a:r>
              <a:rPr lang="de-DE" sz="1600" i="1" dirty="0" smtClean="0"/>
              <a:t> Mouse</a:t>
            </a:r>
            <a:r>
              <a:rPr lang="de-DE" sz="1600" dirty="0" smtClean="0"/>
              <a:t>), Thomas Mann (</a:t>
            </a:r>
            <a:r>
              <a:rPr lang="de-DE" sz="1600" i="1" dirty="0" smtClean="0"/>
              <a:t>Death in </a:t>
            </a:r>
            <a:r>
              <a:rPr lang="de-DE" sz="1600" i="1" dirty="0" err="1" smtClean="0"/>
              <a:t>Venice</a:t>
            </a:r>
            <a:r>
              <a:rPr lang="de-DE" sz="1600" dirty="0" smtClean="0"/>
              <a:t>, </a:t>
            </a:r>
            <a:r>
              <a:rPr lang="de-DE" sz="1600" i="1" dirty="0" smtClean="0"/>
              <a:t>The Magic Mountain</a:t>
            </a:r>
            <a:r>
              <a:rPr lang="de-DE" sz="1600" dirty="0" smtClean="0"/>
              <a:t>)</a:t>
            </a: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697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Everyone</a:t>
            </a:r>
            <a:r>
              <a:rPr lang="de-DE" dirty="0"/>
              <a:t> </a:t>
            </a:r>
            <a:r>
              <a:rPr lang="de-DE" dirty="0" err="1"/>
              <a:t>writes</a:t>
            </a:r>
            <a:r>
              <a:rPr lang="de-DE" dirty="0"/>
              <a:t> </a:t>
            </a:r>
            <a:r>
              <a:rPr lang="de-DE" dirty="0" err="1" smtClean="0"/>
              <a:t>differently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Mostly</a:t>
            </a:r>
            <a:r>
              <a:rPr lang="de-DE" dirty="0" smtClean="0"/>
              <a:t> (c): The </a:t>
            </a:r>
            <a:r>
              <a:rPr lang="de-DE" dirty="0" err="1" smtClean="0"/>
              <a:t>planners</a:t>
            </a:r>
            <a:endParaRPr lang="de-DE" dirty="0" smtClean="0"/>
          </a:p>
          <a:p>
            <a:endParaRPr lang="de-DE" dirty="0" smtClean="0"/>
          </a:p>
          <a:p>
            <a:pPr lvl="1"/>
            <a:r>
              <a:rPr lang="de-DE" b="1" dirty="0" smtClean="0"/>
              <a:t>Motto: Plan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dig</a:t>
            </a:r>
            <a:r>
              <a:rPr lang="de-DE" b="1" dirty="0" smtClean="0"/>
              <a:t> </a:t>
            </a:r>
            <a:r>
              <a:rPr lang="de-DE" b="1" dirty="0" err="1" smtClean="0"/>
              <a:t>deep</a:t>
            </a:r>
            <a:r>
              <a:rPr lang="de-DE" b="1" dirty="0" smtClean="0"/>
              <a:t>. </a:t>
            </a:r>
          </a:p>
          <a:p>
            <a:pPr lvl="1"/>
            <a:endParaRPr lang="de-DE" dirty="0"/>
          </a:p>
          <a:p>
            <a:pPr lvl="1"/>
            <a:r>
              <a:rPr lang="en-US" dirty="0"/>
              <a:t>You prefer to make a plan before you start </a:t>
            </a:r>
            <a:r>
              <a:rPr lang="en-US" dirty="0" smtClean="0"/>
              <a:t>and stick to </a:t>
            </a:r>
            <a:r>
              <a:rPr lang="en-US" dirty="0"/>
              <a:t>it </a:t>
            </a:r>
            <a:r>
              <a:rPr lang="en-US" dirty="0" smtClean="0"/>
              <a:t>while writing. 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16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sp>
        <p:nvSpPr>
          <p:cNvPr id="5" name="Textfeld 4"/>
          <p:cNvSpPr txBox="1"/>
          <p:nvPr/>
        </p:nvSpPr>
        <p:spPr>
          <a:xfrm>
            <a:off x="251681" y="3704841"/>
            <a:ext cx="86406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Advantages</a:t>
            </a:r>
            <a:endParaRPr lang="de-DE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Your approach is clear and allows </a:t>
            </a:r>
            <a:r>
              <a:rPr lang="en-US" sz="1600" dirty="0" smtClean="0"/>
              <a:t>for </a:t>
            </a:r>
            <a:r>
              <a:rPr lang="en-US" sz="1600" dirty="0"/>
              <a:t>good time management.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You can find the </a:t>
            </a:r>
            <a:r>
              <a:rPr lang="en-US" sz="1600" dirty="0" smtClean="0"/>
              <a:t>golden </a:t>
            </a:r>
            <a:r>
              <a:rPr lang="en-US" sz="1600" dirty="0"/>
              <a:t>thread </a:t>
            </a:r>
            <a:r>
              <a:rPr lang="en-US" sz="1600" dirty="0" smtClean="0"/>
              <a:t>in </a:t>
            </a:r>
            <a:r>
              <a:rPr lang="en-US" sz="1600" dirty="0"/>
              <a:t>your text at any time.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You can explain your planning well to others and </a:t>
            </a:r>
            <a:r>
              <a:rPr lang="en-US" sz="1600" dirty="0" smtClean="0"/>
              <a:t>can write </a:t>
            </a:r>
            <a:r>
              <a:rPr lang="en-US" sz="1600" dirty="0"/>
              <a:t>in a team. </a:t>
            </a: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sz="1600" dirty="0" err="1" smtClean="0"/>
              <a:t>Risks</a:t>
            </a:r>
            <a:endParaRPr lang="de-DE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You are not open to new ideas.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You </a:t>
            </a:r>
            <a:r>
              <a:rPr lang="en-US" sz="1600" dirty="0" smtClean="0"/>
              <a:t>may </a:t>
            </a:r>
            <a:r>
              <a:rPr lang="en-US" sz="1600" dirty="0"/>
              <a:t>get lost in planning and start writing too late.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It takes a long time before you see tangible results in the form of </a:t>
            </a:r>
            <a:r>
              <a:rPr lang="en-US" sz="1600" dirty="0" smtClean="0"/>
              <a:t>text.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728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Everyone</a:t>
            </a:r>
            <a:r>
              <a:rPr lang="de-DE" dirty="0"/>
              <a:t> </a:t>
            </a:r>
            <a:r>
              <a:rPr lang="de-DE" dirty="0" err="1"/>
              <a:t>writes</a:t>
            </a:r>
            <a:r>
              <a:rPr lang="de-DE" dirty="0"/>
              <a:t> </a:t>
            </a:r>
            <a:r>
              <a:rPr lang="de-DE" dirty="0" err="1" smtClean="0"/>
              <a:t>differently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Mostly</a:t>
            </a:r>
            <a:r>
              <a:rPr lang="de-DE" dirty="0" smtClean="0"/>
              <a:t> (c): The </a:t>
            </a:r>
            <a:r>
              <a:rPr lang="de-DE" dirty="0" err="1" smtClean="0"/>
              <a:t>planners</a:t>
            </a:r>
            <a:endParaRPr lang="de-DE" dirty="0" smtClean="0"/>
          </a:p>
          <a:p>
            <a:endParaRPr lang="de-DE" dirty="0" smtClean="0"/>
          </a:p>
          <a:p>
            <a:pPr lvl="1"/>
            <a:r>
              <a:rPr lang="de-DE" b="1" dirty="0" smtClean="0"/>
              <a:t>Motto: Plan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dig</a:t>
            </a:r>
            <a:r>
              <a:rPr lang="de-DE" b="1" dirty="0" smtClean="0"/>
              <a:t> </a:t>
            </a:r>
            <a:r>
              <a:rPr lang="de-DE" b="1" dirty="0" err="1" smtClean="0"/>
              <a:t>deep</a:t>
            </a:r>
            <a:r>
              <a:rPr lang="de-DE" b="1" dirty="0" smtClean="0"/>
              <a:t>. </a:t>
            </a:r>
          </a:p>
          <a:p>
            <a:pPr lvl="1"/>
            <a:endParaRPr lang="de-DE" dirty="0"/>
          </a:p>
          <a:p>
            <a:pPr lvl="1"/>
            <a:r>
              <a:rPr lang="en-US" dirty="0"/>
              <a:t>You prefer to make a plan before you start </a:t>
            </a:r>
            <a:r>
              <a:rPr lang="en-US" dirty="0" smtClean="0"/>
              <a:t>and stick to </a:t>
            </a:r>
            <a:r>
              <a:rPr lang="en-US" dirty="0"/>
              <a:t>it </a:t>
            </a:r>
            <a:r>
              <a:rPr lang="en-US" dirty="0" smtClean="0"/>
              <a:t>while writing. 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17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sp>
        <p:nvSpPr>
          <p:cNvPr id="7" name="Textfeld 6"/>
          <p:cNvSpPr txBox="1"/>
          <p:nvPr/>
        </p:nvSpPr>
        <p:spPr>
          <a:xfrm>
            <a:off x="251681" y="3717032"/>
            <a:ext cx="8640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b="1" dirty="0">
              <a:solidFill>
                <a:schemeClr val="accent1"/>
              </a:solidFill>
            </a:endParaRPr>
          </a:p>
          <a:p>
            <a:r>
              <a:rPr lang="de-DE" sz="1600" b="1" dirty="0" smtClean="0">
                <a:solidFill>
                  <a:schemeClr val="accent1"/>
                </a:solidFill>
              </a:rPr>
              <a:t>Gold </a:t>
            </a:r>
            <a:r>
              <a:rPr lang="de-DE" sz="1600" b="1" dirty="0" err="1" smtClean="0">
                <a:solidFill>
                  <a:schemeClr val="accent1"/>
                </a:solidFill>
              </a:rPr>
              <a:t>miners</a:t>
            </a:r>
            <a:endParaRPr lang="de-DE" sz="1600" b="1" dirty="0">
              <a:solidFill>
                <a:schemeClr val="accent1"/>
              </a:solidFill>
            </a:endParaRPr>
          </a:p>
          <a:p>
            <a:endParaRPr lang="de-DE" sz="1600" dirty="0"/>
          </a:p>
          <a:p>
            <a:r>
              <a:rPr lang="de-DE" sz="1600" dirty="0" smtClean="0"/>
              <a:t>e.g. Peter Handke, Hermann Hesse (</a:t>
            </a:r>
            <a:r>
              <a:rPr lang="de-DE" sz="1600" i="1" dirty="0" smtClean="0"/>
              <a:t>Steppenwolf</a:t>
            </a:r>
            <a:r>
              <a:rPr lang="de-DE" sz="1600" dirty="0" smtClean="0"/>
              <a:t>), Henning Mankell (</a:t>
            </a:r>
            <a:r>
              <a:rPr lang="de-DE" sz="1600" i="1" dirty="0" smtClean="0"/>
              <a:t>Wallander</a:t>
            </a:r>
            <a:r>
              <a:rPr lang="de-DE" sz="1600" dirty="0"/>
              <a:t> </a:t>
            </a:r>
            <a:r>
              <a:rPr lang="de-DE" sz="1600" dirty="0" err="1" smtClean="0"/>
              <a:t>crime</a:t>
            </a:r>
            <a:r>
              <a:rPr lang="de-DE" sz="1600" dirty="0" smtClean="0"/>
              <a:t> </a:t>
            </a:r>
            <a:r>
              <a:rPr lang="de-DE" sz="1600" dirty="0" err="1" smtClean="0"/>
              <a:t>series</a:t>
            </a:r>
            <a:r>
              <a:rPr lang="de-DE" sz="1600" dirty="0" smtClean="0"/>
              <a:t>), Carl Zuckmayer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8677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Everyone</a:t>
            </a:r>
            <a:r>
              <a:rPr lang="de-DE" dirty="0"/>
              <a:t> </a:t>
            </a:r>
            <a:r>
              <a:rPr lang="de-DE" dirty="0" err="1"/>
              <a:t>writes</a:t>
            </a:r>
            <a:r>
              <a:rPr lang="de-DE" dirty="0"/>
              <a:t> </a:t>
            </a:r>
            <a:r>
              <a:rPr lang="de-DE" dirty="0" err="1" smtClean="0"/>
              <a:t>differently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Mostly</a:t>
            </a:r>
            <a:r>
              <a:rPr lang="de-DE" dirty="0" smtClean="0"/>
              <a:t> (d): The </a:t>
            </a:r>
            <a:r>
              <a:rPr lang="de-DE" dirty="0" err="1" smtClean="0"/>
              <a:t>writers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versions</a:t>
            </a:r>
            <a:endParaRPr lang="de-DE" dirty="0" smtClean="0"/>
          </a:p>
          <a:p>
            <a:endParaRPr lang="de-DE" dirty="0" smtClean="0"/>
          </a:p>
          <a:p>
            <a:pPr lvl="1"/>
            <a:r>
              <a:rPr lang="de-DE" b="1" dirty="0" smtClean="0"/>
              <a:t>Motto: </a:t>
            </a:r>
            <a:r>
              <a:rPr lang="en-US" b="1" dirty="0" smtClean="0"/>
              <a:t>Take several run-ups to </a:t>
            </a:r>
            <a:r>
              <a:rPr lang="en-US" b="1" dirty="0"/>
              <a:t>get to the </a:t>
            </a:r>
            <a:r>
              <a:rPr lang="en-US" b="1" dirty="0" smtClean="0"/>
              <a:t>point.</a:t>
            </a:r>
          </a:p>
          <a:p>
            <a:pPr lvl="1"/>
            <a:endParaRPr lang="de-DE" dirty="0"/>
          </a:p>
          <a:p>
            <a:pPr lvl="1"/>
            <a:r>
              <a:rPr lang="en-US" dirty="0"/>
              <a:t>You write your texts in several versions: You often </a:t>
            </a:r>
            <a:r>
              <a:rPr lang="en-US" dirty="0" smtClean="0"/>
              <a:t>set aside the </a:t>
            </a:r>
            <a:r>
              <a:rPr lang="en-US" dirty="0"/>
              <a:t>beginnings and parts of your text and then </a:t>
            </a:r>
            <a:r>
              <a:rPr lang="en-US" dirty="0" smtClean="0"/>
              <a:t>rewrite </a:t>
            </a:r>
            <a:r>
              <a:rPr lang="en-US" dirty="0"/>
              <a:t>them.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18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sp>
        <p:nvSpPr>
          <p:cNvPr id="5" name="Textfeld 4"/>
          <p:cNvSpPr txBox="1"/>
          <p:nvPr/>
        </p:nvSpPr>
        <p:spPr>
          <a:xfrm>
            <a:off x="251681" y="3704841"/>
            <a:ext cx="86406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Advantages</a:t>
            </a:r>
            <a:endParaRPr lang="de-DE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You can write </a:t>
            </a:r>
            <a:r>
              <a:rPr lang="en-US" sz="1600" dirty="0" smtClean="0"/>
              <a:t>with no worries </a:t>
            </a:r>
            <a:r>
              <a:rPr lang="en-US" sz="1600" dirty="0"/>
              <a:t>and without </a:t>
            </a:r>
            <a:r>
              <a:rPr lang="en-US" sz="1600" dirty="0" smtClean="0"/>
              <a:t>aspiring to perfection</a:t>
            </a:r>
            <a:r>
              <a:rPr lang="en-US" sz="1600" dirty="0"/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You use writing to think.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 the final version of your texts, you </a:t>
            </a:r>
            <a:r>
              <a:rPr lang="en-US" sz="1600" dirty="0" smtClean="0"/>
              <a:t>get </a:t>
            </a:r>
            <a:r>
              <a:rPr lang="en-US" sz="1600" dirty="0"/>
              <a:t>to the point quickly.</a:t>
            </a: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sz="1600" dirty="0" err="1" smtClean="0"/>
              <a:t>Risks</a:t>
            </a:r>
            <a:endParaRPr lang="de-DE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You have to part with a lot of text later.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Writing </a:t>
            </a:r>
            <a:r>
              <a:rPr lang="en-US" sz="1600" dirty="0"/>
              <a:t>seems time-consuming.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You </a:t>
            </a:r>
            <a:r>
              <a:rPr lang="en-US" sz="1600" dirty="0" smtClean="0"/>
              <a:t>may </a:t>
            </a:r>
            <a:r>
              <a:rPr lang="en-US" sz="1600" dirty="0"/>
              <a:t>lose track if too many versions are created</a:t>
            </a:r>
            <a:r>
              <a:rPr lang="en-US" sz="1600" dirty="0" smtClean="0"/>
              <a:t>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4748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Everyone</a:t>
            </a:r>
            <a:r>
              <a:rPr lang="de-DE" dirty="0"/>
              <a:t> </a:t>
            </a:r>
            <a:r>
              <a:rPr lang="de-DE" dirty="0" err="1"/>
              <a:t>writes</a:t>
            </a:r>
            <a:r>
              <a:rPr lang="de-DE" dirty="0"/>
              <a:t> </a:t>
            </a:r>
            <a:r>
              <a:rPr lang="de-DE" dirty="0" err="1" smtClean="0"/>
              <a:t>differently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Mostly</a:t>
            </a:r>
            <a:r>
              <a:rPr lang="de-DE" dirty="0" smtClean="0"/>
              <a:t> (d): The </a:t>
            </a:r>
            <a:r>
              <a:rPr lang="de-DE" dirty="0" err="1" smtClean="0"/>
              <a:t>writers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versions</a:t>
            </a:r>
            <a:endParaRPr lang="de-DE" dirty="0" smtClean="0"/>
          </a:p>
          <a:p>
            <a:endParaRPr lang="de-DE" dirty="0" smtClean="0"/>
          </a:p>
          <a:p>
            <a:pPr lvl="1"/>
            <a:r>
              <a:rPr lang="de-DE" b="1" dirty="0" smtClean="0"/>
              <a:t>Motto: </a:t>
            </a:r>
            <a:r>
              <a:rPr lang="en-US" b="1" dirty="0" smtClean="0"/>
              <a:t>Take several run-ups to </a:t>
            </a:r>
            <a:r>
              <a:rPr lang="en-US" b="1" dirty="0"/>
              <a:t>get to the </a:t>
            </a:r>
            <a:r>
              <a:rPr lang="en-US" b="1" dirty="0" smtClean="0"/>
              <a:t>point.</a:t>
            </a:r>
          </a:p>
          <a:p>
            <a:pPr lvl="1"/>
            <a:endParaRPr lang="de-DE" dirty="0"/>
          </a:p>
          <a:p>
            <a:pPr lvl="1"/>
            <a:r>
              <a:rPr lang="en-US" dirty="0"/>
              <a:t>You write your texts in several versions: You often </a:t>
            </a:r>
            <a:r>
              <a:rPr lang="en-US" dirty="0" smtClean="0"/>
              <a:t>set aside the </a:t>
            </a:r>
            <a:r>
              <a:rPr lang="en-US" dirty="0"/>
              <a:t>beginnings and parts of your text and then </a:t>
            </a:r>
            <a:r>
              <a:rPr lang="en-US" dirty="0" smtClean="0"/>
              <a:t>rewrite </a:t>
            </a:r>
            <a:r>
              <a:rPr lang="en-US" dirty="0"/>
              <a:t>them.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19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sp>
        <p:nvSpPr>
          <p:cNvPr id="7" name="Textfeld 6"/>
          <p:cNvSpPr txBox="1"/>
          <p:nvPr/>
        </p:nvSpPr>
        <p:spPr>
          <a:xfrm>
            <a:off x="251681" y="3704841"/>
            <a:ext cx="8640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 smtClean="0"/>
          </a:p>
          <a:p>
            <a:r>
              <a:rPr lang="de-DE" sz="1600" b="1" dirty="0" err="1" smtClean="0">
                <a:solidFill>
                  <a:schemeClr val="accent1"/>
                </a:solidFill>
              </a:rPr>
              <a:t>Decathletes</a:t>
            </a:r>
            <a:endParaRPr lang="de-DE" sz="1600" b="1" dirty="0">
              <a:solidFill>
                <a:schemeClr val="accent1"/>
              </a:solidFill>
            </a:endParaRPr>
          </a:p>
          <a:p>
            <a:endParaRPr lang="de-DE" sz="1600" dirty="0"/>
          </a:p>
          <a:p>
            <a:r>
              <a:rPr lang="de-DE" sz="1600" dirty="0" smtClean="0"/>
              <a:t>e.g. Friedrich Dürrenmatt (</a:t>
            </a:r>
            <a:r>
              <a:rPr lang="de-DE" sz="1600" i="1" dirty="0" smtClean="0"/>
              <a:t>The </a:t>
            </a:r>
            <a:r>
              <a:rPr lang="de-DE" sz="1600" i="1" dirty="0" err="1" smtClean="0"/>
              <a:t>Physicists</a:t>
            </a:r>
            <a:r>
              <a:rPr lang="de-DE" sz="1600" dirty="0" smtClean="0"/>
              <a:t>, </a:t>
            </a:r>
            <a:r>
              <a:rPr lang="de-DE" sz="1600" i="1" dirty="0" smtClean="0"/>
              <a:t>The </a:t>
            </a:r>
            <a:r>
              <a:rPr lang="de-DE" sz="1600" i="1" dirty="0" err="1" smtClean="0"/>
              <a:t>Visit</a:t>
            </a:r>
            <a:r>
              <a:rPr lang="de-DE" sz="1600" dirty="0" smtClean="0"/>
              <a:t>), Heinrich Böll (</a:t>
            </a:r>
            <a:r>
              <a:rPr lang="de-DE" sz="1600" i="1" dirty="0" smtClean="0"/>
              <a:t>The Lost </a:t>
            </a:r>
            <a:r>
              <a:rPr lang="de-DE" sz="1600" i="1" dirty="0" err="1" smtClean="0"/>
              <a:t>Honour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of</a:t>
            </a:r>
            <a:r>
              <a:rPr lang="de-DE" sz="1600" i="1" dirty="0" smtClean="0"/>
              <a:t> Katharina Blum</a:t>
            </a:r>
            <a:r>
              <a:rPr lang="de-DE" sz="1600" dirty="0" smtClean="0"/>
              <a:t>, </a:t>
            </a:r>
            <a:r>
              <a:rPr lang="de-DE" sz="1600" i="1" dirty="0" smtClean="0"/>
              <a:t>The Clown</a:t>
            </a:r>
            <a:r>
              <a:rPr lang="de-DE" sz="1600" dirty="0" smtClean="0"/>
              <a:t>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5111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Introduction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Who am I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am I </a:t>
            </a:r>
            <a:r>
              <a:rPr lang="de-DE" dirty="0" err="1" smtClean="0"/>
              <a:t>writing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name</a:t>
            </a:r>
            <a:endParaRPr lang="de-DE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degree</a:t>
            </a:r>
            <a:r>
              <a:rPr lang="de-DE" dirty="0" smtClean="0"/>
              <a:t> </a:t>
            </a:r>
            <a:r>
              <a:rPr lang="de-DE" dirty="0" err="1" smtClean="0"/>
              <a:t>programme</a:t>
            </a:r>
            <a:endParaRPr lang="de-DE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semester</a:t>
            </a:r>
            <a:endParaRPr lang="de-DE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native </a:t>
            </a:r>
            <a:r>
              <a:rPr lang="de-DE" dirty="0" err="1" smtClean="0"/>
              <a:t>language</a:t>
            </a:r>
            <a:r>
              <a:rPr lang="de-DE" dirty="0" smtClean="0"/>
              <a:t>(s)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term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papers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written</a:t>
            </a:r>
            <a:endParaRPr lang="de-DE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writing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endParaRPr lang="de-DE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expectations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seminar</a:t>
            </a:r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z="900" smtClean="0"/>
              <a:pPr/>
              <a:t>2</a:t>
            </a:fld>
            <a:endParaRPr lang="de-DE" sz="9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sz="9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940" y="4172188"/>
            <a:ext cx="3500210" cy="19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 writing process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20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6" y="1523634"/>
            <a:ext cx="8964488" cy="470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</p:spPr>
        <p:txBody>
          <a:bodyPr/>
          <a:lstStyle/>
          <a:p>
            <a:fld id="{C05EE493-AD2E-4872-B2F6-8F12A747F0A5}" type="slidenum">
              <a:rPr lang="de-DE" sz="900" smtClean="0"/>
              <a:pPr/>
              <a:t>21</a:t>
            </a:fld>
            <a:endParaRPr lang="de-DE" sz="9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</p:spPr>
        <p:txBody>
          <a:bodyPr/>
          <a:lstStyle/>
          <a:p>
            <a:endParaRPr lang="de-DE" sz="9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786" y="116632"/>
            <a:ext cx="4662428" cy="622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z="900" smtClean="0"/>
              <a:pPr/>
              <a:t>3</a:t>
            </a:fld>
            <a:endParaRPr lang="de-DE" sz="9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sz="900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1154233" y="188640"/>
            <a:ext cx="6835535" cy="6120680"/>
            <a:chOff x="2572834" y="260648"/>
            <a:chExt cx="7046333" cy="6316496"/>
          </a:xfrm>
        </p:grpSpPr>
        <p:sp>
          <p:nvSpPr>
            <p:cNvPr id="25" name="Textfeld 24"/>
            <p:cNvSpPr txBox="1"/>
            <p:nvPr/>
          </p:nvSpPr>
          <p:spPr>
            <a:xfrm>
              <a:off x="4895942" y="2944252"/>
              <a:ext cx="240011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b="1" dirty="0" smtClean="0"/>
                <a:t>Dimensions</a:t>
              </a:r>
              <a:r>
                <a:rPr lang="de-DE" sz="1400" b="1" dirty="0"/>
                <a:t/>
              </a:r>
              <a:br>
                <a:rPr lang="de-DE" sz="1400" b="1" dirty="0"/>
              </a:br>
              <a:r>
                <a:rPr lang="de-DE" sz="1400" b="1" dirty="0" smtClean="0"/>
                <a:t>of academic writing</a:t>
              </a:r>
            </a:p>
            <a:p>
              <a:pPr algn="ctr"/>
              <a:r>
                <a:rPr lang="de-DE" sz="800" dirty="0" smtClean="0"/>
                <a:t>Kruse</a:t>
              </a:r>
              <a:r>
                <a:rPr lang="de-DE" sz="800" dirty="0"/>
                <a:t>, Otto. 2012. </a:t>
              </a:r>
              <a:r>
                <a:rPr lang="de-DE" sz="800" i="1" dirty="0"/>
                <a:t>Wissenschaftliches Schreiben und studentisches Lernen</a:t>
              </a:r>
              <a:r>
                <a:rPr lang="de-DE" sz="800" dirty="0"/>
                <a:t>. Hochschuldidaktik Universität Zürich Dossier.</a:t>
              </a:r>
            </a:p>
          </p:txBody>
        </p:sp>
        <p:grpSp>
          <p:nvGrpSpPr>
            <p:cNvPr id="26" name="Gruppieren 25"/>
            <p:cNvGrpSpPr/>
            <p:nvPr/>
          </p:nvGrpSpPr>
          <p:grpSpPr>
            <a:xfrm>
              <a:off x="2572834" y="1658387"/>
              <a:ext cx="7046333" cy="2340000"/>
              <a:chOff x="2572834" y="1658387"/>
              <a:chExt cx="7046333" cy="2340000"/>
            </a:xfrm>
          </p:grpSpPr>
          <p:pic>
            <p:nvPicPr>
              <p:cNvPr id="31" name="Grafik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72834" y="1658387"/>
                <a:ext cx="2337710" cy="2340000"/>
              </a:xfrm>
              <a:prstGeom prst="rect">
                <a:avLst/>
              </a:prstGeom>
            </p:spPr>
          </p:pic>
          <p:pic>
            <p:nvPicPr>
              <p:cNvPr id="32" name="Grafik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2838" y="1658387"/>
                <a:ext cx="2326329" cy="2340000"/>
              </a:xfrm>
              <a:prstGeom prst="rect">
                <a:avLst/>
              </a:prstGeom>
            </p:spPr>
          </p:pic>
        </p:grpSp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8279" y="260648"/>
              <a:ext cx="2335443" cy="2340000"/>
            </a:xfrm>
            <a:prstGeom prst="rect">
              <a:avLst/>
            </a:prstGeom>
          </p:spPr>
        </p:pic>
        <p:grpSp>
          <p:nvGrpSpPr>
            <p:cNvPr id="28" name="Gruppieren 27"/>
            <p:cNvGrpSpPr/>
            <p:nvPr/>
          </p:nvGrpSpPr>
          <p:grpSpPr>
            <a:xfrm>
              <a:off x="3543614" y="4237144"/>
              <a:ext cx="5104772" cy="2340000"/>
              <a:chOff x="3581686" y="4237144"/>
              <a:chExt cx="5104772" cy="2340000"/>
            </a:xfrm>
          </p:grpSpPr>
          <p:pic>
            <p:nvPicPr>
              <p:cNvPr id="29" name="Grafik 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53307" y="4237144"/>
                <a:ext cx="2333151" cy="2340000"/>
              </a:xfrm>
              <a:prstGeom prst="rect">
                <a:avLst/>
              </a:prstGeom>
            </p:spPr>
          </p:pic>
          <p:pic>
            <p:nvPicPr>
              <p:cNvPr id="30" name="Grafik 2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1686" y="4237144"/>
                <a:ext cx="2335461" cy="234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276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z="900" smtClean="0"/>
              <a:pPr/>
              <a:t>4</a:t>
            </a:fld>
            <a:endParaRPr lang="de-DE" sz="9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sz="9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60" y="260648"/>
            <a:ext cx="610808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z="900" smtClean="0"/>
              <a:pPr/>
              <a:t>5</a:t>
            </a:fld>
            <a:endParaRPr lang="de-DE" sz="9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sz="9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78" y="260648"/>
            <a:ext cx="6084245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z="900" smtClean="0"/>
              <a:pPr/>
              <a:t>6</a:t>
            </a:fld>
            <a:endParaRPr lang="de-DE" sz="9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sz="9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956" y="260648"/>
            <a:ext cx="6102088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z="900" smtClean="0"/>
              <a:pPr/>
              <a:t>7</a:t>
            </a:fld>
            <a:endParaRPr lang="de-DE" sz="9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sz="9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36" y="260648"/>
            <a:ext cx="6108129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z="900" smtClean="0"/>
              <a:pPr/>
              <a:t>8</a:t>
            </a:fld>
            <a:endParaRPr lang="de-DE" sz="9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sz="9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95" y="260648"/>
            <a:ext cx="611401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z="900" smtClean="0"/>
              <a:pPr/>
              <a:t>9</a:t>
            </a:fld>
            <a:endParaRPr lang="de-DE" sz="9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sz="900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1154233" y="188640"/>
            <a:ext cx="6835535" cy="6120680"/>
            <a:chOff x="2572834" y="260648"/>
            <a:chExt cx="7046333" cy="6316496"/>
          </a:xfrm>
        </p:grpSpPr>
        <p:sp>
          <p:nvSpPr>
            <p:cNvPr id="26" name="Textfeld 25"/>
            <p:cNvSpPr txBox="1"/>
            <p:nvPr/>
          </p:nvSpPr>
          <p:spPr>
            <a:xfrm>
              <a:off x="4895942" y="2944252"/>
              <a:ext cx="240011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b="1" dirty="0" smtClean="0"/>
                <a:t>Dimensions</a:t>
              </a:r>
              <a:r>
                <a:rPr lang="de-DE" sz="1400" b="1" dirty="0"/>
                <a:t/>
              </a:r>
              <a:br>
                <a:rPr lang="de-DE" sz="1400" b="1" dirty="0"/>
              </a:br>
              <a:r>
                <a:rPr lang="de-DE" sz="1400" b="1" dirty="0" smtClean="0"/>
                <a:t>of academic writing</a:t>
              </a:r>
            </a:p>
            <a:p>
              <a:pPr algn="ctr"/>
              <a:r>
                <a:rPr lang="de-DE" sz="800" dirty="0" smtClean="0"/>
                <a:t>Kruse</a:t>
              </a:r>
              <a:r>
                <a:rPr lang="de-DE" sz="800" dirty="0"/>
                <a:t>, Otto. 2012. </a:t>
              </a:r>
              <a:r>
                <a:rPr lang="de-DE" sz="800" i="1" dirty="0"/>
                <a:t>Wissenschaftliches Schreiben und studentisches Lernen</a:t>
              </a:r>
              <a:r>
                <a:rPr lang="de-DE" sz="800" dirty="0"/>
                <a:t>. Hochschuldidaktik Universität Zürich Dossier.</a:t>
              </a:r>
            </a:p>
          </p:txBody>
        </p:sp>
        <p:grpSp>
          <p:nvGrpSpPr>
            <p:cNvPr id="27" name="Gruppieren 26"/>
            <p:cNvGrpSpPr/>
            <p:nvPr/>
          </p:nvGrpSpPr>
          <p:grpSpPr>
            <a:xfrm>
              <a:off x="2572834" y="1658387"/>
              <a:ext cx="7046333" cy="2340000"/>
              <a:chOff x="2572834" y="1658387"/>
              <a:chExt cx="7046333" cy="2340000"/>
            </a:xfrm>
          </p:grpSpPr>
          <p:pic>
            <p:nvPicPr>
              <p:cNvPr id="32" name="Grafik 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72834" y="1658387"/>
                <a:ext cx="2337710" cy="2340000"/>
              </a:xfrm>
              <a:prstGeom prst="rect">
                <a:avLst/>
              </a:prstGeom>
            </p:spPr>
          </p:pic>
          <p:pic>
            <p:nvPicPr>
              <p:cNvPr id="33" name="Grafik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2838" y="1658387"/>
                <a:ext cx="2326329" cy="2340000"/>
              </a:xfrm>
              <a:prstGeom prst="rect">
                <a:avLst/>
              </a:prstGeom>
            </p:spPr>
          </p:pic>
        </p:grpSp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8279" y="260648"/>
              <a:ext cx="2335443" cy="2340000"/>
            </a:xfrm>
            <a:prstGeom prst="rect">
              <a:avLst/>
            </a:prstGeom>
          </p:spPr>
        </p:pic>
        <p:grpSp>
          <p:nvGrpSpPr>
            <p:cNvPr id="29" name="Gruppieren 28"/>
            <p:cNvGrpSpPr/>
            <p:nvPr/>
          </p:nvGrpSpPr>
          <p:grpSpPr>
            <a:xfrm>
              <a:off x="3543614" y="4237144"/>
              <a:ext cx="5104772" cy="2340000"/>
              <a:chOff x="3581686" y="4237144"/>
              <a:chExt cx="5104772" cy="2340000"/>
            </a:xfrm>
          </p:grpSpPr>
          <p:pic>
            <p:nvPicPr>
              <p:cNvPr id="30" name="Grafik 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53307" y="4237144"/>
                <a:ext cx="2333151" cy="2340000"/>
              </a:xfrm>
              <a:prstGeom prst="rect">
                <a:avLst/>
              </a:prstGeom>
            </p:spPr>
          </p:pic>
          <p:pic>
            <p:nvPicPr>
              <p:cNvPr id="31" name="Grafik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1686" y="4237144"/>
                <a:ext cx="2335461" cy="234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354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UniKN">
  <a:themeElements>
    <a:clrScheme name="UNIK Farben PowerPoint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AD1"/>
      </a:accent1>
      <a:accent2>
        <a:srgbClr val="59B6DC"/>
      </a:accent2>
      <a:accent3>
        <a:srgbClr val="A0D3E6"/>
      </a:accent3>
      <a:accent4>
        <a:srgbClr val="C8E5EF"/>
      </a:accent4>
      <a:accent5>
        <a:srgbClr val="B2B2B2"/>
      </a:accent5>
      <a:accent6>
        <a:srgbClr val="808080"/>
      </a:accent6>
      <a:hlink>
        <a:srgbClr val="5F5F5F"/>
      </a:hlink>
      <a:folHlink>
        <a:srgbClr val="919191"/>
      </a:folHlink>
    </a:clrScheme>
    <a:fontScheme name="UNIK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UNIK_004_141210_001.potx" id="{D5C4D1FF-0076-4A15-A409-554B8B0B2150}" vid="{2F6AA3DA-7512-4909-A2F0-00BCBEA17D6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Masterfolien__PPT_2010_</Template>
  <TotalTime>0</TotalTime>
  <Words>941</Words>
  <Application>Microsoft Office PowerPoint</Application>
  <PresentationFormat>Bildschirmpräsentation (4:3)</PresentationFormat>
  <Paragraphs>168</Paragraphs>
  <Slides>21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PPT_UniKN</vt:lpstr>
      <vt:lpstr>Dimensions of writing, types of writers and the writing process</vt:lpstr>
      <vt:lpstr>Introduction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Everyone writes differently</vt:lpstr>
      <vt:lpstr>Everyone writes differently</vt:lpstr>
      <vt:lpstr>Everyone writes differently</vt:lpstr>
      <vt:lpstr>Everyone writes differently</vt:lpstr>
      <vt:lpstr>Everyone writes differently</vt:lpstr>
      <vt:lpstr>Everyone writes differently</vt:lpstr>
      <vt:lpstr>Everyone writes differently</vt:lpstr>
      <vt:lpstr>Everyone writes differently</vt:lpstr>
      <vt:lpstr>Everyone writes differently</vt:lpstr>
      <vt:lpstr>Everyone writes differently</vt:lpstr>
      <vt:lpstr>Model writing process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Recherche und Schreibseminar für Linguistinnen und Linguisten</dc:title>
  <dc:creator>user</dc:creator>
  <dc:description>Vorlage Praesentation – Office 2010;_x000d_
Version 010;_x000d_
2015-03-03;</dc:description>
  <cp:lastModifiedBy>Schreibberatung Ling</cp:lastModifiedBy>
  <cp:revision>48</cp:revision>
  <dcterms:created xsi:type="dcterms:W3CDTF">2018-04-04T09:16:40Z</dcterms:created>
  <dcterms:modified xsi:type="dcterms:W3CDTF">2020-03-09T11:54:42Z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10.10.2014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010</vt:lpwstr>
  </property>
  <property fmtid="{D5CDD505-2E9C-101B-9397-08002B2CF9AE}" pid="6" name="Version vom">
    <vt:lpwstr>03.03.2015</vt:lpwstr>
  </property>
</Properties>
</file>