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53">
          <p15:clr>
            <a:srgbClr val="A4A3A4"/>
          </p15:clr>
        </p15:guide>
        <p15:guide id="2" orient="horz" pos="3838">
          <p15:clr>
            <a:srgbClr val="A4A3A4"/>
          </p15:clr>
        </p15:guide>
        <p15:guide id="3" orient="horz" pos="4201">
          <p15:clr>
            <a:srgbClr val="A4A3A4"/>
          </p15:clr>
        </p15:guide>
        <p15:guide id="4" orient="horz" pos="3294">
          <p15:clr>
            <a:srgbClr val="A4A3A4"/>
          </p15:clr>
        </p15:guide>
        <p15:guide id="5" orient="horz" pos="255">
          <p15:clr>
            <a:srgbClr val="A4A3A4"/>
          </p15:clr>
        </p15:guide>
        <p15:guide id="6" orient="horz" pos="1026">
          <p15:clr>
            <a:srgbClr val="A4A3A4"/>
          </p15:clr>
        </p15:guide>
        <p15:guide id="7" orient="horz" pos="3884">
          <p15:clr>
            <a:srgbClr val="A4A3A4"/>
          </p15:clr>
        </p15:guide>
        <p15:guide id="8" orient="horz" pos="3385">
          <p15:clr>
            <a:srgbClr val="A4A3A4"/>
          </p15:clr>
        </p15:guide>
        <p15:guide id="9" orient="horz" pos="2704">
          <p15:clr>
            <a:srgbClr val="A4A3A4"/>
          </p15:clr>
        </p15:guide>
        <p15:guide id="10" orient="horz" pos="1207">
          <p15:clr>
            <a:srgbClr val="A4A3A4"/>
          </p15:clr>
        </p15:guide>
        <p15:guide id="11" orient="horz" pos="1525">
          <p15:clr>
            <a:srgbClr val="A4A3A4"/>
          </p15:clr>
        </p15:guide>
        <p15:guide id="12" orient="horz" pos="1480">
          <p15:clr>
            <a:srgbClr val="A4A3A4"/>
          </p15:clr>
        </p15:guide>
        <p15:guide id="13" orient="horz" pos="3067">
          <p15:clr>
            <a:srgbClr val="A4A3A4"/>
          </p15:clr>
        </p15:guide>
        <p15:guide id="14" orient="horz" pos="1979">
          <p15:clr>
            <a:srgbClr val="A4A3A4"/>
          </p15:clr>
        </p15:guide>
        <p15:guide id="15" pos="2925">
          <p15:clr>
            <a:srgbClr val="A4A3A4"/>
          </p15:clr>
        </p15:guide>
        <p15:guide id="16" pos="2835">
          <p15:clr>
            <a:srgbClr val="A4A3A4"/>
          </p15:clr>
        </p15:guide>
        <p15:guide id="17" pos="2245">
          <p15:clr>
            <a:srgbClr val="A4A3A4"/>
          </p15:clr>
        </p15:guide>
        <p15:guide id="18" pos="2154">
          <p15:clr>
            <a:srgbClr val="A4A3A4"/>
          </p15:clr>
        </p15:guide>
        <p15:guide id="19" pos="1565">
          <p15:clr>
            <a:srgbClr val="A4A3A4"/>
          </p15:clr>
        </p15:guide>
        <p15:guide id="20" pos="1474">
          <p15:clr>
            <a:srgbClr val="A4A3A4"/>
          </p15:clr>
        </p15:guide>
        <p15:guide id="21" pos="884">
          <p15:clr>
            <a:srgbClr val="A4A3A4"/>
          </p15:clr>
        </p15:guide>
        <p15:guide id="22" pos="793">
          <p15:clr>
            <a:srgbClr val="A4A3A4"/>
          </p15:clr>
        </p15:guide>
        <p15:guide id="23" pos="204">
          <p15:clr>
            <a:srgbClr val="A4A3A4"/>
          </p15:clr>
        </p15:guide>
        <p15:guide id="24" pos="3515">
          <p15:clr>
            <a:srgbClr val="A4A3A4"/>
          </p15:clr>
        </p15:guide>
        <p15:guide id="25" pos="3606">
          <p15:clr>
            <a:srgbClr val="A4A3A4"/>
          </p15:clr>
        </p15:guide>
        <p15:guide id="26" pos="4195">
          <p15:clr>
            <a:srgbClr val="A4A3A4"/>
          </p15:clr>
        </p15:guide>
        <p15:guide id="27" pos="4286">
          <p15:clr>
            <a:srgbClr val="A4A3A4"/>
          </p15:clr>
        </p15:guide>
        <p15:guide id="28" pos="4876">
          <p15:clr>
            <a:srgbClr val="A4A3A4"/>
          </p15:clr>
        </p15:guide>
        <p15:guide id="29" pos="4967">
          <p15:clr>
            <a:srgbClr val="A4A3A4"/>
          </p15:clr>
        </p15:guide>
        <p15:guide id="30" pos="5556">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1" roundtripDataSignature="AMtx7mi3esA9i8e6vkvWu70ouPgFvptk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53" orient="horz"/>
        <p:guide pos="3838" orient="horz"/>
        <p:guide pos="4201" orient="horz"/>
        <p:guide pos="3294" orient="horz"/>
        <p:guide pos="255" orient="horz"/>
        <p:guide pos="1026" orient="horz"/>
        <p:guide pos="3884" orient="horz"/>
        <p:guide pos="3385" orient="horz"/>
        <p:guide pos="2704" orient="horz"/>
        <p:guide pos="1207" orient="horz"/>
        <p:guide pos="1525" orient="horz"/>
        <p:guide pos="1480" orient="horz"/>
        <p:guide pos="3067" orient="horz"/>
        <p:guide pos="1979" orient="horz"/>
        <p:guide pos="2925"/>
        <p:guide pos="2835"/>
        <p:guide pos="2245"/>
        <p:guide pos="2154"/>
        <p:guide pos="1565"/>
        <p:guide pos="1474"/>
        <p:guide pos="884"/>
        <p:guide pos="793"/>
        <p:guide pos="204"/>
        <p:guide pos="3515"/>
        <p:guide pos="3606"/>
        <p:guide pos="4195"/>
        <p:guide pos="4286"/>
        <p:guide pos="4876"/>
        <p:guide pos="4967"/>
        <p:guide pos="5556"/>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Finally, we have the case </a:t>
            </a:r>
            <a:r>
              <a:rPr lang="en-GB"/>
              <a:t>study</a:t>
            </a:r>
            <a:r>
              <a:rPr lang="en-GB"/>
              <a:t> of case loss in Balkan Slavic, which I will spend a little more time discussing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Case in the Balkan Sprachbund as a whole seems to be a good case </a:t>
            </a:r>
            <a:r>
              <a:rPr lang="en-GB"/>
              <a:t>study for the type of contact-induced change we are looking at for a few reasons. Firstly,  we see varying degrees of morphological case loss in the various members of the Sprachbund. Balkan Slavic has seen the most drastic m-case loss, with only some case distinctions seen today in the dialects and in the pronominal system, whereas Romani has retained a great deal of case. Why this may be has been explained sociolinguistically in the literature already, involving the factors of number of L2 speakers partially determined by prestige. The other reason the Sprachbund is of interest to our hypothesis is that there are multiple language families present in the Sprachbund (Turkish not even being Indo-European), indicating to me that under the right sociolinguistic conditions, case is an L2-difficult feature likely to be lost irrespective of the L1s involved. All the languages of the Sprachbund at one point had case systems.</a:t>
            </a:r>
            <a:br>
              <a:rPr lang="en-GB"/>
            </a:br>
            <a:br>
              <a:rPr lang="en-GB"/>
            </a:br>
            <a:r>
              <a:rPr lang="en-GB"/>
              <a:t>My work within the project then examines Case theoretically and examines whether corpus data backs up our hypothesis.</a:t>
            </a:r>
            <a:br>
              <a:rPr lang="en-GB"/>
            </a:br>
            <a:br>
              <a:rPr lang="en-GB"/>
            </a:br>
            <a:endParaRPr/>
          </a:p>
        </p:txBody>
      </p:sp>
      <p:sp>
        <p:nvSpPr>
          <p:cNvPr id="193" name="Google Shape;19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There are, of course, many layers of C/case to tease apart, as well as many approaches to morphological case and syntactic case and how these interact with each other.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Some of these attribute uninterpretable features to case, some do not even postulate syntactic or abstract Case at all. These naturally therefore have different predictions for whether Case is a responsive feature, that is, a morphosyntactic feature that is L2-difficult and therefore likely to be lost. A big part of my project is exploring these intricacies of case.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One possible approach to the relationship between m-case and syntactic case is to give m-case its own syntactic reality. Caha’s exploded case-phrase depicts what this might look like, on the right of the slide, where we have a KP with several features, denoted by the numbers, with comitative case at the top containing all the other cases below it, instrumental containing all the cases below it, etc. This structure is based on Blake’s hierarchy, and aims to account for patterns of case syncretism and cross-linguistic case inventories. For instance, a language with the dative case must also have all the cases below it in the tree, and can only exhibit syncretism on cases adjacent on the tree, e.g. dative and genitive but not genitive and instrumental without also dative.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What I particularly like about the idea of this approach is the application of the same syntactic structure here to adpositions. E.g. in a language without case such as English, one could apply the same structure to the prepositions ‘to/for’ in the indirect object sense to the dative case marker syntactic structure. The approach extends to the ‘syncretism’ of adpositions, for example, English preposition ‘with’ can have both instrumental and comitative functions, and these are adjacent in the tree.</a:t>
            </a:r>
            <a:br>
              <a:rPr lang="en-GB" sz="1100">
                <a:latin typeface="Arial"/>
                <a:ea typeface="Arial"/>
                <a:cs typeface="Arial"/>
                <a:sym typeface="Arial"/>
              </a:rPr>
            </a:br>
            <a:br>
              <a:rPr lang="en-GB" sz="1100">
                <a:latin typeface="Arial"/>
                <a:ea typeface="Arial"/>
                <a:cs typeface="Arial"/>
                <a:sym typeface="Arial"/>
              </a:rPr>
            </a:br>
            <a:r>
              <a:rPr lang="en-GB" sz="1100">
                <a:latin typeface="Arial"/>
                <a:ea typeface="Arial"/>
                <a:cs typeface="Arial"/>
                <a:sym typeface="Arial"/>
              </a:rPr>
              <a:t>This exploded case XP approach deals particularly well with the distribution and behaviour of the more functional cases (higher up the tree)- it is with this in mind that I examine the corpus data in the project.</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06" name="Google Shape;20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br>
              <a:rPr lang="en-GB"/>
            </a:br>
            <a:r>
              <a:rPr lang="en-GB"/>
              <a:t>I will show now two </a:t>
            </a:r>
            <a:r>
              <a:rPr lang="en-GB"/>
              <a:t>graphs showing preliminary data from the corpus. The corpus I have used is the</a:t>
            </a:r>
            <a:r>
              <a:rPr lang="en-GB" sz="800"/>
              <a:t> </a:t>
            </a:r>
            <a:r>
              <a:rPr lang="en-GB" sz="1000">
                <a:latin typeface="Open Sans"/>
                <a:ea typeface="Open Sans"/>
                <a:cs typeface="Open Sans"/>
                <a:sym typeface="Open Sans"/>
              </a:rPr>
              <a:t>‘Annotated Corpus of Pre-Standardised Balkan Slavic Literature’ corpus developed in the last few years in the University of Zurich. There are 23 prose texts ranging from the 15th to the 19th century.</a:t>
            </a:r>
            <a:br>
              <a:rPr lang="en-GB" sz="1000">
                <a:latin typeface="Open Sans"/>
                <a:ea typeface="Open Sans"/>
                <a:cs typeface="Open Sans"/>
                <a:sym typeface="Open Sans"/>
              </a:rPr>
            </a:br>
            <a:br>
              <a:rPr lang="en-GB" sz="1000">
                <a:latin typeface="Open Sans"/>
                <a:ea typeface="Open Sans"/>
                <a:cs typeface="Open Sans"/>
                <a:sym typeface="Open Sans"/>
              </a:rPr>
            </a:br>
            <a:r>
              <a:rPr lang="en-GB"/>
              <a:t>This first graph depicts the percentage of instances of each case-marked item (including nouns, adjectives and pronouns) in each text, with texts along the x-axis organised roughly from oldest to newest, each bar representing one text. As can be seen, there is no real clear pattern here concerning the presence of the non-nominative cases, other than the oldest three texts showing a more even spread of the cases. The issue here is that these three texts are Church Slavonic, considered by many to be a written standard and not representative of the spoken dialects. </a:t>
            </a:r>
            <a:endParaRPr/>
          </a:p>
        </p:txBody>
      </p:sp>
      <p:sp>
        <p:nvSpPr>
          <p:cNvPr id="217" name="Google Shape;21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This second graph shows the preposition ‘case’ instances for the texts, with ‘d’ referring to dative-taking prepositions, ‘a’ accusative-taking prepositions and so forth. This is based on the morphological tagging in the corpus. What is clear to me is that a closer look into the relation between form and function of these prepositions is required in order to have a better understanding of their status in the corpus and how they relate to the case markers proper. It is in this direction, and in the sense of the parallel syntactic structures of case markers and prepositions, that this project will move now- and not only due to the lack of older Bulgarian sources which would show the loss of m-case we cannot see in these graphs.</a:t>
            </a:r>
            <a:endParaRPr/>
          </a:p>
        </p:txBody>
      </p:sp>
      <p:sp>
        <p:nvSpPr>
          <p:cNvPr id="226" name="Google Shape;22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 to summarise these three case studies in relation to project STARFISH, we predict that in sociohistorical situations in which L2 learners are dominant, uninterpretable features tend to be lost.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We’ve seen how negation in Middle Low German is compatible with our hypothesis, and that plural concord in Middle English is potentially compatible. The case of null subjects in Latin American Spanish and AHLAs is as yet unclear, and C/case in Balkan Slavic is a work in progress.</a:t>
            </a:r>
            <a:endParaRPr/>
          </a:p>
        </p:txBody>
      </p:sp>
      <p:sp>
        <p:nvSpPr>
          <p:cNvPr id="235" name="Google Shape;23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Simplification (region above the dashed white curve)</a:t>
            </a:r>
            <a:endParaRPr/>
          </a:p>
        </p:txBody>
      </p:sp>
      <p:sp>
        <p:nvSpPr>
          <p:cNvPr id="245" name="Google Shape;24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GB" sz="1100">
                <a:latin typeface="Arial"/>
                <a:ea typeface="Arial"/>
                <a:cs typeface="Arial"/>
                <a:sym typeface="Arial"/>
              </a:rPr>
              <a:t>The first case study of morphosyntactic simplification potentially due to contact is the loss of plural concord in Middle English, where it is contact with Scandinavian causing the loss. This is based on previous suggestions of this contact affecting areas of the core syntax of English, such as V2 patterns and VO order.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 If we postulate uninterpretable features within plural concord structures (following the idea that multiple plural number features with semantic content are not necessary), the idea is that a high proportion of Scandinavian L2 English speakers struggled to acquire these features and therefore plural concord, ultimately leading to the loss of plural concord in Middle English.</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 particular, we have looked at plural marking concerning quantifiers and adjectives within the DP, using corpus data. The amount of concord between quantifiers and adjectives differs in some texts but not others, with the Northern dialect showing this pattern more, broadly speaking, as is seen by the darker red circles on the map.</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reasons behind the Northern dialect showing this pattern will be explored in the talk on this project by Raquel on Thursday; I won’t give any spoilers here.</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70" name="Google Shape;1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100">
                <a:latin typeface="Arial"/>
                <a:ea typeface="Arial"/>
                <a:cs typeface="Arial"/>
                <a:sym typeface="Arial"/>
              </a:rPr>
              <a:t>The second case study of potential contact-induced morphosyntactic simplification is null subjects in historical Latin American Spanish.</a:t>
            </a:r>
            <a:br>
              <a:rPr b="1" lang="en-GB"/>
            </a:br>
            <a:r>
              <a:rPr b="1" lang="en-GB" sz="1200">
                <a:solidFill>
                  <a:schemeClr val="dk1"/>
                </a:solidFill>
                <a:latin typeface="Calibri"/>
                <a:ea typeface="Calibri"/>
                <a:cs typeface="Calibri"/>
                <a:sym typeface="Calibri"/>
              </a:rPr>
              <a:t>Spanish is a consistent null subject language.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However, Dominican Spanish has seen an increase in overt subject pronouns (and SV word order)</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In the literature, nullness has historically been linked with inversion</a:t>
            </a:r>
            <a:r>
              <a:rPr lang="en-GB"/>
              <a:t> in the literature</a:t>
            </a:r>
            <a:r>
              <a:rPr lang="en-GB" sz="1200">
                <a:solidFill>
                  <a:schemeClr val="dk1"/>
                </a:solidFill>
                <a:latin typeface="Calibri"/>
                <a:ea typeface="Calibri"/>
                <a:cs typeface="Calibri"/>
                <a:sym typeface="Calibri"/>
              </a:rPr>
              <a:t> e.g. in the </a:t>
            </a:r>
            <a:r>
              <a:rPr lang="en-GB"/>
              <a:t>null subject parameter</a:t>
            </a:r>
            <a:r>
              <a:rPr lang="en-GB" sz="1200">
                <a:solidFill>
                  <a:schemeClr val="dk1"/>
                </a:solidFill>
                <a:latin typeface="Calibri"/>
                <a:ea typeface="Calibri"/>
                <a:cs typeface="Calibri"/>
                <a:sym typeface="Calibri"/>
              </a:rPr>
              <a:t>, because most consistent </a:t>
            </a:r>
            <a:r>
              <a:rPr lang="en-GB"/>
              <a:t>null subject languages</a:t>
            </a:r>
            <a:r>
              <a:rPr lang="en-GB" sz="1200">
                <a:solidFill>
                  <a:schemeClr val="dk1"/>
                </a:solidFill>
                <a:latin typeface="Calibri"/>
                <a:ea typeface="Calibri"/>
                <a:cs typeface="Calibri"/>
                <a:sym typeface="Calibri"/>
              </a:rPr>
              <a:t> like Italian and Spanish also allow inversion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Null subjects are also harder to acquire, particularly for L2 speakers</a:t>
            </a:r>
            <a:r>
              <a:rPr b="1" lang="en-GB"/>
              <a:t>.</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African slaves were brought over to the Americas by the Spanish from the 16th century onward. </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Following Trudgill, this contact would be characterized as short-term adult second-language acquisition. As with the difficulty acquiring plural concord, we pos</a:t>
            </a:r>
            <a:r>
              <a:rPr lang="en-GB"/>
              <a:t>tulate that it is the uninterpretable features that cause the trouble for L2 speakers, leading in this case to the overproduction of overt subject pronouns.</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Afro-Hispanic Languages of the Americas (AHLAs) show many non-standard features such as these increased overt subjects and SV order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The present study has constructed a corpus of 57 texts from eight countries over four centuries to evaluate the diachronic rate of null subjects and inversion in Latin American Spanish.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aim is to determine whether the corpus supports the hypothesis that the rate of overt subject pronouns (as well as SV order) has risen significantly since contact with African L2-speakers.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Broadly, we expect to see in the corpus the highest variation in the form of more overt subject pronouns in varieties with the highest Afro-Hispanic populations. </a:t>
            </a:r>
            <a:br>
              <a:rPr lang="en-GB"/>
            </a:br>
            <a:br>
              <a:rPr lang="en-GB"/>
            </a:br>
            <a:r>
              <a:rPr lang="en-GB"/>
              <a:t>I cannot spoil the associated talk on this study because it took place yesterday, however Gemma is happy to discuss the talk further should you want to.</a:t>
            </a:r>
            <a:endParaRPr sz="1200">
              <a:solidFill>
                <a:schemeClr val="dk1"/>
              </a:solidFill>
              <a:latin typeface="Calibri"/>
              <a:ea typeface="Calibri"/>
              <a:cs typeface="Calibri"/>
              <a:sym typeface="Calibri"/>
            </a:endParaRPr>
          </a:p>
        </p:txBody>
      </p:sp>
      <p:sp>
        <p:nvSpPr>
          <p:cNvPr id="182" name="Google Shape;18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8" name="Shape 18"/>
        <p:cNvGrpSpPr/>
        <p:nvPr/>
      </p:nvGrpSpPr>
      <p:grpSpPr>
        <a:xfrm>
          <a:off x="0" y="0"/>
          <a:ext cx="0" cy="0"/>
          <a:chOff x="0" y="0"/>
          <a:chExt cx="0" cy="0"/>
        </a:xfrm>
      </p:grpSpPr>
      <p:sp>
        <p:nvSpPr>
          <p:cNvPr id="19" name="Google Shape;19;p23"/>
          <p:cNvSpPr/>
          <p:nvPr/>
        </p:nvSpPr>
        <p:spPr>
          <a:xfrm>
            <a:off x="0" y="283"/>
            <a:ext cx="9143622" cy="68574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0" name="Google Shape;20;p23"/>
          <p:cNvPicPr preferRelativeResize="0"/>
          <p:nvPr/>
        </p:nvPicPr>
        <p:blipFill rotWithShape="1">
          <a:blip r:embed="rId2">
            <a:alphaModFix/>
          </a:blip>
          <a:srcRect b="0" l="0" r="0" t="0"/>
          <a:stretch/>
        </p:blipFill>
        <p:spPr>
          <a:xfrm>
            <a:off x="5459123" y="0"/>
            <a:ext cx="3689604" cy="20231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folie">
  <p:cSld name="Bildfolie">
    <p:spTree>
      <p:nvGrpSpPr>
        <p:cNvPr id="77" name="Shape 77"/>
        <p:cNvGrpSpPr/>
        <p:nvPr/>
      </p:nvGrpSpPr>
      <p:grpSpPr>
        <a:xfrm>
          <a:off x="0" y="0"/>
          <a:ext cx="0" cy="0"/>
          <a:chOff x="0" y="0"/>
          <a:chExt cx="0" cy="0"/>
        </a:xfrm>
      </p:grpSpPr>
      <p:sp>
        <p:nvSpPr>
          <p:cNvPr id="78" name="Google Shape;78;p32"/>
          <p:cNvSpPr txBox="1"/>
          <p:nvPr>
            <p:ph idx="11" type="ftr"/>
          </p:nvPr>
        </p:nvSpPr>
        <p:spPr>
          <a:xfrm>
            <a:off x="2484438" y="6453336"/>
            <a:ext cx="3959770"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80" name="Google Shape;80;p32"/>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p:nvPr>
            <p:ph idx="2" type="pic"/>
          </p:nvPr>
        </p:nvSpPr>
        <p:spPr>
          <a:xfrm>
            <a:off x="323528" y="1"/>
            <a:ext cx="8496622" cy="5084762"/>
          </a:xfrm>
          <a:prstGeom prst="rect">
            <a:avLst/>
          </a:prstGeom>
          <a:noFill/>
          <a:ln>
            <a:noFill/>
          </a:ln>
        </p:spPr>
      </p:sp>
      <p:sp>
        <p:nvSpPr>
          <p:cNvPr id="82" name="Google Shape;82;p32"/>
          <p:cNvSpPr txBox="1"/>
          <p:nvPr>
            <p:ph idx="1" type="body"/>
          </p:nvPr>
        </p:nvSpPr>
        <p:spPr>
          <a:xfrm>
            <a:off x="323850" y="5229225"/>
            <a:ext cx="6335713" cy="863601"/>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1"/>
              </a:buClr>
              <a:buSzPts val="1600"/>
              <a:buNone/>
              <a:defRPr u="sng">
                <a:solidFill>
                  <a:schemeClr val="dk1"/>
                </a:solidFill>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800"/>
              <a:buNone/>
              <a:defRPr/>
            </a:lvl6pPr>
            <a:lvl7pPr indent="-228600" lvl="6" marL="3200400" algn="l">
              <a:lnSpc>
                <a:spcPct val="110000"/>
              </a:lnSpc>
              <a:spcBef>
                <a:spcPts val="0"/>
              </a:spcBef>
              <a:spcAft>
                <a:spcPts val="0"/>
              </a:spcAft>
              <a:buSzPts val="1800"/>
              <a:buNone/>
              <a:defRPr/>
            </a:lvl7pPr>
            <a:lvl8pPr indent="-228600" lvl="7" marL="3657600" algn="l">
              <a:lnSpc>
                <a:spcPct val="110000"/>
              </a:lnSpc>
              <a:spcBef>
                <a:spcPts val="0"/>
              </a:spcBef>
              <a:spcAft>
                <a:spcPts val="0"/>
              </a:spcAft>
              <a:buSzPts val="1800"/>
              <a:buNone/>
              <a:defRPr/>
            </a:lvl8pPr>
            <a:lvl9pPr indent="-228600" lvl="8" marL="4114800" algn="l">
              <a:lnSpc>
                <a:spcPct val="110000"/>
              </a:lnSpc>
              <a:spcBef>
                <a:spcPts val="0"/>
              </a:spcBef>
              <a:spcAft>
                <a:spcPts val="0"/>
              </a:spcAft>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 Gross">
  <p:cSld name="Zitat Gross">
    <p:spTree>
      <p:nvGrpSpPr>
        <p:cNvPr id="83" name="Shape 83"/>
        <p:cNvGrpSpPr/>
        <p:nvPr/>
      </p:nvGrpSpPr>
      <p:grpSpPr>
        <a:xfrm>
          <a:off x="0" y="0"/>
          <a:ext cx="0" cy="0"/>
          <a:chOff x="0" y="0"/>
          <a:chExt cx="0" cy="0"/>
        </a:xfrm>
      </p:grpSpPr>
      <p:sp>
        <p:nvSpPr>
          <p:cNvPr id="84" name="Google Shape;84;p33"/>
          <p:cNvSpPr txBox="1"/>
          <p:nvPr>
            <p:ph idx="11" type="ftr"/>
          </p:nvPr>
        </p:nvSpPr>
        <p:spPr>
          <a:xfrm>
            <a:off x="2484438" y="6453336"/>
            <a:ext cx="3959770"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86" name="Google Shape;86;p33"/>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 type="body"/>
          </p:nvPr>
        </p:nvSpPr>
        <p:spPr>
          <a:xfrm>
            <a:off x="323850" y="404813"/>
            <a:ext cx="6335713" cy="5688012"/>
          </a:xfrm>
          <a:prstGeom prst="rect">
            <a:avLst/>
          </a:prstGeom>
          <a:noFill/>
          <a:ln>
            <a:noFill/>
          </a:ln>
        </p:spPr>
        <p:txBody>
          <a:bodyPr anchorCtr="0" anchor="t" bIns="0" lIns="0" spcFirstLastPara="1" rIns="0" wrap="square" tIns="0">
            <a:noAutofit/>
          </a:bodyPr>
          <a:lstStyle>
            <a:lvl1pPr indent="-228600" lvl="0" marL="457200" algn="l">
              <a:lnSpc>
                <a:spcPct val="95000"/>
              </a:lnSpc>
              <a:spcBef>
                <a:spcPts val="0"/>
              </a:spcBef>
              <a:spcAft>
                <a:spcPts val="0"/>
              </a:spcAft>
              <a:buClr>
                <a:schemeClr val="accent1"/>
              </a:buClr>
              <a:buSzPts val="5200"/>
              <a:buNone/>
              <a:defRPr sz="5200" u="none">
                <a:solidFill>
                  <a:schemeClr val="accent1"/>
                </a:solidFill>
              </a:defRPr>
            </a:lvl1pPr>
            <a:lvl2pPr indent="-228600" lvl="1" marL="914400" algn="l">
              <a:lnSpc>
                <a:spcPct val="100000"/>
              </a:lnSpc>
              <a:spcBef>
                <a:spcPts val="5200"/>
              </a:spcBef>
              <a:spcAft>
                <a:spcPts val="0"/>
              </a:spcAft>
              <a:buClr>
                <a:schemeClr val="accent1"/>
              </a:buClr>
              <a:buSzPts val="2600"/>
              <a:buFont typeface="Arial"/>
              <a:buNone/>
              <a:defRPr b="1" sz="2600">
                <a:solidFill>
                  <a:schemeClr val="accent1"/>
                </a:solidFill>
              </a:defRPr>
            </a:lvl2pPr>
            <a:lvl3pPr indent="-228600" lvl="2" marL="1371600" algn="l">
              <a:lnSpc>
                <a:spcPct val="100000"/>
              </a:lnSpc>
              <a:spcBef>
                <a:spcPts val="0"/>
              </a:spcBef>
              <a:spcAft>
                <a:spcPts val="0"/>
              </a:spcAft>
              <a:buSzPts val="1600"/>
              <a:buFont typeface="Arial"/>
              <a:buNone/>
              <a:defRPr/>
            </a:lvl3pPr>
            <a:lvl4pPr indent="-228600" lvl="3" marL="1828800" algn="l">
              <a:lnSpc>
                <a:spcPct val="100000"/>
              </a:lnSpc>
              <a:spcBef>
                <a:spcPts val="0"/>
              </a:spcBef>
              <a:spcAft>
                <a:spcPts val="0"/>
              </a:spcAft>
              <a:buSzPts val="1600"/>
              <a:buFont typeface="Arial"/>
              <a:buNone/>
              <a:defRPr/>
            </a:lvl4pPr>
            <a:lvl5pPr indent="-228600" lvl="4" marL="2286000" algn="l">
              <a:lnSpc>
                <a:spcPct val="100000"/>
              </a:lnSpc>
              <a:spcBef>
                <a:spcPts val="0"/>
              </a:spcBef>
              <a:spcAft>
                <a:spcPts val="0"/>
              </a:spcAft>
              <a:buClr>
                <a:schemeClr val="dk1"/>
              </a:buClr>
              <a:buSzPts val="1600"/>
              <a:buFont typeface="Arial"/>
              <a:buNone/>
              <a:defRPr/>
            </a:lvl5pPr>
            <a:lvl6pPr indent="-228600" lvl="5" marL="2743200" algn="l">
              <a:lnSpc>
                <a:spcPct val="100000"/>
              </a:lnSpc>
              <a:spcBef>
                <a:spcPts val="0"/>
              </a:spcBef>
              <a:spcAft>
                <a:spcPts val="0"/>
              </a:spcAft>
              <a:buSzPts val="1600"/>
              <a:buFont typeface="Arial"/>
              <a:buNone/>
              <a:defRPr/>
            </a:lvl6pPr>
            <a:lvl7pPr indent="-228600" lvl="6" marL="3200400" algn="l">
              <a:lnSpc>
                <a:spcPct val="100000"/>
              </a:lnSpc>
              <a:spcBef>
                <a:spcPts val="0"/>
              </a:spcBef>
              <a:spcAft>
                <a:spcPts val="0"/>
              </a:spcAft>
              <a:buSzPts val="1600"/>
              <a:buFont typeface="Arial"/>
              <a:buNone/>
              <a:defRPr/>
            </a:lvl7pPr>
            <a:lvl8pPr indent="-228600" lvl="7" marL="3657600" algn="l">
              <a:lnSpc>
                <a:spcPct val="100000"/>
              </a:lnSpc>
              <a:spcBef>
                <a:spcPts val="0"/>
              </a:spcBef>
              <a:spcAft>
                <a:spcPts val="0"/>
              </a:spcAft>
              <a:buSzPts val="1600"/>
              <a:buFont typeface="Arial"/>
              <a:buNone/>
              <a:defRPr/>
            </a:lvl8pPr>
            <a:lvl9pPr indent="-228600" lvl="8" marL="4114800" algn="l">
              <a:lnSpc>
                <a:spcPct val="100000"/>
              </a:lnSpc>
              <a:spcBef>
                <a:spcPts val="0"/>
              </a:spcBef>
              <a:spcAft>
                <a:spcPts val="0"/>
              </a:spcAft>
              <a:buSzPts val="1600"/>
              <a:buFont typeface="Arial"/>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
  <p:cSld name="Zitat">
    <p:spTree>
      <p:nvGrpSpPr>
        <p:cNvPr id="88" name="Shape 88"/>
        <p:cNvGrpSpPr/>
        <p:nvPr/>
      </p:nvGrpSpPr>
      <p:grpSpPr>
        <a:xfrm>
          <a:off x="0" y="0"/>
          <a:ext cx="0" cy="0"/>
          <a:chOff x="0" y="0"/>
          <a:chExt cx="0" cy="0"/>
        </a:xfrm>
      </p:grpSpPr>
      <p:sp>
        <p:nvSpPr>
          <p:cNvPr id="89" name="Google Shape;89;p34"/>
          <p:cNvSpPr txBox="1"/>
          <p:nvPr>
            <p:ph idx="11" type="ftr"/>
          </p:nvPr>
        </p:nvSpPr>
        <p:spPr>
          <a:xfrm>
            <a:off x="2484438" y="6453336"/>
            <a:ext cx="3959770"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91" name="Google Shape;91;p34"/>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4"/>
          <p:cNvSpPr txBox="1"/>
          <p:nvPr>
            <p:ph idx="1" type="body"/>
          </p:nvPr>
        </p:nvSpPr>
        <p:spPr>
          <a:xfrm>
            <a:off x="323850" y="404813"/>
            <a:ext cx="6335713" cy="5688012"/>
          </a:xfrm>
          <a:prstGeom prst="rect">
            <a:avLst/>
          </a:prstGeom>
          <a:noFill/>
          <a:ln>
            <a:noFill/>
          </a:ln>
        </p:spPr>
        <p:txBody>
          <a:bodyPr anchorCtr="0" anchor="t" bIns="0" lIns="0" spcFirstLastPara="1" rIns="0" wrap="square" tIns="0">
            <a:noAutofit/>
          </a:bodyPr>
          <a:lstStyle>
            <a:lvl1pPr indent="-228600" lvl="0" marL="457200" algn="l">
              <a:lnSpc>
                <a:spcPct val="95000"/>
              </a:lnSpc>
              <a:spcBef>
                <a:spcPts val="0"/>
              </a:spcBef>
              <a:spcAft>
                <a:spcPts val="0"/>
              </a:spcAft>
              <a:buClr>
                <a:schemeClr val="dk1"/>
              </a:buClr>
              <a:buSzPts val="3500"/>
              <a:buNone/>
              <a:defRPr sz="3500" u="sng">
                <a:solidFill>
                  <a:schemeClr val="dk1"/>
                </a:solidFill>
              </a:defRPr>
            </a:lvl1pPr>
            <a:lvl2pPr indent="-228600" lvl="1" marL="914400" algn="l">
              <a:lnSpc>
                <a:spcPct val="100000"/>
              </a:lnSpc>
              <a:spcBef>
                <a:spcPts val="3500"/>
              </a:spcBef>
              <a:spcAft>
                <a:spcPts val="0"/>
              </a:spcAft>
              <a:buClr>
                <a:schemeClr val="accent1"/>
              </a:buClr>
              <a:buSzPts val="2000"/>
              <a:buFont typeface="Arial"/>
              <a:buNone/>
              <a:defRPr b="1" sz="2000">
                <a:solidFill>
                  <a:schemeClr val="accent1"/>
                </a:solidFill>
              </a:defRPr>
            </a:lvl2pPr>
            <a:lvl3pPr indent="-228600" lvl="2" marL="1371600" algn="l">
              <a:lnSpc>
                <a:spcPct val="100000"/>
              </a:lnSpc>
              <a:spcBef>
                <a:spcPts val="0"/>
              </a:spcBef>
              <a:spcAft>
                <a:spcPts val="0"/>
              </a:spcAft>
              <a:buSzPts val="1600"/>
              <a:buFont typeface="Arial"/>
              <a:buNone/>
              <a:defRPr/>
            </a:lvl3pPr>
            <a:lvl4pPr indent="-228600" lvl="3" marL="1828800" algn="l">
              <a:lnSpc>
                <a:spcPct val="100000"/>
              </a:lnSpc>
              <a:spcBef>
                <a:spcPts val="0"/>
              </a:spcBef>
              <a:spcAft>
                <a:spcPts val="0"/>
              </a:spcAft>
              <a:buSzPts val="1600"/>
              <a:buFont typeface="Arial"/>
              <a:buNone/>
              <a:defRPr/>
            </a:lvl4pPr>
            <a:lvl5pPr indent="-228600" lvl="4" marL="2286000" algn="l">
              <a:lnSpc>
                <a:spcPct val="100000"/>
              </a:lnSpc>
              <a:spcBef>
                <a:spcPts val="0"/>
              </a:spcBef>
              <a:spcAft>
                <a:spcPts val="0"/>
              </a:spcAft>
              <a:buClr>
                <a:schemeClr val="dk1"/>
              </a:buClr>
              <a:buSzPts val="1600"/>
              <a:buFont typeface="Arial"/>
              <a:buNone/>
              <a:defRPr/>
            </a:lvl5pPr>
            <a:lvl6pPr indent="-228600" lvl="5" marL="2743200" algn="l">
              <a:lnSpc>
                <a:spcPct val="100000"/>
              </a:lnSpc>
              <a:spcBef>
                <a:spcPts val="0"/>
              </a:spcBef>
              <a:spcAft>
                <a:spcPts val="0"/>
              </a:spcAft>
              <a:buSzPts val="1600"/>
              <a:buFont typeface="Arial"/>
              <a:buNone/>
              <a:defRPr/>
            </a:lvl6pPr>
            <a:lvl7pPr indent="-228600" lvl="6" marL="3200400" algn="l">
              <a:lnSpc>
                <a:spcPct val="100000"/>
              </a:lnSpc>
              <a:spcBef>
                <a:spcPts val="0"/>
              </a:spcBef>
              <a:spcAft>
                <a:spcPts val="0"/>
              </a:spcAft>
              <a:buSzPts val="1600"/>
              <a:buFont typeface="Arial"/>
              <a:buNone/>
              <a:defRPr/>
            </a:lvl7pPr>
            <a:lvl8pPr indent="-228600" lvl="7" marL="3657600" algn="l">
              <a:lnSpc>
                <a:spcPct val="100000"/>
              </a:lnSpc>
              <a:spcBef>
                <a:spcPts val="0"/>
              </a:spcBef>
              <a:spcAft>
                <a:spcPts val="0"/>
              </a:spcAft>
              <a:buSzPts val="1600"/>
              <a:buFont typeface="Arial"/>
              <a:buNone/>
              <a:defRPr/>
            </a:lvl8pPr>
            <a:lvl9pPr indent="-228600" lvl="8" marL="4114800" algn="l">
              <a:lnSpc>
                <a:spcPct val="100000"/>
              </a:lnSpc>
              <a:spcBef>
                <a:spcPts val="0"/>
              </a:spcBef>
              <a:spcAft>
                <a:spcPts val="0"/>
              </a:spcAft>
              <a:buSzPts val="1600"/>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p:cSld name="Headline">
    <p:spTree>
      <p:nvGrpSpPr>
        <p:cNvPr id="93" name="Shape 93"/>
        <p:cNvGrpSpPr/>
        <p:nvPr/>
      </p:nvGrpSpPr>
      <p:grpSpPr>
        <a:xfrm>
          <a:off x="0" y="0"/>
          <a:ext cx="0" cy="0"/>
          <a:chOff x="0" y="0"/>
          <a:chExt cx="0" cy="0"/>
        </a:xfrm>
      </p:grpSpPr>
      <p:sp>
        <p:nvSpPr>
          <p:cNvPr id="94" name="Google Shape;94;p35"/>
          <p:cNvSpPr txBox="1"/>
          <p:nvPr>
            <p:ph type="title"/>
          </p:nvPr>
        </p:nvSpPr>
        <p:spPr>
          <a:xfrm>
            <a:off x="323850" y="404664"/>
            <a:ext cx="6335713" cy="792088"/>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5"/>
          <p:cNvSpPr txBox="1"/>
          <p:nvPr>
            <p:ph idx="11" type="ftr"/>
          </p:nvPr>
        </p:nvSpPr>
        <p:spPr>
          <a:xfrm>
            <a:off x="2484438" y="6453336"/>
            <a:ext cx="3959770"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5"/>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97" name="Google Shape;97;p35"/>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p:cSld name="Title, 2 Content">
    <p:spTree>
      <p:nvGrpSpPr>
        <p:cNvPr id="98" name="Shape 98"/>
        <p:cNvGrpSpPr/>
        <p:nvPr/>
      </p:nvGrpSpPr>
      <p:grpSpPr>
        <a:xfrm>
          <a:off x="0" y="0"/>
          <a:ext cx="0" cy="0"/>
          <a:chOff x="0" y="0"/>
          <a:chExt cx="0" cy="0"/>
        </a:xfrm>
      </p:grpSpPr>
      <p:sp>
        <p:nvSpPr>
          <p:cNvPr id="99" name="Google Shape;99;p36"/>
          <p:cNvSpPr txBox="1"/>
          <p:nvPr>
            <p:ph type="title"/>
          </p:nvPr>
        </p:nvSpPr>
        <p:spPr>
          <a:xfrm>
            <a:off x="457172" y="273422"/>
            <a:ext cx="8229090" cy="1144631"/>
          </a:xfrm>
          <a:prstGeom prst="rect">
            <a:avLst/>
          </a:prstGeom>
          <a:noFill/>
          <a:ln>
            <a:noFill/>
          </a:ln>
        </p:spPr>
        <p:txBody>
          <a:bodyPr anchorCtr="0" anchor="ctr" bIns="0" lIns="0" spcFirstLastPara="1" rIns="0" wrap="square" tIns="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6"/>
          <p:cNvSpPr txBox="1"/>
          <p:nvPr>
            <p:ph idx="1" type="body"/>
          </p:nvPr>
        </p:nvSpPr>
        <p:spPr>
          <a:xfrm>
            <a:off x="457172" y="1604399"/>
            <a:ext cx="4015600" cy="3977254"/>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Clr>
                <a:schemeClr val="accent1"/>
              </a:buClr>
              <a:buSzPts val="1800"/>
              <a:buNone/>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800"/>
              <a:buNone/>
              <a:defRPr/>
            </a:lvl5pPr>
            <a:lvl6pPr indent="-228600" lvl="5" marL="2743200" algn="l">
              <a:lnSpc>
                <a:spcPct val="110000"/>
              </a:lnSpc>
              <a:spcBef>
                <a:spcPts val="0"/>
              </a:spcBef>
              <a:spcAft>
                <a:spcPts val="0"/>
              </a:spcAft>
              <a:buSzPts val="1800"/>
              <a:buNone/>
              <a:defRPr/>
            </a:lvl6pPr>
            <a:lvl7pPr indent="-228600" lvl="6" marL="3200400" algn="l">
              <a:lnSpc>
                <a:spcPct val="110000"/>
              </a:lnSpc>
              <a:spcBef>
                <a:spcPts val="0"/>
              </a:spcBef>
              <a:spcAft>
                <a:spcPts val="0"/>
              </a:spcAft>
              <a:buSzPts val="1800"/>
              <a:buNone/>
              <a:defRPr/>
            </a:lvl7pPr>
            <a:lvl8pPr indent="-228600" lvl="7" marL="3657600" algn="l">
              <a:lnSpc>
                <a:spcPct val="110000"/>
              </a:lnSpc>
              <a:spcBef>
                <a:spcPts val="0"/>
              </a:spcBef>
              <a:spcAft>
                <a:spcPts val="0"/>
              </a:spcAft>
              <a:buSzPts val="1800"/>
              <a:buNone/>
              <a:defRPr/>
            </a:lvl8pPr>
            <a:lvl9pPr indent="-228600" lvl="8" marL="4114800" algn="l">
              <a:lnSpc>
                <a:spcPct val="110000"/>
              </a:lnSpc>
              <a:spcBef>
                <a:spcPts val="0"/>
              </a:spcBef>
              <a:spcAft>
                <a:spcPts val="0"/>
              </a:spcAft>
              <a:buSzPts val="1800"/>
              <a:buNone/>
              <a:defRPr/>
            </a:lvl9pPr>
          </a:lstStyle>
          <a:p/>
        </p:txBody>
      </p:sp>
      <p:sp>
        <p:nvSpPr>
          <p:cNvPr id="101" name="Google Shape;101;p36"/>
          <p:cNvSpPr txBox="1"/>
          <p:nvPr>
            <p:ph idx="2" type="body"/>
          </p:nvPr>
        </p:nvSpPr>
        <p:spPr>
          <a:xfrm>
            <a:off x="4673927" y="1604399"/>
            <a:ext cx="4015600" cy="3977254"/>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Clr>
                <a:schemeClr val="accent1"/>
              </a:buClr>
              <a:buSzPts val="1800"/>
              <a:buNone/>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800"/>
              <a:buNone/>
              <a:defRPr/>
            </a:lvl5pPr>
            <a:lvl6pPr indent="-228600" lvl="5" marL="2743200" algn="l">
              <a:lnSpc>
                <a:spcPct val="110000"/>
              </a:lnSpc>
              <a:spcBef>
                <a:spcPts val="0"/>
              </a:spcBef>
              <a:spcAft>
                <a:spcPts val="0"/>
              </a:spcAft>
              <a:buSzPts val="1800"/>
              <a:buNone/>
              <a:defRPr/>
            </a:lvl6pPr>
            <a:lvl7pPr indent="-228600" lvl="6" marL="3200400" algn="l">
              <a:lnSpc>
                <a:spcPct val="110000"/>
              </a:lnSpc>
              <a:spcBef>
                <a:spcPts val="0"/>
              </a:spcBef>
              <a:spcAft>
                <a:spcPts val="0"/>
              </a:spcAft>
              <a:buSzPts val="1800"/>
              <a:buNone/>
              <a:defRPr/>
            </a:lvl7pPr>
            <a:lvl8pPr indent="-228600" lvl="7" marL="3657600" algn="l">
              <a:lnSpc>
                <a:spcPct val="110000"/>
              </a:lnSpc>
              <a:spcBef>
                <a:spcPts val="0"/>
              </a:spcBef>
              <a:spcAft>
                <a:spcPts val="0"/>
              </a:spcAft>
              <a:buSzPts val="1800"/>
              <a:buNone/>
              <a:defRPr/>
            </a:lvl8pPr>
            <a:lvl9pPr indent="-228600" lvl="8" marL="4114800" algn="l">
              <a:lnSpc>
                <a:spcPct val="110000"/>
              </a:lnSpc>
              <a:spcBef>
                <a:spcPts val="0"/>
              </a:spcBef>
              <a:spcAft>
                <a:spcPts val="0"/>
              </a:spcAft>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sse Headline – Textfolie einspaltig"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lvl1pPr lvl="0" algn="l">
              <a:lnSpc>
                <a:spcPct val="95000"/>
              </a:lnSpc>
              <a:spcBef>
                <a:spcPts val="0"/>
              </a:spcBef>
              <a:spcAft>
                <a:spcPts val="0"/>
              </a:spcAft>
              <a:buClr>
                <a:schemeClr val="dk1"/>
              </a:buClr>
              <a:buSzPts val="3500"/>
              <a:buFont typeface="Arial"/>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1800"/>
              <a:buNone/>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600"/>
              <a:buNone/>
              <a:defRPr/>
            </a:lvl6pPr>
            <a:lvl7pPr indent="-228600" lvl="6" marL="3200400" algn="l">
              <a:lnSpc>
                <a:spcPct val="110000"/>
              </a:lnSpc>
              <a:spcBef>
                <a:spcPts val="0"/>
              </a:spcBef>
              <a:spcAft>
                <a:spcPts val="0"/>
              </a:spcAft>
              <a:buSzPts val="1600"/>
              <a:buNone/>
              <a:defRPr/>
            </a:lvl7pPr>
            <a:lvl8pPr indent="-228600" lvl="7" marL="3657600" algn="l">
              <a:lnSpc>
                <a:spcPct val="110000"/>
              </a:lnSpc>
              <a:spcBef>
                <a:spcPts val="0"/>
              </a:spcBef>
              <a:spcAft>
                <a:spcPts val="0"/>
              </a:spcAft>
              <a:buSzPts val="1600"/>
              <a:buNone/>
              <a:defRPr/>
            </a:lvl8pPr>
            <a:lvl9pPr indent="-228600" lvl="8" marL="4114800" algn="l">
              <a:lnSpc>
                <a:spcPct val="110000"/>
              </a:lnSpc>
              <a:spcBef>
                <a:spcPts val="0"/>
              </a:spcBef>
              <a:spcAft>
                <a:spcPts val="0"/>
              </a:spcAft>
              <a:buSzPts val="1800"/>
              <a:buNone/>
              <a:defRPr/>
            </a:lvl9pPr>
          </a:lstStyle>
          <a:p/>
        </p:txBody>
      </p:sp>
      <p:sp>
        <p:nvSpPr>
          <p:cNvPr id="24" name="Google Shape;24;p24"/>
          <p:cNvSpPr txBox="1"/>
          <p:nvPr>
            <p:ph idx="11" type="ftr"/>
          </p:nvPr>
        </p:nvSpPr>
        <p:spPr>
          <a:xfrm>
            <a:off x="2484438" y="6453336"/>
            <a:ext cx="3095625"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b="1" sz="700">
                <a:solidFill>
                  <a:schemeClr val="dk1"/>
                </a:solidFill>
                <a:latin typeface="Arial"/>
                <a:ea typeface="Arial"/>
                <a:cs typeface="Arial"/>
                <a:sym typeface="Arial"/>
              </a:defRPr>
            </a:lvl1pPr>
            <a:lvl2pPr indent="0" lvl="1" marL="0" algn="l">
              <a:spcBef>
                <a:spcPts val="0"/>
              </a:spcBef>
              <a:buNone/>
              <a:defRPr b="1" sz="700">
                <a:solidFill>
                  <a:schemeClr val="dk1"/>
                </a:solidFill>
                <a:latin typeface="Arial"/>
                <a:ea typeface="Arial"/>
                <a:cs typeface="Arial"/>
                <a:sym typeface="Arial"/>
              </a:defRPr>
            </a:lvl2pPr>
            <a:lvl3pPr indent="0" lvl="2" marL="0" algn="l">
              <a:spcBef>
                <a:spcPts val="0"/>
              </a:spcBef>
              <a:buNone/>
              <a:defRPr b="1" sz="700">
                <a:solidFill>
                  <a:schemeClr val="dk1"/>
                </a:solidFill>
                <a:latin typeface="Arial"/>
                <a:ea typeface="Arial"/>
                <a:cs typeface="Arial"/>
                <a:sym typeface="Arial"/>
              </a:defRPr>
            </a:lvl3pPr>
            <a:lvl4pPr indent="0" lvl="3" marL="0" algn="l">
              <a:spcBef>
                <a:spcPts val="0"/>
              </a:spcBef>
              <a:buNone/>
              <a:defRPr b="1" sz="700">
                <a:solidFill>
                  <a:schemeClr val="dk1"/>
                </a:solidFill>
                <a:latin typeface="Arial"/>
                <a:ea typeface="Arial"/>
                <a:cs typeface="Arial"/>
                <a:sym typeface="Arial"/>
              </a:defRPr>
            </a:lvl4pPr>
            <a:lvl5pPr indent="0" lvl="4" marL="0" algn="l">
              <a:spcBef>
                <a:spcPts val="0"/>
              </a:spcBef>
              <a:buNone/>
              <a:defRPr b="1" sz="700">
                <a:solidFill>
                  <a:schemeClr val="dk1"/>
                </a:solidFill>
                <a:latin typeface="Arial"/>
                <a:ea typeface="Arial"/>
                <a:cs typeface="Arial"/>
                <a:sym typeface="Arial"/>
              </a:defRPr>
            </a:lvl5pPr>
            <a:lvl6pPr indent="0" lvl="5" marL="0" algn="l">
              <a:spcBef>
                <a:spcPts val="0"/>
              </a:spcBef>
              <a:buNone/>
              <a:defRPr b="1" sz="700">
                <a:solidFill>
                  <a:schemeClr val="dk1"/>
                </a:solidFill>
                <a:latin typeface="Arial"/>
                <a:ea typeface="Arial"/>
                <a:cs typeface="Arial"/>
                <a:sym typeface="Arial"/>
              </a:defRPr>
            </a:lvl6pPr>
            <a:lvl7pPr indent="0" lvl="6" marL="0" algn="l">
              <a:spcBef>
                <a:spcPts val="0"/>
              </a:spcBef>
              <a:buNone/>
              <a:defRPr b="1" sz="700">
                <a:solidFill>
                  <a:schemeClr val="dk1"/>
                </a:solidFill>
                <a:latin typeface="Arial"/>
                <a:ea typeface="Arial"/>
                <a:cs typeface="Arial"/>
                <a:sym typeface="Arial"/>
              </a:defRPr>
            </a:lvl7pPr>
            <a:lvl8pPr indent="0" lvl="7" marL="0" algn="l">
              <a:spcBef>
                <a:spcPts val="0"/>
              </a:spcBef>
              <a:buNone/>
              <a:defRPr b="1" sz="700">
                <a:solidFill>
                  <a:schemeClr val="dk1"/>
                </a:solidFill>
                <a:latin typeface="Arial"/>
                <a:ea typeface="Arial"/>
                <a:cs typeface="Arial"/>
                <a:sym typeface="Arial"/>
              </a:defRPr>
            </a:lvl8pPr>
            <a:lvl9pPr indent="0" lvl="8" marL="0" algn="l">
              <a:spcBef>
                <a:spcPts val="0"/>
              </a:spcBef>
              <a:buNone/>
              <a:defRPr b="1"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26" name="Google Shape;26;p24"/>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sse Headline – Textfolie zweispaltig" type="twoObj">
  <p:cSld name="TWO_OBJECTS">
    <p:spTree>
      <p:nvGrpSpPr>
        <p:cNvPr id="27" name="Shape 27"/>
        <p:cNvGrpSpPr/>
        <p:nvPr/>
      </p:nvGrpSpPr>
      <p:grpSpPr>
        <a:xfrm>
          <a:off x="0" y="0"/>
          <a:ext cx="0" cy="0"/>
          <a:chOff x="0" y="0"/>
          <a:chExt cx="0" cy="0"/>
        </a:xfrm>
      </p:grpSpPr>
      <p:sp>
        <p:nvSpPr>
          <p:cNvPr id="28" name="Google Shape;28;p25"/>
          <p:cNvSpPr txBox="1"/>
          <p:nvPr>
            <p:ph type="title"/>
          </p:nvPr>
        </p:nvSpPr>
        <p:spPr>
          <a:xfrm>
            <a:off x="323850" y="404663"/>
            <a:ext cx="6335713" cy="1224111"/>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3500"/>
              <a:buFont typeface="Arial"/>
              <a:buNone/>
              <a:defRPr b="1" sz="3500" u="sng">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323849" y="1989138"/>
            <a:ext cx="4176713" cy="4103687"/>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1600"/>
              <a:buNone/>
              <a:defRPr sz="1600"/>
            </a:lvl1pPr>
            <a:lvl2pPr indent="-228600" lvl="1" marL="914400" algn="l">
              <a:lnSpc>
                <a:spcPct val="110000"/>
              </a:lnSpc>
              <a:spcBef>
                <a:spcPts val="0"/>
              </a:spcBef>
              <a:spcAft>
                <a:spcPts val="0"/>
              </a:spcAft>
              <a:buClr>
                <a:schemeClr val="dk1"/>
              </a:buClr>
              <a:buSzPts val="1600"/>
              <a:buNone/>
              <a:defRPr sz="1600"/>
            </a:lvl2pPr>
            <a:lvl3pPr indent="-330200" lvl="2" marL="1371600" algn="l">
              <a:lnSpc>
                <a:spcPct val="110000"/>
              </a:lnSpc>
              <a:spcBef>
                <a:spcPts val="0"/>
              </a:spcBef>
              <a:spcAft>
                <a:spcPts val="0"/>
              </a:spcAft>
              <a:buSzPts val="1600"/>
              <a:buChar char="−"/>
              <a:defRPr sz="1600"/>
            </a:lvl3pPr>
            <a:lvl4pPr indent="-330200" lvl="3" marL="1828800" algn="l">
              <a:lnSpc>
                <a:spcPct val="110000"/>
              </a:lnSpc>
              <a:spcBef>
                <a:spcPts val="0"/>
              </a:spcBef>
              <a:spcAft>
                <a:spcPts val="0"/>
              </a:spcAft>
              <a:buSzPts val="1600"/>
              <a:buChar char="−"/>
              <a:defRPr sz="1600"/>
            </a:lvl4pPr>
            <a:lvl5pPr indent="-228600" lvl="4" marL="2286000" algn="l">
              <a:lnSpc>
                <a:spcPct val="110000"/>
              </a:lnSpc>
              <a:spcBef>
                <a:spcPts val="0"/>
              </a:spcBef>
              <a:spcAft>
                <a:spcPts val="0"/>
              </a:spcAft>
              <a:buClr>
                <a:schemeClr val="dk1"/>
              </a:buClr>
              <a:buSzPts val="1600"/>
              <a:buNone/>
              <a:defRPr sz="1600"/>
            </a:lvl5pPr>
            <a:lvl6pPr indent="-228600" lvl="5" marL="2743200" algn="l">
              <a:lnSpc>
                <a:spcPct val="110000"/>
              </a:lnSpc>
              <a:spcBef>
                <a:spcPts val="0"/>
              </a:spcBef>
              <a:spcAft>
                <a:spcPts val="0"/>
              </a:spcAft>
              <a:buSzPts val="1600"/>
              <a:buNone/>
              <a:defRPr sz="1600"/>
            </a:lvl6pPr>
            <a:lvl7pPr indent="-228600" lvl="6" marL="3200400" algn="l">
              <a:lnSpc>
                <a:spcPct val="110000"/>
              </a:lnSpc>
              <a:spcBef>
                <a:spcPts val="0"/>
              </a:spcBef>
              <a:spcAft>
                <a:spcPts val="0"/>
              </a:spcAft>
              <a:buSzPts val="1600"/>
              <a:buFont typeface="Arial"/>
              <a:buNone/>
              <a:defRPr sz="1600"/>
            </a:lvl7pPr>
            <a:lvl8pPr indent="-228600" lvl="7" marL="3657600" algn="l">
              <a:lnSpc>
                <a:spcPct val="110000"/>
              </a:lnSpc>
              <a:spcBef>
                <a:spcPts val="0"/>
              </a:spcBef>
              <a:spcAft>
                <a:spcPts val="0"/>
              </a:spcAft>
              <a:buSzPts val="1600"/>
              <a:buNone/>
              <a:defRPr sz="1600"/>
            </a:lvl8pPr>
            <a:lvl9pPr indent="-228600" lvl="8" marL="4114800" algn="l">
              <a:lnSpc>
                <a:spcPct val="110000"/>
              </a:lnSpc>
              <a:spcBef>
                <a:spcPts val="0"/>
              </a:spcBef>
              <a:spcAft>
                <a:spcPts val="0"/>
              </a:spcAft>
              <a:buSzPts val="1600"/>
              <a:buNone/>
              <a:defRPr sz="1600"/>
            </a:lvl9pPr>
          </a:lstStyle>
          <a:p/>
        </p:txBody>
      </p:sp>
      <p:sp>
        <p:nvSpPr>
          <p:cNvPr id="30" name="Google Shape;30;p25"/>
          <p:cNvSpPr txBox="1"/>
          <p:nvPr>
            <p:ph idx="2" type="body"/>
          </p:nvPr>
        </p:nvSpPr>
        <p:spPr>
          <a:xfrm>
            <a:off x="4643438" y="1989138"/>
            <a:ext cx="4176712" cy="4103687"/>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1600"/>
              <a:buNone/>
              <a:defRPr sz="1600"/>
            </a:lvl1pPr>
            <a:lvl2pPr indent="-228600" lvl="1" marL="914400" algn="l">
              <a:lnSpc>
                <a:spcPct val="110000"/>
              </a:lnSpc>
              <a:spcBef>
                <a:spcPts val="0"/>
              </a:spcBef>
              <a:spcAft>
                <a:spcPts val="0"/>
              </a:spcAft>
              <a:buClr>
                <a:schemeClr val="dk1"/>
              </a:buClr>
              <a:buSzPts val="1600"/>
              <a:buNone/>
              <a:defRPr sz="1600"/>
            </a:lvl2pPr>
            <a:lvl3pPr indent="-330200" lvl="2" marL="1371600" algn="l">
              <a:lnSpc>
                <a:spcPct val="110000"/>
              </a:lnSpc>
              <a:spcBef>
                <a:spcPts val="0"/>
              </a:spcBef>
              <a:spcAft>
                <a:spcPts val="0"/>
              </a:spcAft>
              <a:buSzPts val="1600"/>
              <a:buChar char="−"/>
              <a:defRPr sz="1600"/>
            </a:lvl3pPr>
            <a:lvl4pPr indent="-330200" lvl="3" marL="1828800" algn="l">
              <a:lnSpc>
                <a:spcPct val="110000"/>
              </a:lnSpc>
              <a:spcBef>
                <a:spcPts val="0"/>
              </a:spcBef>
              <a:spcAft>
                <a:spcPts val="0"/>
              </a:spcAft>
              <a:buSzPts val="1600"/>
              <a:buChar char="−"/>
              <a:defRPr sz="1600"/>
            </a:lvl4pPr>
            <a:lvl5pPr indent="-228600" lvl="4" marL="2286000" algn="l">
              <a:lnSpc>
                <a:spcPct val="110000"/>
              </a:lnSpc>
              <a:spcBef>
                <a:spcPts val="0"/>
              </a:spcBef>
              <a:spcAft>
                <a:spcPts val="0"/>
              </a:spcAft>
              <a:buClr>
                <a:schemeClr val="dk1"/>
              </a:buClr>
              <a:buSzPts val="1600"/>
              <a:buNone/>
              <a:defRPr sz="1600"/>
            </a:lvl5pPr>
            <a:lvl6pPr indent="-228600" lvl="5" marL="2743200" algn="l">
              <a:lnSpc>
                <a:spcPct val="110000"/>
              </a:lnSpc>
              <a:spcBef>
                <a:spcPts val="0"/>
              </a:spcBef>
              <a:spcAft>
                <a:spcPts val="0"/>
              </a:spcAft>
              <a:buSzPts val="1600"/>
              <a:buNone/>
              <a:defRPr sz="1600"/>
            </a:lvl6pPr>
            <a:lvl7pPr indent="-228600" lvl="6" marL="3200400" algn="l">
              <a:lnSpc>
                <a:spcPct val="110000"/>
              </a:lnSpc>
              <a:spcBef>
                <a:spcPts val="0"/>
              </a:spcBef>
              <a:spcAft>
                <a:spcPts val="0"/>
              </a:spcAft>
              <a:buSzPts val="1600"/>
              <a:buNone/>
              <a:defRPr sz="1600"/>
            </a:lvl7pPr>
            <a:lvl8pPr indent="-228600" lvl="7" marL="3657600" algn="l">
              <a:lnSpc>
                <a:spcPct val="110000"/>
              </a:lnSpc>
              <a:spcBef>
                <a:spcPts val="0"/>
              </a:spcBef>
              <a:spcAft>
                <a:spcPts val="0"/>
              </a:spcAft>
              <a:buSzPts val="1600"/>
              <a:buNone/>
              <a:defRPr sz="1600"/>
            </a:lvl8pPr>
            <a:lvl9pPr indent="-228600" lvl="8" marL="4114800" algn="l">
              <a:lnSpc>
                <a:spcPct val="110000"/>
              </a:lnSpc>
              <a:spcBef>
                <a:spcPts val="0"/>
              </a:spcBef>
              <a:spcAft>
                <a:spcPts val="0"/>
              </a:spcAft>
              <a:buSzPts val="1600"/>
              <a:buNone/>
              <a:defRPr sz="1600"/>
            </a:lvl9pPr>
          </a:lstStyle>
          <a:p/>
        </p:txBody>
      </p:sp>
      <p:sp>
        <p:nvSpPr>
          <p:cNvPr id="31" name="Google Shape;31;p25"/>
          <p:cNvSpPr txBox="1"/>
          <p:nvPr>
            <p:ph idx="11" type="ftr"/>
          </p:nvPr>
        </p:nvSpPr>
        <p:spPr>
          <a:xfrm>
            <a:off x="2484438" y="6453336"/>
            <a:ext cx="4319810"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9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b="1" sz="900">
                <a:solidFill>
                  <a:schemeClr val="dk1"/>
                </a:solidFill>
                <a:latin typeface="Arial"/>
                <a:ea typeface="Arial"/>
                <a:cs typeface="Arial"/>
                <a:sym typeface="Arial"/>
              </a:defRPr>
            </a:lvl1pPr>
            <a:lvl2pPr indent="0" lvl="1" marL="0" algn="l">
              <a:spcBef>
                <a:spcPts val="0"/>
              </a:spcBef>
              <a:buNone/>
              <a:defRPr b="1" sz="900">
                <a:solidFill>
                  <a:schemeClr val="dk1"/>
                </a:solidFill>
                <a:latin typeface="Arial"/>
                <a:ea typeface="Arial"/>
                <a:cs typeface="Arial"/>
                <a:sym typeface="Arial"/>
              </a:defRPr>
            </a:lvl2pPr>
            <a:lvl3pPr indent="0" lvl="2" marL="0" algn="l">
              <a:spcBef>
                <a:spcPts val="0"/>
              </a:spcBef>
              <a:buNone/>
              <a:defRPr b="1" sz="900">
                <a:solidFill>
                  <a:schemeClr val="dk1"/>
                </a:solidFill>
                <a:latin typeface="Arial"/>
                <a:ea typeface="Arial"/>
                <a:cs typeface="Arial"/>
                <a:sym typeface="Arial"/>
              </a:defRPr>
            </a:lvl3pPr>
            <a:lvl4pPr indent="0" lvl="3" marL="0" algn="l">
              <a:spcBef>
                <a:spcPts val="0"/>
              </a:spcBef>
              <a:buNone/>
              <a:defRPr b="1" sz="900">
                <a:solidFill>
                  <a:schemeClr val="dk1"/>
                </a:solidFill>
                <a:latin typeface="Arial"/>
                <a:ea typeface="Arial"/>
                <a:cs typeface="Arial"/>
                <a:sym typeface="Arial"/>
              </a:defRPr>
            </a:lvl4pPr>
            <a:lvl5pPr indent="0" lvl="4" marL="0" algn="l">
              <a:spcBef>
                <a:spcPts val="0"/>
              </a:spcBef>
              <a:buNone/>
              <a:defRPr b="1" sz="900">
                <a:solidFill>
                  <a:schemeClr val="dk1"/>
                </a:solidFill>
                <a:latin typeface="Arial"/>
                <a:ea typeface="Arial"/>
                <a:cs typeface="Arial"/>
                <a:sym typeface="Arial"/>
              </a:defRPr>
            </a:lvl5pPr>
            <a:lvl6pPr indent="0" lvl="5" marL="0" algn="l">
              <a:spcBef>
                <a:spcPts val="0"/>
              </a:spcBef>
              <a:buNone/>
              <a:defRPr b="1" sz="900">
                <a:solidFill>
                  <a:schemeClr val="dk1"/>
                </a:solidFill>
                <a:latin typeface="Arial"/>
                <a:ea typeface="Arial"/>
                <a:cs typeface="Arial"/>
                <a:sym typeface="Arial"/>
              </a:defRPr>
            </a:lvl6pPr>
            <a:lvl7pPr indent="0" lvl="6" marL="0" algn="l">
              <a:spcBef>
                <a:spcPts val="0"/>
              </a:spcBef>
              <a:buNone/>
              <a:defRPr b="1" sz="900">
                <a:solidFill>
                  <a:schemeClr val="dk1"/>
                </a:solidFill>
                <a:latin typeface="Arial"/>
                <a:ea typeface="Arial"/>
                <a:cs typeface="Arial"/>
                <a:sym typeface="Arial"/>
              </a:defRPr>
            </a:lvl7pPr>
            <a:lvl8pPr indent="0" lvl="7" marL="0" algn="l">
              <a:spcBef>
                <a:spcPts val="0"/>
              </a:spcBef>
              <a:buNone/>
              <a:defRPr b="1" sz="900">
                <a:solidFill>
                  <a:schemeClr val="dk1"/>
                </a:solidFill>
                <a:latin typeface="Arial"/>
                <a:ea typeface="Arial"/>
                <a:cs typeface="Arial"/>
                <a:sym typeface="Arial"/>
              </a:defRPr>
            </a:lvl8pPr>
            <a:lvl9pPr indent="0" lvl="8" marL="0" algn="l">
              <a:spcBef>
                <a:spcPts val="0"/>
              </a:spcBef>
              <a:buNone/>
              <a:defRPr b="1" sz="9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3" name="Google Shape;33;p25"/>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9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34" name="Shape 34"/>
        <p:cNvGrpSpPr/>
        <p:nvPr/>
      </p:nvGrpSpPr>
      <p:grpSpPr>
        <a:xfrm>
          <a:off x="0" y="0"/>
          <a:ext cx="0" cy="0"/>
          <a:chOff x="0" y="0"/>
          <a:chExt cx="0" cy="0"/>
        </a:xfrm>
      </p:grpSpPr>
      <p:sp>
        <p:nvSpPr>
          <p:cNvPr id="35" name="Google Shape;35;p26"/>
          <p:cNvSpPr/>
          <p:nvPr/>
        </p:nvSpPr>
        <p:spPr>
          <a:xfrm>
            <a:off x="0" y="283"/>
            <a:ext cx="9143622" cy="68574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 name="Google Shape;36;p26"/>
          <p:cNvSpPr/>
          <p:nvPr>
            <p:ph idx="2" type="pic"/>
          </p:nvPr>
        </p:nvSpPr>
        <p:spPr>
          <a:xfrm>
            <a:off x="5076825" y="1989139"/>
            <a:ext cx="4066797" cy="2663824"/>
          </a:xfrm>
          <a:prstGeom prst="rect">
            <a:avLst/>
          </a:prstGeom>
          <a:noFill/>
          <a:ln>
            <a:noFill/>
          </a:ln>
        </p:spPr>
      </p:sp>
      <p:sp>
        <p:nvSpPr>
          <p:cNvPr id="37" name="Google Shape;37;p26"/>
          <p:cNvSpPr txBox="1"/>
          <p:nvPr>
            <p:ph idx="1" type="subTitle"/>
          </p:nvPr>
        </p:nvSpPr>
        <p:spPr>
          <a:xfrm>
            <a:off x="323850" y="5373688"/>
            <a:ext cx="6335713" cy="792162"/>
          </a:xfrm>
          <a:prstGeom prst="rect">
            <a:avLst/>
          </a:prstGeom>
          <a:noFill/>
          <a:ln>
            <a:noFill/>
          </a:ln>
        </p:spPr>
        <p:txBody>
          <a:bodyPr anchorCtr="0" anchor="b" bIns="0" lIns="0" spcFirstLastPara="1" rIns="0" wrap="square" tIns="0">
            <a:noAutofit/>
          </a:bodyPr>
          <a:lstStyle>
            <a:lvl1pPr lvl="0" algn="l">
              <a:lnSpc>
                <a:spcPct val="110000"/>
              </a:lnSpc>
              <a:spcBef>
                <a:spcPts val="0"/>
              </a:spcBef>
              <a:spcAft>
                <a:spcPts val="0"/>
              </a:spcAft>
              <a:buClr>
                <a:schemeClr val="accent1"/>
              </a:buClr>
              <a:buSzPts val="2000"/>
              <a:buNone/>
              <a:defRPr b="1" sz="2000" u="none">
                <a:solidFill>
                  <a:schemeClr val="accent1"/>
                </a:solidFill>
              </a:defRPr>
            </a:lvl1pPr>
            <a:lvl2pPr lvl="1" algn="ctr">
              <a:lnSpc>
                <a:spcPct val="110000"/>
              </a:lnSpc>
              <a:spcBef>
                <a:spcPts val="0"/>
              </a:spcBef>
              <a:spcAft>
                <a:spcPts val="0"/>
              </a:spcAft>
              <a:buClr>
                <a:srgbClr val="888888"/>
              </a:buClr>
              <a:buSzPts val="1600"/>
              <a:buNone/>
              <a:defRPr>
                <a:solidFill>
                  <a:srgbClr val="888888"/>
                </a:solidFill>
              </a:defRPr>
            </a:lvl2pPr>
            <a:lvl3pPr lvl="2" algn="ctr">
              <a:lnSpc>
                <a:spcPct val="110000"/>
              </a:lnSpc>
              <a:spcBef>
                <a:spcPts val="0"/>
              </a:spcBef>
              <a:spcAft>
                <a:spcPts val="0"/>
              </a:spcAft>
              <a:buSzPts val="1600"/>
              <a:buNone/>
              <a:defRPr>
                <a:solidFill>
                  <a:srgbClr val="888888"/>
                </a:solidFill>
              </a:defRPr>
            </a:lvl3pPr>
            <a:lvl4pPr lvl="3" algn="ctr">
              <a:lnSpc>
                <a:spcPct val="110000"/>
              </a:lnSpc>
              <a:spcBef>
                <a:spcPts val="0"/>
              </a:spcBef>
              <a:spcAft>
                <a:spcPts val="0"/>
              </a:spcAft>
              <a:buSzPts val="1600"/>
              <a:buNone/>
              <a:defRPr>
                <a:solidFill>
                  <a:srgbClr val="888888"/>
                </a:solidFill>
              </a:defRPr>
            </a:lvl4pPr>
            <a:lvl5pPr lvl="4" algn="ctr">
              <a:lnSpc>
                <a:spcPct val="110000"/>
              </a:lnSpc>
              <a:spcBef>
                <a:spcPts val="0"/>
              </a:spcBef>
              <a:spcAft>
                <a:spcPts val="0"/>
              </a:spcAft>
              <a:buClr>
                <a:srgbClr val="888888"/>
              </a:buClr>
              <a:buSzPts val="1600"/>
              <a:buNone/>
              <a:defRPr>
                <a:solidFill>
                  <a:srgbClr val="888888"/>
                </a:solidFill>
              </a:defRPr>
            </a:lvl5pPr>
            <a:lvl6pPr lvl="5" algn="ctr">
              <a:lnSpc>
                <a:spcPct val="110000"/>
              </a:lnSpc>
              <a:spcBef>
                <a:spcPts val="0"/>
              </a:spcBef>
              <a:spcAft>
                <a:spcPts val="0"/>
              </a:spcAft>
              <a:buSzPts val="1600"/>
              <a:buNone/>
              <a:defRPr>
                <a:solidFill>
                  <a:srgbClr val="888888"/>
                </a:solidFill>
              </a:defRPr>
            </a:lvl6pPr>
            <a:lvl7pPr lvl="6" algn="ctr">
              <a:lnSpc>
                <a:spcPct val="110000"/>
              </a:lnSpc>
              <a:spcBef>
                <a:spcPts val="0"/>
              </a:spcBef>
              <a:spcAft>
                <a:spcPts val="0"/>
              </a:spcAft>
              <a:buSzPts val="1600"/>
              <a:buNone/>
              <a:defRPr>
                <a:solidFill>
                  <a:srgbClr val="888888"/>
                </a:solidFill>
              </a:defRPr>
            </a:lvl7pPr>
            <a:lvl8pPr lvl="7" algn="ctr">
              <a:lnSpc>
                <a:spcPct val="110000"/>
              </a:lnSpc>
              <a:spcBef>
                <a:spcPts val="0"/>
              </a:spcBef>
              <a:spcAft>
                <a:spcPts val="0"/>
              </a:spcAft>
              <a:buSzPts val="1600"/>
              <a:buNone/>
              <a:defRPr>
                <a:solidFill>
                  <a:srgbClr val="888888"/>
                </a:solidFill>
              </a:defRPr>
            </a:lvl8pPr>
            <a:lvl9pPr lvl="8" algn="ctr">
              <a:lnSpc>
                <a:spcPct val="110000"/>
              </a:lnSpc>
              <a:spcBef>
                <a:spcPts val="0"/>
              </a:spcBef>
              <a:spcAft>
                <a:spcPts val="0"/>
              </a:spcAft>
              <a:buSzPts val="1600"/>
              <a:buNone/>
              <a:defRPr>
                <a:solidFill>
                  <a:srgbClr val="888888"/>
                </a:solidFill>
              </a:defRPr>
            </a:lvl9pPr>
          </a:lstStyle>
          <a:p/>
        </p:txBody>
      </p:sp>
      <p:pic>
        <p:nvPicPr>
          <p:cNvPr id="38" name="Google Shape;38;p26"/>
          <p:cNvPicPr preferRelativeResize="0"/>
          <p:nvPr/>
        </p:nvPicPr>
        <p:blipFill rotWithShape="1">
          <a:blip r:embed="rId2">
            <a:alphaModFix/>
          </a:blip>
          <a:srcRect b="0" l="0" r="0" t="0"/>
          <a:stretch/>
        </p:blipFill>
        <p:spPr>
          <a:xfrm>
            <a:off x="5459123" y="0"/>
            <a:ext cx="3689604" cy="2023110"/>
          </a:xfrm>
          <a:prstGeom prst="rect">
            <a:avLst/>
          </a:prstGeom>
          <a:noFill/>
          <a:ln>
            <a:noFill/>
          </a:ln>
        </p:spPr>
      </p:pic>
      <p:sp>
        <p:nvSpPr>
          <p:cNvPr id="39" name="Google Shape;39;p26"/>
          <p:cNvSpPr txBox="1"/>
          <p:nvPr>
            <p:ph type="ctrTitle"/>
          </p:nvPr>
        </p:nvSpPr>
        <p:spPr>
          <a:xfrm>
            <a:off x="323850" y="2492896"/>
            <a:ext cx="4608189" cy="2376487"/>
          </a:xfrm>
          <a:prstGeom prst="rect">
            <a:avLst/>
          </a:prstGeom>
          <a:noFill/>
          <a:ln>
            <a:noFill/>
          </a:ln>
        </p:spPr>
        <p:txBody>
          <a:bodyPr anchorCtr="0" anchor="b" bIns="82800" lIns="0" spcFirstLastPara="1" rIns="0" wrap="square" tIns="0">
            <a:noAutofit/>
          </a:bodyPr>
          <a:lstStyle>
            <a:lvl1pPr lvl="0" algn="l">
              <a:lnSpc>
                <a:spcPct val="105000"/>
              </a:lnSpc>
              <a:spcBef>
                <a:spcPts val="0"/>
              </a:spcBef>
              <a:spcAft>
                <a:spcPts val="0"/>
              </a:spcAft>
              <a:buClr>
                <a:schemeClr val="dk1"/>
              </a:buClr>
              <a:buSzPts val="3500"/>
              <a:buFont typeface="Arial"/>
              <a:buNone/>
              <a:defRPr b="1" sz="3500" u="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formatierungen Listenebenen">
  <p:cSld name="Textformatierungen Listenebenen">
    <p:spTree>
      <p:nvGrpSpPr>
        <p:cNvPr id="40" name="Shape 40"/>
        <p:cNvGrpSpPr/>
        <p:nvPr/>
      </p:nvGrpSpPr>
      <p:grpSpPr>
        <a:xfrm>
          <a:off x="0" y="0"/>
          <a:ext cx="0" cy="0"/>
          <a:chOff x="0" y="0"/>
          <a:chExt cx="0" cy="0"/>
        </a:xfrm>
      </p:grpSpPr>
      <p:sp>
        <p:nvSpPr>
          <p:cNvPr id="41" name="Google Shape;41;p27"/>
          <p:cNvSpPr txBox="1"/>
          <p:nvPr>
            <p:ph type="title"/>
          </p:nvPr>
        </p:nvSpPr>
        <p:spPr>
          <a:xfrm>
            <a:off x="323850" y="404664"/>
            <a:ext cx="6335713" cy="792088"/>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1800"/>
              <a:buNone/>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600"/>
              <a:buNone/>
              <a:defRPr/>
            </a:lvl6pPr>
            <a:lvl7pPr indent="-228600" lvl="6" marL="3200400" algn="l">
              <a:lnSpc>
                <a:spcPct val="110000"/>
              </a:lnSpc>
              <a:spcBef>
                <a:spcPts val="0"/>
              </a:spcBef>
              <a:spcAft>
                <a:spcPts val="0"/>
              </a:spcAft>
              <a:buSzPts val="1600"/>
              <a:buNone/>
              <a:defRPr/>
            </a:lvl7pPr>
            <a:lvl8pPr indent="-228600" lvl="7" marL="3657600" algn="l">
              <a:lnSpc>
                <a:spcPct val="110000"/>
              </a:lnSpc>
              <a:spcBef>
                <a:spcPts val="0"/>
              </a:spcBef>
              <a:spcAft>
                <a:spcPts val="0"/>
              </a:spcAft>
              <a:buSzPts val="1600"/>
              <a:buNone/>
              <a:defRPr/>
            </a:lvl8pPr>
            <a:lvl9pPr indent="-228600" lvl="8" marL="4114800" algn="l">
              <a:lnSpc>
                <a:spcPct val="110000"/>
              </a:lnSpc>
              <a:spcBef>
                <a:spcPts val="0"/>
              </a:spcBef>
              <a:spcAft>
                <a:spcPts val="0"/>
              </a:spcAft>
              <a:buSzPts val="1800"/>
              <a:buNone/>
              <a:defRPr/>
            </a:lvl9pPr>
          </a:lstStyle>
          <a:p/>
        </p:txBody>
      </p:sp>
      <p:sp>
        <p:nvSpPr>
          <p:cNvPr id="43" name="Google Shape;43;p27"/>
          <p:cNvSpPr txBox="1"/>
          <p:nvPr>
            <p:ph idx="11" type="ftr"/>
          </p:nvPr>
        </p:nvSpPr>
        <p:spPr>
          <a:xfrm>
            <a:off x="2484438" y="6453336"/>
            <a:ext cx="3095625"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b="1" sz="700">
                <a:solidFill>
                  <a:schemeClr val="dk1"/>
                </a:solidFill>
                <a:latin typeface="Arial"/>
                <a:ea typeface="Arial"/>
                <a:cs typeface="Arial"/>
                <a:sym typeface="Arial"/>
              </a:defRPr>
            </a:lvl1pPr>
            <a:lvl2pPr indent="0" lvl="1" marL="0" algn="l">
              <a:spcBef>
                <a:spcPts val="0"/>
              </a:spcBef>
              <a:buNone/>
              <a:defRPr b="1" sz="700">
                <a:solidFill>
                  <a:schemeClr val="dk1"/>
                </a:solidFill>
                <a:latin typeface="Arial"/>
                <a:ea typeface="Arial"/>
                <a:cs typeface="Arial"/>
                <a:sym typeface="Arial"/>
              </a:defRPr>
            </a:lvl2pPr>
            <a:lvl3pPr indent="0" lvl="2" marL="0" algn="l">
              <a:spcBef>
                <a:spcPts val="0"/>
              </a:spcBef>
              <a:buNone/>
              <a:defRPr b="1" sz="700">
                <a:solidFill>
                  <a:schemeClr val="dk1"/>
                </a:solidFill>
                <a:latin typeface="Arial"/>
                <a:ea typeface="Arial"/>
                <a:cs typeface="Arial"/>
                <a:sym typeface="Arial"/>
              </a:defRPr>
            </a:lvl3pPr>
            <a:lvl4pPr indent="0" lvl="3" marL="0" algn="l">
              <a:spcBef>
                <a:spcPts val="0"/>
              </a:spcBef>
              <a:buNone/>
              <a:defRPr b="1" sz="700">
                <a:solidFill>
                  <a:schemeClr val="dk1"/>
                </a:solidFill>
                <a:latin typeface="Arial"/>
                <a:ea typeface="Arial"/>
                <a:cs typeface="Arial"/>
                <a:sym typeface="Arial"/>
              </a:defRPr>
            </a:lvl4pPr>
            <a:lvl5pPr indent="0" lvl="4" marL="0" algn="l">
              <a:spcBef>
                <a:spcPts val="0"/>
              </a:spcBef>
              <a:buNone/>
              <a:defRPr b="1" sz="700">
                <a:solidFill>
                  <a:schemeClr val="dk1"/>
                </a:solidFill>
                <a:latin typeface="Arial"/>
                <a:ea typeface="Arial"/>
                <a:cs typeface="Arial"/>
                <a:sym typeface="Arial"/>
              </a:defRPr>
            </a:lvl5pPr>
            <a:lvl6pPr indent="0" lvl="5" marL="0" algn="l">
              <a:spcBef>
                <a:spcPts val="0"/>
              </a:spcBef>
              <a:buNone/>
              <a:defRPr b="1" sz="700">
                <a:solidFill>
                  <a:schemeClr val="dk1"/>
                </a:solidFill>
                <a:latin typeface="Arial"/>
                <a:ea typeface="Arial"/>
                <a:cs typeface="Arial"/>
                <a:sym typeface="Arial"/>
              </a:defRPr>
            </a:lvl6pPr>
            <a:lvl7pPr indent="0" lvl="6" marL="0" algn="l">
              <a:spcBef>
                <a:spcPts val="0"/>
              </a:spcBef>
              <a:buNone/>
              <a:defRPr b="1" sz="700">
                <a:solidFill>
                  <a:schemeClr val="dk1"/>
                </a:solidFill>
                <a:latin typeface="Arial"/>
                <a:ea typeface="Arial"/>
                <a:cs typeface="Arial"/>
                <a:sym typeface="Arial"/>
              </a:defRPr>
            </a:lvl7pPr>
            <a:lvl8pPr indent="0" lvl="7" marL="0" algn="l">
              <a:spcBef>
                <a:spcPts val="0"/>
              </a:spcBef>
              <a:buNone/>
              <a:defRPr b="1" sz="700">
                <a:solidFill>
                  <a:schemeClr val="dk1"/>
                </a:solidFill>
                <a:latin typeface="Arial"/>
                <a:ea typeface="Arial"/>
                <a:cs typeface="Arial"/>
                <a:sym typeface="Arial"/>
              </a:defRPr>
            </a:lvl8pPr>
            <a:lvl9pPr indent="0" lvl="8" marL="0" algn="l">
              <a:spcBef>
                <a:spcPts val="0"/>
              </a:spcBef>
              <a:buNone/>
              <a:defRPr b="1"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45" name="Google Shape;45;p27"/>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folie einspaltig">
  <p:cSld name="Textfolie einspaltig">
    <p:spTree>
      <p:nvGrpSpPr>
        <p:cNvPr id="46" name="Shape 46"/>
        <p:cNvGrpSpPr/>
        <p:nvPr/>
      </p:nvGrpSpPr>
      <p:grpSpPr>
        <a:xfrm>
          <a:off x="0" y="0"/>
          <a:ext cx="0" cy="0"/>
          <a:chOff x="0" y="0"/>
          <a:chExt cx="0" cy="0"/>
        </a:xfrm>
      </p:grpSpPr>
      <p:sp>
        <p:nvSpPr>
          <p:cNvPr id="47" name="Google Shape;47;p28"/>
          <p:cNvSpPr txBox="1"/>
          <p:nvPr>
            <p:ph type="title"/>
          </p:nvPr>
        </p:nvSpPr>
        <p:spPr>
          <a:xfrm>
            <a:off x="323850" y="404664"/>
            <a:ext cx="6335713" cy="792088"/>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8"/>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1800"/>
              <a:buNone/>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600"/>
              <a:buNone/>
              <a:defRPr/>
            </a:lvl6pPr>
            <a:lvl7pPr indent="-228600" lvl="6" marL="3200400" algn="l">
              <a:lnSpc>
                <a:spcPct val="110000"/>
              </a:lnSpc>
              <a:spcBef>
                <a:spcPts val="0"/>
              </a:spcBef>
              <a:spcAft>
                <a:spcPts val="0"/>
              </a:spcAft>
              <a:buSzPts val="1600"/>
              <a:buNone/>
              <a:defRPr/>
            </a:lvl7pPr>
            <a:lvl8pPr indent="-228600" lvl="7" marL="3657600" algn="l">
              <a:lnSpc>
                <a:spcPct val="110000"/>
              </a:lnSpc>
              <a:spcBef>
                <a:spcPts val="0"/>
              </a:spcBef>
              <a:spcAft>
                <a:spcPts val="0"/>
              </a:spcAft>
              <a:buSzPts val="1600"/>
              <a:buNone/>
              <a:defRPr/>
            </a:lvl8pPr>
            <a:lvl9pPr indent="-228600" lvl="8" marL="4114800" algn="l">
              <a:lnSpc>
                <a:spcPct val="110000"/>
              </a:lnSpc>
              <a:spcBef>
                <a:spcPts val="0"/>
              </a:spcBef>
              <a:spcAft>
                <a:spcPts val="0"/>
              </a:spcAft>
              <a:buSzPts val="1800"/>
              <a:buNone/>
              <a:defRPr/>
            </a:lvl9pPr>
          </a:lstStyle>
          <a:p/>
        </p:txBody>
      </p:sp>
      <p:sp>
        <p:nvSpPr>
          <p:cNvPr id="49" name="Google Shape;49;p28"/>
          <p:cNvSpPr txBox="1"/>
          <p:nvPr>
            <p:ph idx="11" type="ftr"/>
          </p:nvPr>
        </p:nvSpPr>
        <p:spPr>
          <a:xfrm>
            <a:off x="2484438" y="6453336"/>
            <a:ext cx="3095625"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8"/>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b="1" sz="700">
                <a:solidFill>
                  <a:schemeClr val="dk1"/>
                </a:solidFill>
                <a:latin typeface="Arial"/>
                <a:ea typeface="Arial"/>
                <a:cs typeface="Arial"/>
                <a:sym typeface="Arial"/>
              </a:defRPr>
            </a:lvl1pPr>
            <a:lvl2pPr indent="0" lvl="1" marL="0" algn="l">
              <a:spcBef>
                <a:spcPts val="0"/>
              </a:spcBef>
              <a:buNone/>
              <a:defRPr b="1" sz="700">
                <a:solidFill>
                  <a:schemeClr val="dk1"/>
                </a:solidFill>
                <a:latin typeface="Arial"/>
                <a:ea typeface="Arial"/>
                <a:cs typeface="Arial"/>
                <a:sym typeface="Arial"/>
              </a:defRPr>
            </a:lvl2pPr>
            <a:lvl3pPr indent="0" lvl="2" marL="0" algn="l">
              <a:spcBef>
                <a:spcPts val="0"/>
              </a:spcBef>
              <a:buNone/>
              <a:defRPr b="1" sz="700">
                <a:solidFill>
                  <a:schemeClr val="dk1"/>
                </a:solidFill>
                <a:latin typeface="Arial"/>
                <a:ea typeface="Arial"/>
                <a:cs typeface="Arial"/>
                <a:sym typeface="Arial"/>
              </a:defRPr>
            </a:lvl3pPr>
            <a:lvl4pPr indent="0" lvl="3" marL="0" algn="l">
              <a:spcBef>
                <a:spcPts val="0"/>
              </a:spcBef>
              <a:buNone/>
              <a:defRPr b="1" sz="700">
                <a:solidFill>
                  <a:schemeClr val="dk1"/>
                </a:solidFill>
                <a:latin typeface="Arial"/>
                <a:ea typeface="Arial"/>
                <a:cs typeface="Arial"/>
                <a:sym typeface="Arial"/>
              </a:defRPr>
            </a:lvl4pPr>
            <a:lvl5pPr indent="0" lvl="4" marL="0" algn="l">
              <a:spcBef>
                <a:spcPts val="0"/>
              </a:spcBef>
              <a:buNone/>
              <a:defRPr b="1" sz="700">
                <a:solidFill>
                  <a:schemeClr val="dk1"/>
                </a:solidFill>
                <a:latin typeface="Arial"/>
                <a:ea typeface="Arial"/>
                <a:cs typeface="Arial"/>
                <a:sym typeface="Arial"/>
              </a:defRPr>
            </a:lvl5pPr>
            <a:lvl6pPr indent="0" lvl="5" marL="0" algn="l">
              <a:spcBef>
                <a:spcPts val="0"/>
              </a:spcBef>
              <a:buNone/>
              <a:defRPr b="1" sz="700">
                <a:solidFill>
                  <a:schemeClr val="dk1"/>
                </a:solidFill>
                <a:latin typeface="Arial"/>
                <a:ea typeface="Arial"/>
                <a:cs typeface="Arial"/>
                <a:sym typeface="Arial"/>
              </a:defRPr>
            </a:lvl6pPr>
            <a:lvl7pPr indent="0" lvl="6" marL="0" algn="l">
              <a:spcBef>
                <a:spcPts val="0"/>
              </a:spcBef>
              <a:buNone/>
              <a:defRPr b="1" sz="700">
                <a:solidFill>
                  <a:schemeClr val="dk1"/>
                </a:solidFill>
                <a:latin typeface="Arial"/>
                <a:ea typeface="Arial"/>
                <a:cs typeface="Arial"/>
                <a:sym typeface="Arial"/>
              </a:defRPr>
            </a:lvl7pPr>
            <a:lvl8pPr indent="0" lvl="7" marL="0" algn="l">
              <a:spcBef>
                <a:spcPts val="0"/>
              </a:spcBef>
              <a:buNone/>
              <a:defRPr b="1" sz="700">
                <a:solidFill>
                  <a:schemeClr val="dk1"/>
                </a:solidFill>
                <a:latin typeface="Arial"/>
                <a:ea typeface="Arial"/>
                <a:cs typeface="Arial"/>
                <a:sym typeface="Arial"/>
              </a:defRPr>
            </a:lvl8pPr>
            <a:lvl9pPr indent="0" lvl="8" marL="0" algn="l">
              <a:spcBef>
                <a:spcPts val="0"/>
              </a:spcBef>
              <a:buNone/>
              <a:defRPr b="1"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51" name="Google Shape;51;p28"/>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folie zweispaltig">
  <p:cSld name="Textfolie zweispaltig">
    <p:spTree>
      <p:nvGrpSpPr>
        <p:cNvPr id="52" name="Shape 52"/>
        <p:cNvGrpSpPr/>
        <p:nvPr/>
      </p:nvGrpSpPr>
      <p:grpSpPr>
        <a:xfrm>
          <a:off x="0" y="0"/>
          <a:ext cx="0" cy="0"/>
          <a:chOff x="0" y="0"/>
          <a:chExt cx="0" cy="0"/>
        </a:xfrm>
      </p:grpSpPr>
      <p:sp>
        <p:nvSpPr>
          <p:cNvPr id="53" name="Google Shape;53;p29"/>
          <p:cNvSpPr txBox="1"/>
          <p:nvPr>
            <p:ph type="title"/>
          </p:nvPr>
        </p:nvSpPr>
        <p:spPr>
          <a:xfrm>
            <a:off x="323850" y="404664"/>
            <a:ext cx="6335713" cy="792088"/>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9"/>
          <p:cNvSpPr txBox="1"/>
          <p:nvPr>
            <p:ph idx="1" type="body"/>
          </p:nvPr>
        </p:nvSpPr>
        <p:spPr>
          <a:xfrm>
            <a:off x="323849" y="1989138"/>
            <a:ext cx="4176713" cy="4103687"/>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1600"/>
              <a:buNone/>
              <a:defRPr sz="1600"/>
            </a:lvl1pPr>
            <a:lvl2pPr indent="-228600" lvl="1" marL="914400" algn="l">
              <a:lnSpc>
                <a:spcPct val="110000"/>
              </a:lnSpc>
              <a:spcBef>
                <a:spcPts val="0"/>
              </a:spcBef>
              <a:spcAft>
                <a:spcPts val="0"/>
              </a:spcAft>
              <a:buClr>
                <a:schemeClr val="dk1"/>
              </a:buClr>
              <a:buSzPts val="1600"/>
              <a:buNone/>
              <a:defRPr sz="1600"/>
            </a:lvl2pPr>
            <a:lvl3pPr indent="-330200" lvl="2" marL="1371600" algn="l">
              <a:lnSpc>
                <a:spcPct val="110000"/>
              </a:lnSpc>
              <a:spcBef>
                <a:spcPts val="0"/>
              </a:spcBef>
              <a:spcAft>
                <a:spcPts val="0"/>
              </a:spcAft>
              <a:buSzPts val="1600"/>
              <a:buChar char="−"/>
              <a:defRPr sz="1600"/>
            </a:lvl3pPr>
            <a:lvl4pPr indent="-330200" lvl="3" marL="1828800" algn="l">
              <a:lnSpc>
                <a:spcPct val="110000"/>
              </a:lnSpc>
              <a:spcBef>
                <a:spcPts val="0"/>
              </a:spcBef>
              <a:spcAft>
                <a:spcPts val="0"/>
              </a:spcAft>
              <a:buSzPts val="1600"/>
              <a:buChar char="−"/>
              <a:defRPr sz="1600"/>
            </a:lvl4pPr>
            <a:lvl5pPr indent="-228600" lvl="4" marL="2286000" algn="l">
              <a:lnSpc>
                <a:spcPct val="110000"/>
              </a:lnSpc>
              <a:spcBef>
                <a:spcPts val="0"/>
              </a:spcBef>
              <a:spcAft>
                <a:spcPts val="0"/>
              </a:spcAft>
              <a:buClr>
                <a:schemeClr val="dk1"/>
              </a:buClr>
              <a:buSzPts val="1600"/>
              <a:buNone/>
              <a:defRPr sz="1600"/>
            </a:lvl5pPr>
            <a:lvl6pPr indent="-228600" lvl="5" marL="2743200" algn="l">
              <a:lnSpc>
                <a:spcPct val="110000"/>
              </a:lnSpc>
              <a:spcBef>
                <a:spcPts val="0"/>
              </a:spcBef>
              <a:spcAft>
                <a:spcPts val="0"/>
              </a:spcAft>
              <a:buSzPts val="1600"/>
              <a:buNone/>
              <a:defRPr sz="1600"/>
            </a:lvl6pPr>
            <a:lvl7pPr indent="-228600" lvl="6" marL="3200400" algn="l">
              <a:lnSpc>
                <a:spcPct val="110000"/>
              </a:lnSpc>
              <a:spcBef>
                <a:spcPts val="0"/>
              </a:spcBef>
              <a:spcAft>
                <a:spcPts val="0"/>
              </a:spcAft>
              <a:buSzPts val="1600"/>
              <a:buFont typeface="Arial"/>
              <a:buNone/>
              <a:defRPr sz="1600"/>
            </a:lvl7pPr>
            <a:lvl8pPr indent="-228600" lvl="7" marL="3657600" algn="l">
              <a:lnSpc>
                <a:spcPct val="110000"/>
              </a:lnSpc>
              <a:spcBef>
                <a:spcPts val="0"/>
              </a:spcBef>
              <a:spcAft>
                <a:spcPts val="0"/>
              </a:spcAft>
              <a:buSzPts val="1600"/>
              <a:buNone/>
              <a:defRPr sz="1600"/>
            </a:lvl8pPr>
            <a:lvl9pPr indent="-228600" lvl="8" marL="4114800" algn="l">
              <a:lnSpc>
                <a:spcPct val="110000"/>
              </a:lnSpc>
              <a:spcBef>
                <a:spcPts val="0"/>
              </a:spcBef>
              <a:spcAft>
                <a:spcPts val="0"/>
              </a:spcAft>
              <a:buSzPts val="1600"/>
              <a:buNone/>
              <a:defRPr sz="1600"/>
            </a:lvl9pPr>
          </a:lstStyle>
          <a:p/>
        </p:txBody>
      </p:sp>
      <p:sp>
        <p:nvSpPr>
          <p:cNvPr id="55" name="Google Shape;55;p29"/>
          <p:cNvSpPr txBox="1"/>
          <p:nvPr>
            <p:ph idx="2" type="body"/>
          </p:nvPr>
        </p:nvSpPr>
        <p:spPr>
          <a:xfrm>
            <a:off x="4643438" y="1989138"/>
            <a:ext cx="4176712" cy="4103687"/>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1600"/>
              <a:buNone/>
              <a:defRPr sz="1600"/>
            </a:lvl1pPr>
            <a:lvl2pPr indent="-228600" lvl="1" marL="914400" algn="l">
              <a:lnSpc>
                <a:spcPct val="110000"/>
              </a:lnSpc>
              <a:spcBef>
                <a:spcPts val="0"/>
              </a:spcBef>
              <a:spcAft>
                <a:spcPts val="0"/>
              </a:spcAft>
              <a:buClr>
                <a:schemeClr val="dk1"/>
              </a:buClr>
              <a:buSzPts val="1600"/>
              <a:buNone/>
              <a:defRPr sz="1600"/>
            </a:lvl2pPr>
            <a:lvl3pPr indent="-330200" lvl="2" marL="1371600" algn="l">
              <a:lnSpc>
                <a:spcPct val="110000"/>
              </a:lnSpc>
              <a:spcBef>
                <a:spcPts val="0"/>
              </a:spcBef>
              <a:spcAft>
                <a:spcPts val="0"/>
              </a:spcAft>
              <a:buSzPts val="1600"/>
              <a:buChar char="−"/>
              <a:defRPr sz="1600"/>
            </a:lvl3pPr>
            <a:lvl4pPr indent="-330200" lvl="3" marL="1828800" algn="l">
              <a:lnSpc>
                <a:spcPct val="110000"/>
              </a:lnSpc>
              <a:spcBef>
                <a:spcPts val="0"/>
              </a:spcBef>
              <a:spcAft>
                <a:spcPts val="0"/>
              </a:spcAft>
              <a:buSzPts val="1600"/>
              <a:buChar char="−"/>
              <a:defRPr sz="1600"/>
            </a:lvl4pPr>
            <a:lvl5pPr indent="-330200" lvl="4" marL="2286000" algn="l">
              <a:lnSpc>
                <a:spcPct val="110000"/>
              </a:lnSpc>
              <a:spcBef>
                <a:spcPts val="0"/>
              </a:spcBef>
              <a:spcAft>
                <a:spcPts val="0"/>
              </a:spcAft>
              <a:buClr>
                <a:schemeClr val="dk1"/>
              </a:buClr>
              <a:buSzPts val="1600"/>
              <a:buAutoNum type="arabicPeriod"/>
              <a:defRPr sz="1600"/>
            </a:lvl5pPr>
            <a:lvl6pPr indent="-228600" lvl="5" marL="2743200" algn="l">
              <a:lnSpc>
                <a:spcPct val="110000"/>
              </a:lnSpc>
              <a:spcBef>
                <a:spcPts val="0"/>
              </a:spcBef>
              <a:spcAft>
                <a:spcPts val="0"/>
              </a:spcAft>
              <a:buSzPts val="1600"/>
              <a:buNone/>
              <a:defRPr sz="1600"/>
            </a:lvl6pPr>
            <a:lvl7pPr indent="-228600" lvl="6" marL="3200400" algn="l">
              <a:lnSpc>
                <a:spcPct val="110000"/>
              </a:lnSpc>
              <a:spcBef>
                <a:spcPts val="0"/>
              </a:spcBef>
              <a:spcAft>
                <a:spcPts val="0"/>
              </a:spcAft>
              <a:buSzPts val="1600"/>
              <a:buNone/>
              <a:defRPr sz="1600"/>
            </a:lvl7pPr>
            <a:lvl8pPr indent="-228600" lvl="7" marL="3657600" algn="l">
              <a:lnSpc>
                <a:spcPct val="110000"/>
              </a:lnSpc>
              <a:spcBef>
                <a:spcPts val="0"/>
              </a:spcBef>
              <a:spcAft>
                <a:spcPts val="0"/>
              </a:spcAft>
              <a:buSzPts val="1600"/>
              <a:buNone/>
              <a:defRPr sz="1600"/>
            </a:lvl8pPr>
            <a:lvl9pPr indent="-228600" lvl="8" marL="4114800" algn="l">
              <a:lnSpc>
                <a:spcPct val="110000"/>
              </a:lnSpc>
              <a:spcBef>
                <a:spcPts val="0"/>
              </a:spcBef>
              <a:spcAft>
                <a:spcPts val="0"/>
              </a:spcAft>
              <a:buSzPts val="1600"/>
              <a:buNone/>
              <a:defRPr sz="1600"/>
            </a:lvl9pPr>
          </a:lstStyle>
          <a:p/>
        </p:txBody>
      </p:sp>
      <p:sp>
        <p:nvSpPr>
          <p:cNvPr id="56" name="Google Shape;56;p29"/>
          <p:cNvSpPr txBox="1"/>
          <p:nvPr>
            <p:ph idx="11" type="ftr"/>
          </p:nvPr>
        </p:nvSpPr>
        <p:spPr>
          <a:xfrm>
            <a:off x="2484438" y="6453336"/>
            <a:ext cx="3095625"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b="1" sz="700">
                <a:solidFill>
                  <a:schemeClr val="dk1"/>
                </a:solidFill>
                <a:latin typeface="Arial"/>
                <a:ea typeface="Arial"/>
                <a:cs typeface="Arial"/>
                <a:sym typeface="Arial"/>
              </a:defRPr>
            </a:lvl1pPr>
            <a:lvl2pPr indent="0" lvl="1" marL="0" algn="l">
              <a:spcBef>
                <a:spcPts val="0"/>
              </a:spcBef>
              <a:buNone/>
              <a:defRPr b="1" sz="700">
                <a:solidFill>
                  <a:schemeClr val="dk1"/>
                </a:solidFill>
                <a:latin typeface="Arial"/>
                <a:ea typeface="Arial"/>
                <a:cs typeface="Arial"/>
                <a:sym typeface="Arial"/>
              </a:defRPr>
            </a:lvl2pPr>
            <a:lvl3pPr indent="0" lvl="2" marL="0" algn="l">
              <a:spcBef>
                <a:spcPts val="0"/>
              </a:spcBef>
              <a:buNone/>
              <a:defRPr b="1" sz="700">
                <a:solidFill>
                  <a:schemeClr val="dk1"/>
                </a:solidFill>
                <a:latin typeface="Arial"/>
                <a:ea typeface="Arial"/>
                <a:cs typeface="Arial"/>
                <a:sym typeface="Arial"/>
              </a:defRPr>
            </a:lvl3pPr>
            <a:lvl4pPr indent="0" lvl="3" marL="0" algn="l">
              <a:spcBef>
                <a:spcPts val="0"/>
              </a:spcBef>
              <a:buNone/>
              <a:defRPr b="1" sz="700">
                <a:solidFill>
                  <a:schemeClr val="dk1"/>
                </a:solidFill>
                <a:latin typeface="Arial"/>
                <a:ea typeface="Arial"/>
                <a:cs typeface="Arial"/>
                <a:sym typeface="Arial"/>
              </a:defRPr>
            </a:lvl4pPr>
            <a:lvl5pPr indent="0" lvl="4" marL="0" algn="l">
              <a:spcBef>
                <a:spcPts val="0"/>
              </a:spcBef>
              <a:buNone/>
              <a:defRPr b="1" sz="700">
                <a:solidFill>
                  <a:schemeClr val="dk1"/>
                </a:solidFill>
                <a:latin typeface="Arial"/>
                <a:ea typeface="Arial"/>
                <a:cs typeface="Arial"/>
                <a:sym typeface="Arial"/>
              </a:defRPr>
            </a:lvl5pPr>
            <a:lvl6pPr indent="0" lvl="5" marL="0" algn="l">
              <a:spcBef>
                <a:spcPts val="0"/>
              </a:spcBef>
              <a:buNone/>
              <a:defRPr b="1" sz="700">
                <a:solidFill>
                  <a:schemeClr val="dk1"/>
                </a:solidFill>
                <a:latin typeface="Arial"/>
                <a:ea typeface="Arial"/>
                <a:cs typeface="Arial"/>
                <a:sym typeface="Arial"/>
              </a:defRPr>
            </a:lvl6pPr>
            <a:lvl7pPr indent="0" lvl="6" marL="0" algn="l">
              <a:spcBef>
                <a:spcPts val="0"/>
              </a:spcBef>
              <a:buNone/>
              <a:defRPr b="1" sz="700">
                <a:solidFill>
                  <a:schemeClr val="dk1"/>
                </a:solidFill>
                <a:latin typeface="Arial"/>
                <a:ea typeface="Arial"/>
                <a:cs typeface="Arial"/>
                <a:sym typeface="Arial"/>
              </a:defRPr>
            </a:lvl7pPr>
            <a:lvl8pPr indent="0" lvl="7" marL="0" algn="l">
              <a:spcBef>
                <a:spcPts val="0"/>
              </a:spcBef>
              <a:buNone/>
              <a:defRPr b="1" sz="700">
                <a:solidFill>
                  <a:schemeClr val="dk1"/>
                </a:solidFill>
                <a:latin typeface="Arial"/>
                <a:ea typeface="Arial"/>
                <a:cs typeface="Arial"/>
                <a:sym typeface="Arial"/>
              </a:defRPr>
            </a:lvl8pPr>
            <a:lvl9pPr indent="0" lvl="8" marL="0" algn="l">
              <a:spcBef>
                <a:spcPts val="0"/>
              </a:spcBef>
              <a:buNone/>
              <a:defRPr b="1" sz="7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58" name="Google Shape;58;p29"/>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b="1"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folie zweispaltig">
  <p:cSld name="Bildfolie zweispaltig">
    <p:spTree>
      <p:nvGrpSpPr>
        <p:cNvPr id="59" name="Shape 59"/>
        <p:cNvGrpSpPr/>
        <p:nvPr/>
      </p:nvGrpSpPr>
      <p:grpSpPr>
        <a:xfrm>
          <a:off x="0" y="0"/>
          <a:ext cx="0" cy="0"/>
          <a:chOff x="0" y="0"/>
          <a:chExt cx="0" cy="0"/>
        </a:xfrm>
      </p:grpSpPr>
      <p:sp>
        <p:nvSpPr>
          <p:cNvPr id="60" name="Google Shape;60;p30"/>
          <p:cNvSpPr txBox="1"/>
          <p:nvPr>
            <p:ph type="title"/>
          </p:nvPr>
        </p:nvSpPr>
        <p:spPr>
          <a:xfrm>
            <a:off x="323850" y="404664"/>
            <a:ext cx="6335713" cy="792088"/>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0"/>
          <p:cNvSpPr txBox="1"/>
          <p:nvPr>
            <p:ph idx="11" type="ftr"/>
          </p:nvPr>
        </p:nvSpPr>
        <p:spPr>
          <a:xfrm>
            <a:off x="2484438" y="6453336"/>
            <a:ext cx="3959770"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63" name="Google Shape;63;p30"/>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p:nvPr>
            <p:ph idx="2" type="pic"/>
          </p:nvPr>
        </p:nvSpPr>
        <p:spPr>
          <a:xfrm>
            <a:off x="323528" y="1989139"/>
            <a:ext cx="4177035" cy="2736006"/>
          </a:xfrm>
          <a:prstGeom prst="rect">
            <a:avLst/>
          </a:prstGeom>
          <a:noFill/>
          <a:ln>
            <a:noFill/>
          </a:ln>
        </p:spPr>
      </p:sp>
      <p:sp>
        <p:nvSpPr>
          <p:cNvPr id="65" name="Google Shape;65;p30"/>
          <p:cNvSpPr txBox="1"/>
          <p:nvPr>
            <p:ph idx="1" type="body"/>
          </p:nvPr>
        </p:nvSpPr>
        <p:spPr>
          <a:xfrm>
            <a:off x="323850" y="4869160"/>
            <a:ext cx="4176713" cy="122366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1"/>
              </a:buClr>
              <a:buSzPts val="1600"/>
              <a:buNone/>
              <a:defRPr u="sng">
                <a:solidFill>
                  <a:schemeClr val="dk1"/>
                </a:solidFill>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800"/>
              <a:buNone/>
              <a:defRPr/>
            </a:lvl6pPr>
            <a:lvl7pPr indent="-228600" lvl="6" marL="3200400" algn="l">
              <a:lnSpc>
                <a:spcPct val="110000"/>
              </a:lnSpc>
              <a:spcBef>
                <a:spcPts val="0"/>
              </a:spcBef>
              <a:spcAft>
                <a:spcPts val="0"/>
              </a:spcAft>
              <a:buSzPts val="1800"/>
              <a:buNone/>
              <a:defRPr/>
            </a:lvl7pPr>
            <a:lvl8pPr indent="-228600" lvl="7" marL="3657600" algn="l">
              <a:lnSpc>
                <a:spcPct val="110000"/>
              </a:lnSpc>
              <a:spcBef>
                <a:spcPts val="0"/>
              </a:spcBef>
              <a:spcAft>
                <a:spcPts val="0"/>
              </a:spcAft>
              <a:buSzPts val="1800"/>
              <a:buNone/>
              <a:defRPr/>
            </a:lvl8pPr>
            <a:lvl9pPr indent="-228600" lvl="8" marL="4114800" algn="l">
              <a:lnSpc>
                <a:spcPct val="110000"/>
              </a:lnSpc>
              <a:spcBef>
                <a:spcPts val="0"/>
              </a:spcBef>
              <a:spcAft>
                <a:spcPts val="0"/>
              </a:spcAft>
              <a:buSzPts val="1800"/>
              <a:buNone/>
              <a:defRPr/>
            </a:lvl9pPr>
          </a:lstStyle>
          <a:p/>
        </p:txBody>
      </p:sp>
      <p:sp>
        <p:nvSpPr>
          <p:cNvPr id="66" name="Google Shape;66;p30"/>
          <p:cNvSpPr/>
          <p:nvPr>
            <p:ph idx="3" type="pic"/>
          </p:nvPr>
        </p:nvSpPr>
        <p:spPr>
          <a:xfrm>
            <a:off x="4643437" y="1989139"/>
            <a:ext cx="4177035" cy="2736006"/>
          </a:xfrm>
          <a:prstGeom prst="rect">
            <a:avLst/>
          </a:prstGeom>
          <a:noFill/>
          <a:ln>
            <a:noFill/>
          </a:ln>
        </p:spPr>
      </p:sp>
      <p:sp>
        <p:nvSpPr>
          <p:cNvPr id="67" name="Google Shape;67;p30"/>
          <p:cNvSpPr txBox="1"/>
          <p:nvPr>
            <p:ph idx="4" type="body"/>
          </p:nvPr>
        </p:nvSpPr>
        <p:spPr>
          <a:xfrm>
            <a:off x="4643759" y="4869160"/>
            <a:ext cx="4176713" cy="122366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1"/>
              </a:buClr>
              <a:buSzPts val="1600"/>
              <a:buNone/>
              <a:defRPr u="sng">
                <a:solidFill>
                  <a:schemeClr val="dk1"/>
                </a:solidFill>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800"/>
              <a:buNone/>
              <a:defRPr/>
            </a:lvl6pPr>
            <a:lvl7pPr indent="-228600" lvl="6" marL="3200400" algn="l">
              <a:lnSpc>
                <a:spcPct val="110000"/>
              </a:lnSpc>
              <a:spcBef>
                <a:spcPts val="0"/>
              </a:spcBef>
              <a:spcAft>
                <a:spcPts val="0"/>
              </a:spcAft>
              <a:buSzPts val="1800"/>
              <a:buNone/>
              <a:defRPr/>
            </a:lvl7pPr>
            <a:lvl8pPr indent="-228600" lvl="7" marL="3657600" algn="l">
              <a:lnSpc>
                <a:spcPct val="110000"/>
              </a:lnSpc>
              <a:spcBef>
                <a:spcPts val="0"/>
              </a:spcBef>
              <a:spcAft>
                <a:spcPts val="0"/>
              </a:spcAft>
              <a:buSzPts val="1800"/>
              <a:buNone/>
              <a:defRPr/>
            </a:lvl8pPr>
            <a:lvl9pPr indent="-228600" lvl="8" marL="4114800" algn="l">
              <a:lnSpc>
                <a:spcPct val="110000"/>
              </a:lnSpc>
              <a:spcBef>
                <a:spcPts val="0"/>
              </a:spcBef>
              <a:spcAft>
                <a:spcPts val="0"/>
              </a:spcAft>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sse Headline – Bildfolie zweispaltig">
  <p:cSld name="Grosse Headline – Bildfolie zweispaltig">
    <p:spTree>
      <p:nvGrpSpPr>
        <p:cNvPr id="68" name="Shape 68"/>
        <p:cNvGrpSpPr/>
        <p:nvPr/>
      </p:nvGrpSpPr>
      <p:grpSpPr>
        <a:xfrm>
          <a:off x="0" y="0"/>
          <a:ext cx="0" cy="0"/>
          <a:chOff x="0" y="0"/>
          <a:chExt cx="0" cy="0"/>
        </a:xfrm>
      </p:grpSpPr>
      <p:sp>
        <p:nvSpPr>
          <p:cNvPr id="69" name="Google Shape;69;p31"/>
          <p:cNvSpPr txBox="1"/>
          <p:nvPr>
            <p:ph type="title"/>
          </p:nvPr>
        </p:nvSpPr>
        <p:spPr>
          <a:xfrm>
            <a:off x="323850" y="404663"/>
            <a:ext cx="6335713" cy="1224111"/>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dk1"/>
              </a:buClr>
              <a:buSzPts val="3500"/>
              <a:buFont typeface="Arial"/>
              <a:buNone/>
              <a:defRPr b="1" sz="3500" u="sng">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1"/>
          <p:cNvSpPr txBox="1"/>
          <p:nvPr>
            <p:ph idx="11" type="ftr"/>
          </p:nvPr>
        </p:nvSpPr>
        <p:spPr>
          <a:xfrm>
            <a:off x="2484438" y="6453336"/>
            <a:ext cx="3959770"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72" name="Google Shape;72;p31"/>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p:nvPr>
            <p:ph idx="2" type="pic"/>
          </p:nvPr>
        </p:nvSpPr>
        <p:spPr>
          <a:xfrm>
            <a:off x="323528" y="1989139"/>
            <a:ext cx="4177035" cy="2736006"/>
          </a:xfrm>
          <a:prstGeom prst="rect">
            <a:avLst/>
          </a:prstGeom>
          <a:noFill/>
          <a:ln>
            <a:noFill/>
          </a:ln>
        </p:spPr>
      </p:sp>
      <p:sp>
        <p:nvSpPr>
          <p:cNvPr id="74" name="Google Shape;74;p31"/>
          <p:cNvSpPr txBox="1"/>
          <p:nvPr>
            <p:ph idx="1" type="body"/>
          </p:nvPr>
        </p:nvSpPr>
        <p:spPr>
          <a:xfrm>
            <a:off x="323850" y="4869160"/>
            <a:ext cx="4176713" cy="122366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1"/>
              </a:buClr>
              <a:buSzPts val="1600"/>
              <a:buNone/>
              <a:defRPr u="sng">
                <a:solidFill>
                  <a:schemeClr val="dk1"/>
                </a:solidFill>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800"/>
              <a:buNone/>
              <a:defRPr/>
            </a:lvl6pPr>
            <a:lvl7pPr indent="-228600" lvl="6" marL="3200400" algn="l">
              <a:lnSpc>
                <a:spcPct val="110000"/>
              </a:lnSpc>
              <a:spcBef>
                <a:spcPts val="0"/>
              </a:spcBef>
              <a:spcAft>
                <a:spcPts val="0"/>
              </a:spcAft>
              <a:buSzPts val="1800"/>
              <a:buNone/>
              <a:defRPr/>
            </a:lvl7pPr>
            <a:lvl8pPr indent="-228600" lvl="7" marL="3657600" algn="l">
              <a:lnSpc>
                <a:spcPct val="110000"/>
              </a:lnSpc>
              <a:spcBef>
                <a:spcPts val="0"/>
              </a:spcBef>
              <a:spcAft>
                <a:spcPts val="0"/>
              </a:spcAft>
              <a:buSzPts val="1800"/>
              <a:buNone/>
              <a:defRPr/>
            </a:lvl8pPr>
            <a:lvl9pPr indent="-228600" lvl="8" marL="4114800" algn="l">
              <a:lnSpc>
                <a:spcPct val="110000"/>
              </a:lnSpc>
              <a:spcBef>
                <a:spcPts val="0"/>
              </a:spcBef>
              <a:spcAft>
                <a:spcPts val="0"/>
              </a:spcAft>
              <a:buSzPts val="1800"/>
              <a:buNone/>
              <a:defRPr/>
            </a:lvl9pPr>
          </a:lstStyle>
          <a:p/>
        </p:txBody>
      </p:sp>
      <p:sp>
        <p:nvSpPr>
          <p:cNvPr id="75" name="Google Shape;75;p31"/>
          <p:cNvSpPr/>
          <p:nvPr>
            <p:ph idx="3" type="pic"/>
          </p:nvPr>
        </p:nvSpPr>
        <p:spPr>
          <a:xfrm>
            <a:off x="4643437" y="1989139"/>
            <a:ext cx="4177035" cy="2736006"/>
          </a:xfrm>
          <a:prstGeom prst="rect">
            <a:avLst/>
          </a:prstGeom>
          <a:noFill/>
          <a:ln>
            <a:noFill/>
          </a:ln>
        </p:spPr>
      </p:sp>
      <p:sp>
        <p:nvSpPr>
          <p:cNvPr id="76" name="Google Shape;76;p31"/>
          <p:cNvSpPr txBox="1"/>
          <p:nvPr>
            <p:ph idx="4" type="body"/>
          </p:nvPr>
        </p:nvSpPr>
        <p:spPr>
          <a:xfrm>
            <a:off x="4643759" y="4869160"/>
            <a:ext cx="4176713" cy="122366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1"/>
              </a:buClr>
              <a:buSzPts val="1600"/>
              <a:buNone/>
              <a:defRPr u="sng">
                <a:solidFill>
                  <a:schemeClr val="dk1"/>
                </a:solidFill>
              </a:defRPr>
            </a:lvl1pPr>
            <a:lvl2pPr indent="-228600" lvl="1" marL="914400" algn="l">
              <a:lnSpc>
                <a:spcPct val="110000"/>
              </a:lnSpc>
              <a:spcBef>
                <a:spcPts val="0"/>
              </a:spcBef>
              <a:spcAft>
                <a:spcPts val="0"/>
              </a:spcAft>
              <a:buClr>
                <a:schemeClr val="dk1"/>
              </a:buClr>
              <a:buSzPts val="1800"/>
              <a:buNone/>
              <a:defRPr/>
            </a:lvl2pPr>
            <a:lvl3pPr indent="-342900" lvl="2" marL="1371600" algn="l">
              <a:lnSpc>
                <a:spcPct val="110000"/>
              </a:lnSpc>
              <a:spcBef>
                <a:spcPts val="0"/>
              </a:spcBef>
              <a:spcAft>
                <a:spcPts val="0"/>
              </a:spcAft>
              <a:buSzPts val="1800"/>
              <a:buChar char="−"/>
              <a:defRPr/>
            </a:lvl3pPr>
            <a:lvl4pPr indent="-342900" lvl="3" marL="1828800" algn="l">
              <a:lnSpc>
                <a:spcPct val="110000"/>
              </a:lnSpc>
              <a:spcBef>
                <a:spcPts val="0"/>
              </a:spcBef>
              <a:spcAft>
                <a:spcPts val="0"/>
              </a:spcAft>
              <a:buSzPts val="1800"/>
              <a:buChar char="−"/>
              <a:defRPr/>
            </a:lvl4pPr>
            <a:lvl5pPr indent="-228600" lvl="4" marL="2286000" algn="l">
              <a:lnSpc>
                <a:spcPct val="110000"/>
              </a:lnSpc>
              <a:spcBef>
                <a:spcPts val="0"/>
              </a:spcBef>
              <a:spcAft>
                <a:spcPts val="0"/>
              </a:spcAft>
              <a:buClr>
                <a:schemeClr val="dk1"/>
              </a:buClr>
              <a:buSzPts val="1600"/>
              <a:buNone/>
              <a:defRPr/>
            </a:lvl5pPr>
            <a:lvl6pPr indent="-228600" lvl="5" marL="2743200" algn="l">
              <a:lnSpc>
                <a:spcPct val="110000"/>
              </a:lnSpc>
              <a:spcBef>
                <a:spcPts val="0"/>
              </a:spcBef>
              <a:spcAft>
                <a:spcPts val="0"/>
              </a:spcAft>
              <a:buSzPts val="1800"/>
              <a:buNone/>
              <a:defRPr/>
            </a:lvl6pPr>
            <a:lvl7pPr indent="-228600" lvl="6" marL="3200400" algn="l">
              <a:lnSpc>
                <a:spcPct val="110000"/>
              </a:lnSpc>
              <a:spcBef>
                <a:spcPts val="0"/>
              </a:spcBef>
              <a:spcAft>
                <a:spcPts val="0"/>
              </a:spcAft>
              <a:buSzPts val="1800"/>
              <a:buNone/>
              <a:defRPr/>
            </a:lvl7pPr>
            <a:lvl8pPr indent="-228600" lvl="7" marL="3657600" algn="l">
              <a:lnSpc>
                <a:spcPct val="110000"/>
              </a:lnSpc>
              <a:spcBef>
                <a:spcPts val="0"/>
              </a:spcBef>
              <a:spcAft>
                <a:spcPts val="0"/>
              </a:spcAft>
              <a:buSzPts val="1800"/>
              <a:buNone/>
              <a:defRPr/>
            </a:lvl8pPr>
            <a:lvl9pPr indent="-228600" lvl="8" marL="4114800" algn="l">
              <a:lnSpc>
                <a:spcPct val="110000"/>
              </a:lnSpc>
              <a:spcBef>
                <a:spcPts val="0"/>
              </a:spcBef>
              <a:spcAft>
                <a:spcPts val="0"/>
              </a:spcAft>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323850" y="404664"/>
            <a:ext cx="6335713" cy="792088"/>
          </a:xfrm>
          <a:prstGeom prst="rect">
            <a:avLst/>
          </a:prstGeom>
          <a:noFill/>
          <a:ln>
            <a:noFill/>
          </a:ln>
        </p:spPr>
        <p:txBody>
          <a:bodyPr anchorCtr="0" anchor="t" bIns="0" lIns="0" spcFirstLastPara="1" rIns="0" wrap="square" tIns="0">
            <a:noAutofit/>
          </a:bodyPr>
          <a:lstStyle>
            <a:lvl1pPr lvl="0" marR="0" rtl="0" algn="l">
              <a:lnSpc>
                <a:spcPct val="95000"/>
              </a:lnSpc>
              <a:spcBef>
                <a:spcPts val="0"/>
              </a:spcBef>
              <a:spcAft>
                <a:spcPts val="0"/>
              </a:spcAft>
              <a:buClr>
                <a:schemeClr val="dk1"/>
              </a:buClr>
              <a:buSzPts val="2000"/>
              <a:buFont typeface="Arial"/>
              <a:buNone/>
              <a:defRPr b="1" i="0" sz="2000" u="sng"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lvl1pPr indent="-228600" lvl="0" marL="457200" marR="0" rtl="0" algn="l">
              <a:lnSpc>
                <a:spcPct val="110000"/>
              </a:lnSpc>
              <a:spcBef>
                <a:spcPts val="0"/>
              </a:spcBef>
              <a:spcAft>
                <a:spcPts val="0"/>
              </a:spcAft>
              <a:buClr>
                <a:schemeClr val="accent1"/>
              </a:buClr>
              <a:buSzPts val="1600"/>
              <a:buFont typeface="Arial"/>
              <a:buNone/>
              <a:defRPr b="1" i="0" sz="1600" u="none" cap="none" strike="noStrike">
                <a:solidFill>
                  <a:schemeClr val="accent1"/>
                </a:solidFill>
                <a:latin typeface="Arial"/>
                <a:ea typeface="Arial"/>
                <a:cs typeface="Arial"/>
                <a:sym typeface="Arial"/>
              </a:defRPr>
            </a:lvl1pPr>
            <a:lvl2pPr indent="-228600" lvl="1" marL="914400" marR="0" rtl="0" algn="l">
              <a:lnSpc>
                <a:spcPct val="11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330200" lvl="2" marL="1371600" marR="0" rtl="0" algn="l">
              <a:lnSpc>
                <a:spcPct val="110000"/>
              </a:lnSpc>
              <a:spcBef>
                <a:spcPts val="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10000"/>
              </a:lnSpc>
              <a:spcBef>
                <a:spcPts val="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228600" lvl="4" marL="2286000" marR="0" rtl="0" algn="l">
              <a:lnSpc>
                <a:spcPct val="110000"/>
              </a:lnSpc>
              <a:spcBef>
                <a:spcPts val="0"/>
              </a:spcBef>
              <a:spcAft>
                <a:spcPts val="0"/>
              </a:spcAft>
              <a:buClr>
                <a:schemeClr val="dk1"/>
              </a:buClr>
              <a:buSzPts val="1600"/>
              <a:buFont typeface="Arial"/>
              <a:buNone/>
              <a:defRPr b="0" i="0" sz="1600" u="sng" cap="none" strike="noStrike">
                <a:solidFill>
                  <a:schemeClr val="dk1"/>
                </a:solidFill>
                <a:latin typeface="Arial"/>
                <a:ea typeface="Arial"/>
                <a:cs typeface="Arial"/>
                <a:sym typeface="Arial"/>
              </a:defRPr>
            </a:lvl5pPr>
            <a:lvl6pPr indent="-228600" lvl="5" marL="2743200" marR="0" rtl="0" algn="l">
              <a:lnSpc>
                <a:spcPct val="110000"/>
              </a:lnSpc>
              <a:spcBef>
                <a:spcPts val="0"/>
              </a:spcBef>
              <a:spcAft>
                <a:spcPts val="0"/>
              </a:spcAft>
              <a:buClr>
                <a:schemeClr val="accent1"/>
              </a:buClr>
              <a:buSzPts val="1600"/>
              <a:buFont typeface="Arial"/>
              <a:buNone/>
              <a:defRPr b="0" i="0" sz="1600" u="none" cap="none" strike="noStrike">
                <a:solidFill>
                  <a:schemeClr val="dk1"/>
                </a:solidFill>
                <a:latin typeface="Arial"/>
                <a:ea typeface="Arial"/>
                <a:cs typeface="Arial"/>
                <a:sym typeface="Arial"/>
              </a:defRPr>
            </a:lvl6pPr>
            <a:lvl7pPr indent="-228600" lvl="6" marL="3200400" marR="0" rtl="0" algn="l">
              <a:lnSpc>
                <a:spcPct val="110000"/>
              </a:lnSpc>
              <a:spcBef>
                <a:spcPts val="0"/>
              </a:spcBef>
              <a:spcAft>
                <a:spcPts val="0"/>
              </a:spcAft>
              <a:buClr>
                <a:schemeClr val="accent1"/>
              </a:buClr>
              <a:buSzPts val="1600"/>
              <a:buFont typeface="Arial"/>
              <a:buNone/>
              <a:defRPr b="0" i="0" sz="1600" u="none" cap="none" strike="noStrike">
                <a:solidFill>
                  <a:schemeClr val="dk1"/>
                </a:solidFill>
                <a:latin typeface="Arial"/>
                <a:ea typeface="Arial"/>
                <a:cs typeface="Arial"/>
                <a:sym typeface="Arial"/>
              </a:defRPr>
            </a:lvl7pPr>
            <a:lvl8pPr indent="-228600" lvl="7" marL="3657600" marR="0" rtl="0" algn="l">
              <a:lnSpc>
                <a:spcPct val="110000"/>
              </a:lnSpc>
              <a:spcBef>
                <a:spcPts val="0"/>
              </a:spcBef>
              <a:spcAft>
                <a:spcPts val="0"/>
              </a:spcAft>
              <a:buClr>
                <a:schemeClr val="accent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110000"/>
              </a:lnSpc>
              <a:spcBef>
                <a:spcPts val="0"/>
              </a:spcBef>
              <a:spcAft>
                <a:spcPts val="0"/>
              </a:spcAft>
              <a:buClr>
                <a:schemeClr val="accent1"/>
              </a:buClr>
              <a:buSzPts val="1600"/>
              <a:buFont typeface="Arial"/>
              <a:buNone/>
              <a:defRPr b="0" i="0" sz="1600" u="none" cap="none" strike="noStrike">
                <a:solidFill>
                  <a:schemeClr val="dk1"/>
                </a:solidFill>
                <a:latin typeface="Arial"/>
                <a:ea typeface="Arial"/>
                <a:cs typeface="Arial"/>
                <a:sym typeface="Arial"/>
              </a:defRPr>
            </a:lvl9pPr>
          </a:lstStyle>
          <a:p/>
        </p:txBody>
      </p:sp>
      <p:cxnSp>
        <p:nvCxnSpPr>
          <p:cNvPr id="12" name="Google Shape;12;p22"/>
          <p:cNvCxnSpPr/>
          <p:nvPr/>
        </p:nvCxnSpPr>
        <p:spPr>
          <a:xfrm>
            <a:off x="323850" y="6408378"/>
            <a:ext cx="8496622" cy="0"/>
          </a:xfrm>
          <a:prstGeom prst="straightConnector1">
            <a:avLst/>
          </a:prstGeom>
          <a:noFill/>
          <a:ln cap="flat" cmpd="sng" w="12700">
            <a:solidFill>
              <a:srgbClr val="0098D1"/>
            </a:solidFill>
            <a:prstDash val="solid"/>
            <a:round/>
            <a:headEnd len="sm" w="sm" type="none"/>
            <a:tailEnd len="sm" w="sm" type="none"/>
          </a:ln>
        </p:spPr>
      </p:cxnSp>
      <p:sp>
        <p:nvSpPr>
          <p:cNvPr id="13" name="Google Shape;13;p22"/>
          <p:cNvSpPr txBox="1"/>
          <p:nvPr>
            <p:ph idx="11" type="ftr"/>
          </p:nvPr>
        </p:nvSpPr>
        <p:spPr>
          <a:xfrm>
            <a:off x="2484438" y="6453336"/>
            <a:ext cx="3959770" cy="216024"/>
          </a:xfrm>
          <a:prstGeom prst="rect">
            <a:avLst/>
          </a:prstGeom>
          <a:noFill/>
          <a:ln>
            <a:noFill/>
          </a:ln>
        </p:spPr>
        <p:txBody>
          <a:bodyPr anchorCtr="0" anchor="b" bIns="54000" lIns="0" spcFirstLastPara="1" rIns="0" wrap="square" tIns="0">
            <a:noAutofit/>
          </a:bodyPr>
          <a:lstStyle>
            <a:lvl1pPr lvl="0" marR="0" rtl="0" algn="l">
              <a:spcBef>
                <a:spcPts val="0"/>
              </a:spcBef>
              <a:spcAft>
                <a:spcPts val="0"/>
              </a:spcAft>
              <a:buSzPts val="1400"/>
              <a:buNone/>
              <a:defRPr b="1"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lvl1pPr indent="0" lvl="0" marL="0" marR="0" rtl="0" algn="l">
              <a:spcBef>
                <a:spcPts val="0"/>
              </a:spcBef>
              <a:buNone/>
              <a:defRPr b="1" i="0" sz="900" u="none" cap="none" strike="noStrike">
                <a:solidFill>
                  <a:schemeClr val="dk1"/>
                </a:solidFill>
                <a:latin typeface="Arial"/>
                <a:ea typeface="Arial"/>
                <a:cs typeface="Arial"/>
                <a:sym typeface="Arial"/>
              </a:defRPr>
            </a:lvl1pPr>
            <a:lvl2pPr indent="0" lvl="1" marL="0" marR="0" rtl="0" algn="l">
              <a:spcBef>
                <a:spcPts val="0"/>
              </a:spcBef>
              <a:buNone/>
              <a:defRPr b="1" i="0" sz="900" u="none" cap="none" strike="noStrike">
                <a:solidFill>
                  <a:schemeClr val="dk1"/>
                </a:solidFill>
                <a:latin typeface="Arial"/>
                <a:ea typeface="Arial"/>
                <a:cs typeface="Arial"/>
                <a:sym typeface="Arial"/>
              </a:defRPr>
            </a:lvl2pPr>
            <a:lvl3pPr indent="0" lvl="2" marL="0" marR="0" rtl="0" algn="l">
              <a:spcBef>
                <a:spcPts val="0"/>
              </a:spcBef>
              <a:buNone/>
              <a:defRPr b="1" i="0" sz="900" u="none" cap="none" strike="noStrike">
                <a:solidFill>
                  <a:schemeClr val="dk1"/>
                </a:solidFill>
                <a:latin typeface="Arial"/>
                <a:ea typeface="Arial"/>
                <a:cs typeface="Arial"/>
                <a:sym typeface="Arial"/>
              </a:defRPr>
            </a:lvl3pPr>
            <a:lvl4pPr indent="0" lvl="3" marL="0" marR="0" rtl="0" algn="l">
              <a:spcBef>
                <a:spcPts val="0"/>
              </a:spcBef>
              <a:buNone/>
              <a:defRPr b="1" i="0" sz="900" u="none" cap="none" strike="noStrike">
                <a:solidFill>
                  <a:schemeClr val="dk1"/>
                </a:solidFill>
                <a:latin typeface="Arial"/>
                <a:ea typeface="Arial"/>
                <a:cs typeface="Arial"/>
                <a:sym typeface="Arial"/>
              </a:defRPr>
            </a:lvl4pPr>
            <a:lvl5pPr indent="0" lvl="4" marL="0" marR="0" rtl="0" algn="l">
              <a:spcBef>
                <a:spcPts val="0"/>
              </a:spcBef>
              <a:buNone/>
              <a:defRPr b="1" i="0" sz="900" u="none" cap="none" strike="noStrike">
                <a:solidFill>
                  <a:schemeClr val="dk1"/>
                </a:solidFill>
                <a:latin typeface="Arial"/>
                <a:ea typeface="Arial"/>
                <a:cs typeface="Arial"/>
                <a:sym typeface="Arial"/>
              </a:defRPr>
            </a:lvl5pPr>
            <a:lvl6pPr indent="0" lvl="5" marL="0" marR="0" rtl="0" algn="l">
              <a:spcBef>
                <a:spcPts val="0"/>
              </a:spcBef>
              <a:buNone/>
              <a:defRPr b="1" i="0" sz="900" u="none" cap="none" strike="noStrike">
                <a:solidFill>
                  <a:schemeClr val="dk1"/>
                </a:solidFill>
                <a:latin typeface="Arial"/>
                <a:ea typeface="Arial"/>
                <a:cs typeface="Arial"/>
                <a:sym typeface="Arial"/>
              </a:defRPr>
            </a:lvl6pPr>
            <a:lvl7pPr indent="0" lvl="6" marL="0" marR="0" rtl="0" algn="l">
              <a:spcBef>
                <a:spcPts val="0"/>
              </a:spcBef>
              <a:buNone/>
              <a:defRPr b="1" i="0" sz="900" u="none" cap="none" strike="noStrike">
                <a:solidFill>
                  <a:schemeClr val="dk1"/>
                </a:solidFill>
                <a:latin typeface="Arial"/>
                <a:ea typeface="Arial"/>
                <a:cs typeface="Arial"/>
                <a:sym typeface="Arial"/>
              </a:defRPr>
            </a:lvl7pPr>
            <a:lvl8pPr indent="0" lvl="7" marL="0" marR="0" rtl="0" algn="l">
              <a:spcBef>
                <a:spcPts val="0"/>
              </a:spcBef>
              <a:buNone/>
              <a:defRPr b="1" i="0" sz="900" u="none" cap="none" strike="noStrike">
                <a:solidFill>
                  <a:schemeClr val="dk1"/>
                </a:solidFill>
                <a:latin typeface="Arial"/>
                <a:ea typeface="Arial"/>
                <a:cs typeface="Arial"/>
                <a:sym typeface="Arial"/>
              </a:defRPr>
            </a:lvl8pPr>
            <a:lvl9pPr indent="0" lvl="8" marL="0" marR="0" rtl="0" algn="l">
              <a:spcBef>
                <a:spcPts val="0"/>
              </a:spcBef>
              <a:buNone/>
              <a:defRPr b="1" i="0" sz="9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5" name="Google Shape;15;p22"/>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lvl1pPr lvl="0" marR="0" rtl="0" algn="l">
              <a:spcBef>
                <a:spcPts val="0"/>
              </a:spcBef>
              <a:spcAft>
                <a:spcPts val="0"/>
              </a:spcAft>
              <a:buSzPts val="1400"/>
              <a:buNone/>
              <a:defRPr b="1"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22"/>
          <p:cNvSpPr txBox="1"/>
          <p:nvPr/>
        </p:nvSpPr>
        <p:spPr>
          <a:xfrm>
            <a:off x="5724525" y="6453336"/>
            <a:ext cx="3095947" cy="216024"/>
          </a:xfrm>
          <a:prstGeom prst="rect">
            <a:avLst/>
          </a:prstGeom>
          <a:noFill/>
          <a:ln>
            <a:noFill/>
          </a:ln>
        </p:spPr>
        <p:txBody>
          <a:bodyPr anchorCtr="0" anchor="b" bIns="54000" lIns="0" spcFirstLastPara="1" rIns="0" wrap="square" tIns="0">
            <a:noAutofit/>
          </a:bodyPr>
          <a:lstStyle/>
          <a:p>
            <a:pPr indent="0" lvl="0" marL="0" marR="0" rtl="0" algn="r">
              <a:spcBef>
                <a:spcPts val="0"/>
              </a:spcBef>
              <a:spcAft>
                <a:spcPts val="0"/>
              </a:spcAft>
              <a:buNone/>
            </a:pPr>
            <a:r>
              <a:rPr b="1" i="0" lang="en-GB" sz="900" u="none" cap="none" strike="noStrike">
                <a:solidFill>
                  <a:schemeClr val="dk1"/>
                </a:solidFill>
                <a:latin typeface="Arial"/>
                <a:ea typeface="Arial"/>
                <a:cs typeface="Arial"/>
                <a:sym typeface="Arial"/>
              </a:rPr>
              <a:t>Universität Konstanz</a:t>
            </a:r>
            <a:endParaRPr/>
          </a:p>
        </p:txBody>
      </p:sp>
      <p:pic>
        <p:nvPicPr>
          <p:cNvPr id="17" name="Google Shape;17;p22"/>
          <p:cNvPicPr preferRelativeResize="0"/>
          <p:nvPr/>
        </p:nvPicPr>
        <p:blipFill rotWithShape="1">
          <a:blip r:embed="rId1">
            <a:alphaModFix/>
          </a:blip>
          <a:srcRect b="25807" l="28832" r="28832" t="21272"/>
          <a:stretch/>
        </p:blipFill>
        <p:spPr>
          <a:xfrm>
            <a:off x="7668344" y="404664"/>
            <a:ext cx="1151806" cy="14397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hyperlink" Target="https://unravellingmag.com/fr/balkan-sprachbund-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hyperlink" Target="https://www.ling.uni-konstanz.de/en/walkden/starfish/" TargetMode="External"/><Relationship Id="rId5" Type="http://schemas.openxmlformats.org/officeDocument/2006/relationships/hyperlink" Target="https://twitter.com/KonstanzL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b="9804" l="10859" r="12256" t="18208"/>
          <a:stretch/>
        </p:blipFill>
        <p:spPr>
          <a:xfrm>
            <a:off x="5297482" y="1772816"/>
            <a:ext cx="3306966" cy="3096344"/>
          </a:xfrm>
          <a:prstGeom prst="rect">
            <a:avLst/>
          </a:prstGeom>
          <a:noFill/>
          <a:ln>
            <a:noFill/>
          </a:ln>
        </p:spPr>
      </p:pic>
      <p:sp>
        <p:nvSpPr>
          <p:cNvPr id="107" name="Google Shape;107;p1"/>
          <p:cNvSpPr txBox="1"/>
          <p:nvPr/>
        </p:nvSpPr>
        <p:spPr>
          <a:xfrm>
            <a:off x="323850" y="5373688"/>
            <a:ext cx="6984453" cy="792162"/>
          </a:xfrm>
          <a:prstGeom prst="rect">
            <a:avLst/>
          </a:prstGeom>
          <a:noFill/>
          <a:ln>
            <a:noFill/>
          </a:ln>
        </p:spPr>
        <p:txBody>
          <a:bodyPr anchorCtr="0" anchor="b" bIns="0" lIns="0" spcFirstLastPara="1" rIns="0" wrap="square" tIns="0">
            <a:noAutofit/>
          </a:bodyPr>
          <a:lstStyle/>
          <a:p>
            <a:pPr indent="0" lvl="0" marL="0" marR="0" rtl="0" algn="l">
              <a:lnSpc>
                <a:spcPct val="110000"/>
              </a:lnSpc>
              <a:spcBef>
                <a:spcPts val="0"/>
              </a:spcBef>
              <a:spcAft>
                <a:spcPts val="0"/>
              </a:spcAft>
              <a:buClr>
                <a:schemeClr val="dk1"/>
              </a:buClr>
              <a:buSzPts val="2000"/>
              <a:buFont typeface="Arial"/>
              <a:buNone/>
            </a:pPr>
            <a:r>
              <a:rPr b="1" i="0" lang="en-GB" sz="2000" u="sng" cap="none" strike="noStrike">
                <a:solidFill>
                  <a:schemeClr val="dk1"/>
                </a:solidFill>
                <a:latin typeface="Arial"/>
                <a:ea typeface="Arial"/>
                <a:cs typeface="Arial"/>
                <a:sym typeface="Arial"/>
              </a:rPr>
              <a:t>George Walkden, Gemma McCarley, </a:t>
            </a:r>
            <a:br>
              <a:rPr b="1" i="0" lang="en-GB" sz="2000" u="sng" cap="none" strike="noStrike">
                <a:solidFill>
                  <a:schemeClr val="dk1"/>
                </a:solidFill>
                <a:latin typeface="Arial"/>
                <a:ea typeface="Arial"/>
                <a:cs typeface="Arial"/>
                <a:sym typeface="Arial"/>
              </a:rPr>
            </a:br>
            <a:r>
              <a:rPr b="1" i="0" lang="en-GB" sz="2000" u="sng" cap="none" strike="noStrike">
                <a:solidFill>
                  <a:schemeClr val="dk1"/>
                </a:solidFill>
                <a:latin typeface="Arial"/>
                <a:ea typeface="Arial"/>
                <a:cs typeface="Arial"/>
                <a:sym typeface="Arial"/>
              </a:rPr>
              <a:t>Raquel Montero, Molly Rolf, </a:t>
            </a:r>
            <a:br>
              <a:rPr b="1" i="0" lang="en-GB" sz="2000" u="sng" cap="none" strike="noStrike">
                <a:solidFill>
                  <a:schemeClr val="dk1"/>
                </a:solidFill>
                <a:latin typeface="Arial"/>
                <a:ea typeface="Arial"/>
                <a:cs typeface="Arial"/>
                <a:sym typeface="Arial"/>
              </a:rPr>
            </a:br>
            <a:r>
              <a:rPr b="1" i="0" lang="en-GB" sz="2000" u="sng" cap="none" strike="noStrike">
                <a:solidFill>
                  <a:schemeClr val="dk1"/>
                </a:solidFill>
                <a:latin typeface="Arial"/>
                <a:ea typeface="Arial"/>
                <a:cs typeface="Arial"/>
                <a:sym typeface="Arial"/>
              </a:rPr>
              <a:t>Sarah Einhaus &amp; Henri Kauhanen</a:t>
            </a:r>
            <a:endParaRPr b="1" i="0" sz="2000" u="sng"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Typology of Contact-Induced Changes in Morphosyntax</a:t>
            </a:r>
            <a:endParaRPr/>
          </a:p>
          <a:p>
            <a:pPr indent="0" lvl="0" marL="0" marR="0" rtl="0" algn="l">
              <a:lnSpc>
                <a:spcPct val="11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ICHL, Oxford, August 2022</a:t>
            </a:r>
            <a:endParaRPr/>
          </a:p>
        </p:txBody>
      </p:sp>
      <p:sp>
        <p:nvSpPr>
          <p:cNvPr id="108" name="Google Shape;108;p1"/>
          <p:cNvSpPr/>
          <p:nvPr/>
        </p:nvSpPr>
        <p:spPr>
          <a:xfrm>
            <a:off x="289615" y="2348880"/>
            <a:ext cx="5263227" cy="574961"/>
          </a:xfrm>
          <a:prstGeom prst="rect">
            <a:avLst/>
          </a:prstGeom>
          <a:solidFill>
            <a:schemeClr val="accent3"/>
          </a:solidFill>
          <a:ln>
            <a:noFill/>
          </a:ln>
        </p:spPr>
        <p:txBody>
          <a:bodyPr anchorCtr="0" anchor="ctr" bIns="18000" lIns="36000" spcFirstLastPara="1" rIns="36000" wrap="square" tIns="18000">
            <a:spAutoFit/>
          </a:bodyPr>
          <a:lstStyle/>
          <a:p>
            <a:pPr indent="0" lvl="0" marL="0" marR="0" rtl="0" algn="l">
              <a:spcBef>
                <a:spcPts val="0"/>
              </a:spcBef>
              <a:spcAft>
                <a:spcPts val="0"/>
              </a:spcAft>
              <a:buNone/>
            </a:pPr>
            <a:r>
              <a:rPr b="1" i="0" lang="en-GB" sz="3500" u="none" cap="none" strike="noStrike">
                <a:solidFill>
                  <a:schemeClr val="dk1"/>
                </a:solidFill>
                <a:latin typeface="Arial"/>
                <a:ea typeface="Arial"/>
                <a:cs typeface="Arial"/>
                <a:sym typeface="Arial"/>
              </a:rPr>
              <a:t>Sociolinguistic typology</a:t>
            </a:r>
            <a:endParaRPr b="1" sz="3500">
              <a:solidFill>
                <a:schemeClr val="dk1"/>
              </a:solidFill>
              <a:latin typeface="Arial"/>
              <a:ea typeface="Arial"/>
              <a:cs typeface="Arial"/>
              <a:sym typeface="Arial"/>
            </a:endParaRPr>
          </a:p>
        </p:txBody>
      </p:sp>
      <p:sp>
        <p:nvSpPr>
          <p:cNvPr id="109" name="Google Shape;109;p1"/>
          <p:cNvSpPr/>
          <p:nvPr/>
        </p:nvSpPr>
        <p:spPr>
          <a:xfrm>
            <a:off x="289614" y="3500361"/>
            <a:ext cx="3916704" cy="574961"/>
          </a:xfrm>
          <a:prstGeom prst="rect">
            <a:avLst/>
          </a:prstGeom>
          <a:solidFill>
            <a:schemeClr val="accent1"/>
          </a:solidFill>
          <a:ln>
            <a:noFill/>
          </a:ln>
        </p:spPr>
        <p:txBody>
          <a:bodyPr anchorCtr="0" anchor="ctr" bIns="18000" lIns="36000" spcFirstLastPara="1" rIns="36000" wrap="square" tIns="18000">
            <a:spAutoFit/>
          </a:bodyPr>
          <a:lstStyle/>
          <a:p>
            <a:pPr indent="0" lvl="0" marL="0" marR="0" rtl="0" algn="l">
              <a:spcBef>
                <a:spcPts val="0"/>
              </a:spcBef>
              <a:spcAft>
                <a:spcPts val="0"/>
              </a:spcAft>
              <a:buNone/>
            </a:pPr>
            <a:r>
              <a:rPr b="1" lang="en-GB" sz="3500">
                <a:solidFill>
                  <a:schemeClr val="dk1"/>
                </a:solidFill>
                <a:latin typeface="Arial"/>
                <a:ea typeface="Arial"/>
                <a:cs typeface="Arial"/>
                <a:sym typeface="Arial"/>
              </a:rPr>
              <a:t>corpus linguistics</a:t>
            </a:r>
            <a:endParaRPr b="1" sz="3500">
              <a:solidFill>
                <a:schemeClr val="dk1"/>
              </a:solidFill>
              <a:latin typeface="Arial"/>
              <a:ea typeface="Arial"/>
              <a:cs typeface="Arial"/>
              <a:sym typeface="Arial"/>
            </a:endParaRPr>
          </a:p>
        </p:txBody>
      </p:sp>
      <p:sp>
        <p:nvSpPr>
          <p:cNvPr id="110" name="Google Shape;110;p1"/>
          <p:cNvSpPr/>
          <p:nvPr/>
        </p:nvSpPr>
        <p:spPr>
          <a:xfrm>
            <a:off x="289615" y="2924880"/>
            <a:ext cx="3493511" cy="574961"/>
          </a:xfrm>
          <a:prstGeom prst="rect">
            <a:avLst/>
          </a:prstGeom>
          <a:solidFill>
            <a:schemeClr val="accent2"/>
          </a:solidFill>
          <a:ln>
            <a:noFill/>
          </a:ln>
        </p:spPr>
        <p:txBody>
          <a:bodyPr anchorCtr="0" anchor="ctr" bIns="18000" lIns="36000" spcFirstLastPara="1" rIns="36000" wrap="square" tIns="18000">
            <a:spAutoFit/>
          </a:bodyPr>
          <a:lstStyle/>
          <a:p>
            <a:pPr indent="0" lvl="0" marL="0" marR="0" rtl="0" algn="l">
              <a:spcBef>
                <a:spcPts val="0"/>
              </a:spcBef>
              <a:spcAft>
                <a:spcPts val="0"/>
              </a:spcAft>
              <a:buNone/>
            </a:pPr>
            <a:r>
              <a:rPr b="1" lang="en-GB" sz="3500">
                <a:solidFill>
                  <a:schemeClr val="dk1"/>
                </a:solidFill>
                <a:latin typeface="Arial"/>
                <a:ea typeface="Arial"/>
                <a:cs typeface="Arial"/>
                <a:sym typeface="Arial"/>
              </a:rPr>
              <a:t>meets historical</a:t>
            </a:r>
            <a:endParaRPr b="1" sz="35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ph type="title"/>
          </p:nvPr>
        </p:nvSpPr>
        <p:spPr>
          <a:xfrm>
            <a:off x="323850" y="404663"/>
            <a:ext cx="6335713" cy="1224111"/>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Case loss in Balkan Slavic</a:t>
            </a:r>
            <a:endParaRPr/>
          </a:p>
        </p:txBody>
      </p:sp>
      <p:sp>
        <p:nvSpPr>
          <p:cNvPr id="196" name="Google Shape;196;p10"/>
          <p:cNvSpPr txBox="1"/>
          <p:nvPr>
            <p:ph idx="1" type="body"/>
          </p:nvPr>
        </p:nvSpPr>
        <p:spPr>
          <a:xfrm>
            <a:off x="4058130" y="1916832"/>
            <a:ext cx="4762020" cy="1073755"/>
          </a:xfrm>
          <a:prstGeom prst="rect">
            <a:avLst/>
          </a:prstGeom>
          <a:noFill/>
          <a:ln>
            <a:noFill/>
          </a:ln>
        </p:spPr>
        <p:txBody>
          <a:bodyPr anchorCtr="0" anchor="t" bIns="0" lIns="0" spcFirstLastPara="1" rIns="0" wrap="square" tIns="0">
            <a:noAutofit/>
          </a:bodyPr>
          <a:lstStyle/>
          <a:p>
            <a:pPr indent="-324000" lvl="2" marL="324000" rtl="0" algn="l">
              <a:lnSpc>
                <a:spcPct val="110000"/>
              </a:lnSpc>
              <a:spcBef>
                <a:spcPts val="0"/>
              </a:spcBef>
              <a:spcAft>
                <a:spcPts val="0"/>
              </a:spcAft>
              <a:buSzPts val="1450"/>
              <a:buChar char="−"/>
            </a:pPr>
            <a:r>
              <a:rPr lang="en-GB" sz="1450"/>
              <a:t>Variety of language families in the Balkan Sprachbund</a:t>
            </a:r>
            <a:endParaRPr sz="1450"/>
          </a:p>
          <a:p>
            <a:pPr indent="-324000" lvl="2" marL="324000" rtl="0" algn="l">
              <a:lnSpc>
                <a:spcPct val="110000"/>
              </a:lnSpc>
              <a:spcBef>
                <a:spcPts val="0"/>
              </a:spcBef>
              <a:spcAft>
                <a:spcPts val="0"/>
              </a:spcAft>
              <a:buSzPts val="1450"/>
              <a:buChar char="−"/>
            </a:pPr>
            <a:r>
              <a:rPr lang="en-GB" sz="1450"/>
              <a:t>Balkan Slavic almost completely lost case, the other languages also to varying extents, which can be explained by sociolinguistic factors</a:t>
            </a:r>
            <a:endParaRPr/>
          </a:p>
        </p:txBody>
      </p:sp>
      <p:sp>
        <p:nvSpPr>
          <p:cNvPr id="197" name="Google Shape;197;p10"/>
          <p:cNvSpPr txBox="1"/>
          <p:nvPr>
            <p:ph idx="2" type="body"/>
          </p:nvPr>
        </p:nvSpPr>
        <p:spPr>
          <a:xfrm>
            <a:off x="4643438" y="5805735"/>
            <a:ext cx="4176712" cy="503585"/>
          </a:xfrm>
          <a:prstGeom prst="rect">
            <a:avLst/>
          </a:prstGeom>
          <a:noFill/>
          <a:ln>
            <a:noFill/>
          </a:ln>
        </p:spPr>
        <p:txBody>
          <a:bodyPr anchorCtr="0" anchor="t" bIns="0" lIns="0" spcFirstLastPara="1" rIns="0" wrap="square" tIns="0">
            <a:noAutofit/>
          </a:bodyPr>
          <a:lstStyle/>
          <a:p>
            <a:pPr indent="0" lvl="0" marL="0" rtl="0" algn="r">
              <a:lnSpc>
                <a:spcPct val="110000"/>
              </a:lnSpc>
              <a:spcBef>
                <a:spcPts val="0"/>
              </a:spcBef>
              <a:spcAft>
                <a:spcPts val="0"/>
              </a:spcAft>
              <a:buClr>
                <a:schemeClr val="accent1"/>
              </a:buClr>
              <a:buSzPts val="1450"/>
              <a:buNone/>
            </a:pPr>
            <a:r>
              <a:rPr lang="en-GB" sz="1450"/>
              <a:t>Noun case endings in Old Church Slavonic, adapted from Gardiner (1984)</a:t>
            </a:r>
            <a:endParaRPr sz="1450"/>
          </a:p>
        </p:txBody>
      </p:sp>
      <p:sp>
        <p:nvSpPr>
          <p:cNvPr id="198" name="Google Shape;198;p10"/>
          <p:cNvSpPr txBox="1"/>
          <p:nvPr>
            <p:ph idx="11" type="ftr"/>
          </p:nvPr>
        </p:nvSpPr>
        <p:spPr>
          <a:xfrm>
            <a:off x="2484438" y="6453336"/>
            <a:ext cx="4319810"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199" name="Google Shape;199;p10"/>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200" name="Google Shape;200;p10"/>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pic>
        <p:nvPicPr>
          <p:cNvPr id="201" name="Google Shape;201;p10"/>
          <p:cNvPicPr preferRelativeResize="0"/>
          <p:nvPr/>
        </p:nvPicPr>
        <p:blipFill rotWithShape="1">
          <a:blip r:embed="rId3">
            <a:alphaModFix/>
          </a:blip>
          <a:srcRect b="0" l="0" r="0" t="0"/>
          <a:stretch/>
        </p:blipFill>
        <p:spPr>
          <a:xfrm>
            <a:off x="336741" y="1916832"/>
            <a:ext cx="3636168" cy="3636168"/>
          </a:xfrm>
          <a:prstGeom prst="rect">
            <a:avLst/>
          </a:prstGeom>
          <a:noFill/>
          <a:ln>
            <a:noFill/>
          </a:ln>
        </p:spPr>
      </p:pic>
      <p:pic>
        <p:nvPicPr>
          <p:cNvPr id="202" name="Google Shape;202;p10"/>
          <p:cNvPicPr preferRelativeResize="0"/>
          <p:nvPr/>
        </p:nvPicPr>
        <p:blipFill rotWithShape="1">
          <a:blip r:embed="rId4">
            <a:alphaModFix/>
          </a:blip>
          <a:srcRect b="0" l="0" r="0" t="0"/>
          <a:stretch/>
        </p:blipFill>
        <p:spPr>
          <a:xfrm>
            <a:off x="4427984" y="2996952"/>
            <a:ext cx="4392166" cy="2833867"/>
          </a:xfrm>
          <a:prstGeom prst="rect">
            <a:avLst/>
          </a:prstGeom>
          <a:noFill/>
          <a:ln>
            <a:noFill/>
          </a:ln>
        </p:spPr>
      </p:pic>
      <p:sp>
        <p:nvSpPr>
          <p:cNvPr id="203" name="Google Shape;203;p10"/>
          <p:cNvSpPr txBox="1"/>
          <p:nvPr/>
        </p:nvSpPr>
        <p:spPr>
          <a:xfrm>
            <a:off x="251520" y="5805264"/>
            <a:ext cx="4520690"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50">
                <a:solidFill>
                  <a:schemeClr val="dk1"/>
                </a:solidFill>
                <a:latin typeface="Arial"/>
                <a:ea typeface="Arial"/>
                <a:cs typeface="Arial"/>
                <a:sym typeface="Arial"/>
              </a:rPr>
              <a:t>Map taken from</a:t>
            </a:r>
            <a:endParaRPr/>
          </a:p>
          <a:p>
            <a:pPr indent="0" lvl="0" marL="0" marR="0" rtl="0" algn="l">
              <a:spcBef>
                <a:spcPts val="0"/>
              </a:spcBef>
              <a:spcAft>
                <a:spcPts val="0"/>
              </a:spcAft>
              <a:buNone/>
            </a:pPr>
            <a:r>
              <a:rPr lang="en-GB" sz="1450" u="sng">
                <a:solidFill>
                  <a:schemeClr val="dk1"/>
                </a:solidFill>
                <a:latin typeface="Arial"/>
                <a:ea typeface="Arial"/>
                <a:cs typeface="Arial"/>
                <a:sym typeface="Arial"/>
                <a:hlinkClick r:id="rId5">
                  <a:extLst>
                    <a:ext uri="{A12FA001-AC4F-418D-AE19-62706E023703}">
                      <ahyp:hlinkClr val="tx"/>
                    </a:ext>
                  </a:extLst>
                </a:hlinkClick>
              </a:rPr>
              <a:t>https://unravellingmag.com/fr/balkan-sprachbund-2/</a:t>
            </a:r>
            <a:r>
              <a:rPr lang="en-GB" sz="1450">
                <a:solidFill>
                  <a:schemeClr val="dk1"/>
                </a:solidFill>
                <a:latin typeface="Arial"/>
                <a:ea typeface="Arial"/>
                <a:cs typeface="Arial"/>
                <a:sym typeface="Arial"/>
              </a:rPr>
              <a:t> </a:t>
            </a:r>
            <a:endParaRPr sz="145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323850" y="404663"/>
            <a:ext cx="6335713" cy="1224111"/>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C/case XP</a:t>
            </a:r>
            <a:endParaRPr/>
          </a:p>
        </p:txBody>
      </p:sp>
      <p:sp>
        <p:nvSpPr>
          <p:cNvPr id="209" name="Google Shape;209;p11"/>
          <p:cNvSpPr txBox="1"/>
          <p:nvPr>
            <p:ph idx="1" type="body"/>
          </p:nvPr>
        </p:nvSpPr>
        <p:spPr>
          <a:xfrm>
            <a:off x="323849" y="1989138"/>
            <a:ext cx="4176713" cy="4103687"/>
          </a:xfrm>
          <a:prstGeom prst="rect">
            <a:avLst/>
          </a:prstGeom>
          <a:noFill/>
          <a:ln>
            <a:noFill/>
          </a:ln>
        </p:spPr>
        <p:txBody>
          <a:bodyPr anchorCtr="0" anchor="t" bIns="0" lIns="0" spcFirstLastPara="1" rIns="0" wrap="square" tIns="0">
            <a:noAutofit/>
          </a:bodyPr>
          <a:lstStyle/>
          <a:p>
            <a:pPr indent="-324000" lvl="2" marL="324000" rtl="0" algn="l">
              <a:lnSpc>
                <a:spcPct val="110000"/>
              </a:lnSpc>
              <a:spcBef>
                <a:spcPts val="0"/>
              </a:spcBef>
              <a:spcAft>
                <a:spcPts val="0"/>
              </a:spcAft>
              <a:buClr>
                <a:srgbClr val="009AD1"/>
              </a:buClr>
              <a:buSzPts val="1450"/>
              <a:buChar char="−"/>
            </a:pPr>
            <a:r>
              <a:rPr lang="en-GB" sz="1450">
                <a:solidFill>
                  <a:srgbClr val="000000"/>
                </a:solidFill>
              </a:rPr>
              <a:t>an approach in which m-case has its own XP in the syntax; it has syntactic reality, rather than only being assigned post-syntactically</a:t>
            </a:r>
            <a:endParaRPr/>
          </a:p>
          <a:p>
            <a:pPr indent="-231924" lvl="2" marL="324000" rtl="0" algn="l">
              <a:lnSpc>
                <a:spcPct val="110000"/>
              </a:lnSpc>
              <a:spcBef>
                <a:spcPts val="0"/>
              </a:spcBef>
              <a:spcAft>
                <a:spcPts val="0"/>
              </a:spcAft>
              <a:buClr>
                <a:srgbClr val="009AD1"/>
              </a:buClr>
              <a:buSzPts val="1450"/>
              <a:buNone/>
            </a:pPr>
            <a:r>
              <a:t/>
            </a:r>
            <a:endParaRPr sz="1450"/>
          </a:p>
          <a:p>
            <a:pPr indent="0" lvl="0" marL="0" rtl="0" algn="l">
              <a:lnSpc>
                <a:spcPct val="110000"/>
              </a:lnSpc>
              <a:spcBef>
                <a:spcPts val="0"/>
              </a:spcBef>
              <a:spcAft>
                <a:spcPts val="0"/>
              </a:spcAft>
              <a:buClr>
                <a:schemeClr val="accent1"/>
              </a:buClr>
              <a:buSzPts val="1450"/>
              <a:buNone/>
            </a:pPr>
            <a:r>
              <a:rPr lang="en-GB" sz="1450"/>
              <a:t>Caha’s (2009) compositional, exploded KP accounts for patterns of case syncretism.</a:t>
            </a:r>
            <a:endParaRPr/>
          </a:p>
          <a:p>
            <a:pPr indent="0" lvl="0" marL="0" rtl="0" algn="l">
              <a:lnSpc>
                <a:spcPct val="110000"/>
              </a:lnSpc>
              <a:spcBef>
                <a:spcPts val="0"/>
              </a:spcBef>
              <a:spcAft>
                <a:spcPts val="0"/>
              </a:spcAft>
              <a:buClr>
                <a:schemeClr val="accent1"/>
              </a:buClr>
              <a:buSzPts val="1450"/>
              <a:buNone/>
            </a:pPr>
            <a:r>
              <a:t/>
            </a:r>
            <a:endParaRPr sz="1450"/>
          </a:p>
          <a:p>
            <a:pPr indent="-324000" lvl="2" marL="324000" rtl="0" algn="l">
              <a:lnSpc>
                <a:spcPct val="110000"/>
              </a:lnSpc>
              <a:spcBef>
                <a:spcPts val="0"/>
              </a:spcBef>
              <a:spcAft>
                <a:spcPts val="0"/>
              </a:spcAft>
              <a:buSzPts val="1450"/>
              <a:buChar char="−"/>
            </a:pPr>
            <a:r>
              <a:rPr lang="en-GB" sz="1450"/>
              <a:t>his proposal is that patterns of case syncretism and case inventories can be captured by Blake’s Case Hierarchy (1994): NOM, ACC, GEN, DAT, INS, COM.</a:t>
            </a:r>
            <a:endParaRPr/>
          </a:p>
          <a:p>
            <a:pPr indent="0" lvl="2" marL="0" rtl="0" algn="l">
              <a:lnSpc>
                <a:spcPct val="110000"/>
              </a:lnSpc>
              <a:spcBef>
                <a:spcPts val="0"/>
              </a:spcBef>
              <a:spcAft>
                <a:spcPts val="0"/>
              </a:spcAft>
              <a:buSzPts val="1450"/>
              <a:buNone/>
            </a:pPr>
            <a:r>
              <a:t/>
            </a:r>
            <a:endParaRPr sz="1450"/>
          </a:p>
          <a:p>
            <a:pPr indent="0" lvl="2" marL="0" rtl="0" algn="l">
              <a:lnSpc>
                <a:spcPct val="110000"/>
              </a:lnSpc>
              <a:spcBef>
                <a:spcPts val="0"/>
              </a:spcBef>
              <a:spcAft>
                <a:spcPts val="0"/>
              </a:spcAft>
              <a:buSzPts val="1450"/>
              <a:buNone/>
            </a:pPr>
            <a:r>
              <a:rPr lang="en-GB" sz="1450"/>
              <a:t>The same syntactic structure can be applied to adpositions, e.g. English </a:t>
            </a:r>
            <a:r>
              <a:rPr i="1" lang="en-GB" sz="1450"/>
              <a:t>with</a:t>
            </a:r>
            <a:r>
              <a:rPr lang="en-GB" sz="1450"/>
              <a:t>.</a:t>
            </a:r>
            <a:endParaRPr/>
          </a:p>
        </p:txBody>
      </p:sp>
      <p:sp>
        <p:nvSpPr>
          <p:cNvPr id="210" name="Google Shape;210;p11"/>
          <p:cNvSpPr txBox="1"/>
          <p:nvPr>
            <p:ph idx="11" type="ftr"/>
          </p:nvPr>
        </p:nvSpPr>
        <p:spPr>
          <a:xfrm>
            <a:off x="2484438" y="6453336"/>
            <a:ext cx="4319810"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211" name="Google Shape;211;p11"/>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212" name="Google Shape;212;p11"/>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pic>
        <p:nvPicPr>
          <p:cNvPr id="213" name="Google Shape;213;p11"/>
          <p:cNvPicPr preferRelativeResize="0"/>
          <p:nvPr>
            <p:ph idx="2" type="body"/>
          </p:nvPr>
        </p:nvPicPr>
        <p:blipFill rotWithShape="1">
          <a:blip r:embed="rId3">
            <a:alphaModFix/>
          </a:blip>
          <a:srcRect b="0" l="0" r="0" t="0"/>
          <a:stretch/>
        </p:blipFill>
        <p:spPr>
          <a:xfrm>
            <a:off x="4882246" y="1989138"/>
            <a:ext cx="3938226" cy="4368969"/>
          </a:xfrm>
          <a:prstGeom prst="rect">
            <a:avLst/>
          </a:prstGeom>
          <a:noFill/>
          <a:ln>
            <a:noFill/>
          </a:ln>
        </p:spPr>
      </p:pic>
      <p:sp>
        <p:nvSpPr>
          <p:cNvPr id="214" name="Google Shape;214;p11"/>
          <p:cNvSpPr txBox="1"/>
          <p:nvPr/>
        </p:nvSpPr>
        <p:spPr>
          <a:xfrm>
            <a:off x="2484438" y="5698703"/>
            <a:ext cx="3384376" cy="538609"/>
          </a:xfrm>
          <a:prstGeom prst="rect">
            <a:avLst/>
          </a:prstGeom>
          <a:noFill/>
          <a:ln>
            <a:noFill/>
          </a:ln>
        </p:spPr>
        <p:txBody>
          <a:bodyPr anchorCtr="0" anchor="t" bIns="45700" lIns="91425" spcFirstLastPara="1" rIns="91425" wrap="square" tIns="45700">
            <a:spAutoFit/>
          </a:bodyPr>
          <a:lstStyle/>
          <a:p>
            <a:pPr indent="0" lvl="2" marL="0" marR="0" rtl="0" algn="ctr">
              <a:spcBef>
                <a:spcPts val="0"/>
              </a:spcBef>
              <a:spcAft>
                <a:spcPts val="0"/>
              </a:spcAft>
              <a:buClr>
                <a:schemeClr val="dk1"/>
              </a:buClr>
              <a:buSzPts val="1450"/>
              <a:buFont typeface="Arial"/>
              <a:buNone/>
            </a:pPr>
            <a:r>
              <a:rPr b="0" i="0" lang="en-GB" sz="1450" u="none" cap="none" strike="noStrike">
                <a:solidFill>
                  <a:schemeClr val="dk1"/>
                </a:solidFill>
                <a:latin typeface="Arial"/>
                <a:ea typeface="Arial"/>
                <a:cs typeface="Arial"/>
                <a:sym typeface="Arial"/>
              </a:rPr>
              <a:t>‘I travelled with my friends.’ COM</a:t>
            </a:r>
            <a:endParaRPr/>
          </a:p>
          <a:p>
            <a:pPr indent="0" lvl="2" marL="0" marR="0" rtl="0" algn="ctr">
              <a:spcBef>
                <a:spcPts val="0"/>
              </a:spcBef>
              <a:spcAft>
                <a:spcPts val="0"/>
              </a:spcAft>
              <a:buClr>
                <a:schemeClr val="dk1"/>
              </a:buClr>
              <a:buSzPts val="1450"/>
              <a:buFont typeface="Arial"/>
              <a:buNone/>
            </a:pPr>
            <a:r>
              <a:rPr b="0" i="0" lang="en-GB" sz="1450" u="none" cap="none" strike="noStrike">
                <a:solidFill>
                  <a:schemeClr val="dk1"/>
                </a:solidFill>
                <a:latin typeface="Arial"/>
                <a:ea typeface="Arial"/>
                <a:cs typeface="Arial"/>
                <a:sym typeface="Arial"/>
              </a:rPr>
              <a:t>‘I repaired the pot with some glue.’ INS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Case in the corpus (1)</a:t>
            </a:r>
            <a:endParaRPr/>
          </a:p>
        </p:txBody>
      </p:sp>
      <p:sp>
        <p:nvSpPr>
          <p:cNvPr id="220" name="Google Shape;220;p12"/>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221" name="Google Shape;221;p12"/>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222" name="Google Shape;222;p12"/>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pic>
        <p:nvPicPr>
          <p:cNvPr id="223" name="Google Shape;223;p12"/>
          <p:cNvPicPr preferRelativeResize="0"/>
          <p:nvPr/>
        </p:nvPicPr>
        <p:blipFill rotWithShape="1">
          <a:blip r:embed="rId3">
            <a:alphaModFix/>
          </a:blip>
          <a:srcRect b="0" l="0" r="0" t="0"/>
          <a:stretch/>
        </p:blipFill>
        <p:spPr>
          <a:xfrm>
            <a:off x="-5967" y="1268760"/>
            <a:ext cx="7697040" cy="51125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Case in the corpus (2)</a:t>
            </a:r>
            <a:endParaRPr/>
          </a:p>
        </p:txBody>
      </p:sp>
      <p:sp>
        <p:nvSpPr>
          <p:cNvPr id="229" name="Google Shape;229;p13"/>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230" name="Google Shape;230;p13"/>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231" name="Google Shape;231;p13"/>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pic>
        <p:nvPicPr>
          <p:cNvPr id="232" name="Google Shape;232;p13"/>
          <p:cNvPicPr preferRelativeResize="0"/>
          <p:nvPr/>
        </p:nvPicPr>
        <p:blipFill rotWithShape="1">
          <a:blip r:embed="rId3">
            <a:alphaModFix/>
          </a:blip>
          <a:srcRect b="0" l="0" r="0" t="0"/>
          <a:stretch/>
        </p:blipFill>
        <p:spPr>
          <a:xfrm>
            <a:off x="7143" y="1268760"/>
            <a:ext cx="7697035" cy="51125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Summary of case studies</a:t>
            </a:r>
            <a:endParaRPr/>
          </a:p>
        </p:txBody>
      </p:sp>
      <p:sp>
        <p:nvSpPr>
          <p:cNvPr id="238" name="Google Shape;238;p14"/>
          <p:cNvSpPr txBox="1"/>
          <p:nvPr>
            <p:ph idx="1" type="body"/>
          </p:nvPr>
        </p:nvSpPr>
        <p:spPr>
          <a:xfrm>
            <a:off x="323850" y="2996952"/>
            <a:ext cx="8496300" cy="3095873"/>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009AD1"/>
              </a:buClr>
              <a:buSzPts val="2000"/>
              <a:buNone/>
            </a:pPr>
            <a:r>
              <a:rPr lang="en-GB" sz="2000">
                <a:solidFill>
                  <a:srgbClr val="009AD1"/>
                </a:solidFill>
              </a:rPr>
              <a:t>All else being equal, we predict that in sociohistorical situations in which adult L2 learners are dominant, uninterpretable features will typically be lost. </a:t>
            </a:r>
            <a:endParaRPr/>
          </a:p>
          <a:p>
            <a:pPr indent="0" lvl="2" marL="0" rtl="0" algn="l">
              <a:lnSpc>
                <a:spcPct val="110000"/>
              </a:lnSpc>
              <a:spcBef>
                <a:spcPts val="0"/>
              </a:spcBef>
              <a:spcAft>
                <a:spcPts val="0"/>
              </a:spcAft>
              <a:buSzPts val="2000"/>
              <a:buNone/>
            </a:pPr>
            <a:r>
              <a:t/>
            </a:r>
            <a:endParaRPr sz="2000"/>
          </a:p>
          <a:p>
            <a:pPr indent="-324000" lvl="2" marL="324000" rtl="0" algn="l">
              <a:lnSpc>
                <a:spcPct val="110000"/>
              </a:lnSpc>
              <a:spcBef>
                <a:spcPts val="0"/>
              </a:spcBef>
              <a:spcAft>
                <a:spcPts val="0"/>
              </a:spcAft>
              <a:buSzPts val="2000"/>
              <a:buChar char="−"/>
            </a:pPr>
            <a:r>
              <a:rPr lang="en-GB" sz="2000"/>
              <a:t>Negation in Middle Low German: compatible with the hypothesis.</a:t>
            </a:r>
            <a:endParaRPr/>
          </a:p>
          <a:p>
            <a:pPr indent="-324000" lvl="2" marL="324000" rtl="0" algn="l">
              <a:lnSpc>
                <a:spcPct val="110000"/>
              </a:lnSpc>
              <a:spcBef>
                <a:spcPts val="0"/>
              </a:spcBef>
              <a:spcAft>
                <a:spcPts val="0"/>
              </a:spcAft>
              <a:buSzPts val="2000"/>
              <a:buChar char="−"/>
            </a:pPr>
            <a:r>
              <a:rPr lang="en-GB" sz="2000"/>
              <a:t>Plural concord in Middle English: potentially compatible with the hypothesis. (See talk by Montero on Thursday, 11:30–12:00)</a:t>
            </a:r>
            <a:endParaRPr/>
          </a:p>
          <a:p>
            <a:pPr indent="-324000" lvl="2" marL="324000" rtl="0" algn="l">
              <a:lnSpc>
                <a:spcPct val="110000"/>
              </a:lnSpc>
              <a:spcBef>
                <a:spcPts val="0"/>
              </a:spcBef>
              <a:spcAft>
                <a:spcPts val="0"/>
              </a:spcAft>
              <a:buSzPts val="2000"/>
              <a:buChar char="−"/>
            </a:pPr>
            <a:r>
              <a:rPr lang="en-GB" sz="2000"/>
              <a:t>Null subjects in Latin American Spanish and AHLAs: not clear yet.</a:t>
            </a:r>
            <a:endParaRPr/>
          </a:p>
          <a:p>
            <a:pPr indent="-324000" lvl="2" marL="324000" rtl="0" algn="l">
              <a:lnSpc>
                <a:spcPct val="110000"/>
              </a:lnSpc>
              <a:spcBef>
                <a:spcPts val="0"/>
              </a:spcBef>
              <a:spcAft>
                <a:spcPts val="0"/>
              </a:spcAft>
              <a:buSzPts val="2000"/>
              <a:buChar char="−"/>
            </a:pPr>
            <a:r>
              <a:rPr lang="en-GB" sz="2000"/>
              <a:t>C/case in Balkan Slavic: work in progress.</a:t>
            </a:r>
            <a:endParaRPr/>
          </a:p>
        </p:txBody>
      </p:sp>
      <p:sp>
        <p:nvSpPr>
          <p:cNvPr id="239" name="Google Shape;239;p14"/>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240" name="Google Shape;240;p14"/>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241" name="Google Shape;241;p14"/>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Modelling the dynamics</a:t>
            </a:r>
            <a:endParaRPr/>
          </a:p>
        </p:txBody>
      </p:sp>
      <p:sp>
        <p:nvSpPr>
          <p:cNvPr id="248" name="Google Shape;248;p15"/>
          <p:cNvSpPr txBox="1"/>
          <p:nvPr>
            <p:ph idx="1" type="body"/>
          </p:nvPr>
        </p:nvSpPr>
        <p:spPr>
          <a:xfrm>
            <a:off x="323849" y="1484785"/>
            <a:ext cx="3600079" cy="4588322"/>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1450"/>
              <a:buNone/>
            </a:pPr>
            <a:r>
              <a:rPr b="0" lang="en-GB" sz="1450">
                <a:solidFill>
                  <a:schemeClr val="dk1"/>
                </a:solidFill>
              </a:rPr>
              <a:t>Trudgill (2011): “Simplification will occur … to the extent that untutored, especially short-term, </a:t>
            </a:r>
            <a:r>
              <a:rPr b="0" i="1" lang="en-GB" sz="1450">
                <a:solidFill>
                  <a:schemeClr val="dk1"/>
                </a:solidFill>
              </a:rPr>
              <a:t>adult</a:t>
            </a:r>
            <a:r>
              <a:rPr b="0" lang="en-GB" sz="1450">
                <a:solidFill>
                  <a:schemeClr val="dk1"/>
                </a:solidFill>
              </a:rPr>
              <a:t> second-language learning … not only occurs but dominates.”</a:t>
            </a:r>
            <a:endParaRPr/>
          </a:p>
          <a:p>
            <a:pPr indent="0" lvl="0" marL="0" rtl="0" algn="l">
              <a:lnSpc>
                <a:spcPct val="110000"/>
              </a:lnSpc>
              <a:spcBef>
                <a:spcPts val="0"/>
              </a:spcBef>
              <a:spcAft>
                <a:spcPts val="0"/>
              </a:spcAft>
              <a:buClr>
                <a:schemeClr val="accent1"/>
              </a:buClr>
              <a:buSzPts val="1450"/>
              <a:buNone/>
            </a:pPr>
            <a:r>
              <a:t/>
            </a:r>
            <a:endParaRPr sz="1450"/>
          </a:p>
          <a:p>
            <a:pPr indent="0" lvl="0" marL="0" rtl="0" algn="l">
              <a:lnSpc>
                <a:spcPct val="110000"/>
              </a:lnSpc>
              <a:spcBef>
                <a:spcPts val="0"/>
              </a:spcBef>
              <a:spcAft>
                <a:spcPts val="0"/>
              </a:spcAft>
              <a:buClr>
                <a:schemeClr val="accent1"/>
              </a:buClr>
              <a:buSzPts val="1450"/>
              <a:buNone/>
            </a:pPr>
            <a:r>
              <a:rPr lang="en-GB" sz="1450"/>
              <a:t>What does “dominates” mean?</a:t>
            </a:r>
            <a:endParaRPr/>
          </a:p>
          <a:p>
            <a:pPr indent="0" lvl="0" marL="0" rtl="0" algn="l">
              <a:lnSpc>
                <a:spcPct val="110000"/>
              </a:lnSpc>
              <a:spcBef>
                <a:spcPts val="0"/>
              </a:spcBef>
              <a:spcAft>
                <a:spcPts val="0"/>
              </a:spcAft>
              <a:buClr>
                <a:schemeClr val="accent1"/>
              </a:buClr>
              <a:buSzPts val="1450"/>
              <a:buNone/>
            </a:pPr>
            <a:r>
              <a:t/>
            </a:r>
            <a:endParaRPr sz="1450"/>
          </a:p>
          <a:p>
            <a:pPr indent="0" lvl="1" marL="0" rtl="0" algn="l">
              <a:lnSpc>
                <a:spcPct val="110000"/>
              </a:lnSpc>
              <a:spcBef>
                <a:spcPts val="0"/>
              </a:spcBef>
              <a:spcAft>
                <a:spcPts val="0"/>
              </a:spcAft>
              <a:buClr>
                <a:schemeClr val="dk1"/>
              </a:buClr>
              <a:buSzPts val="1450"/>
              <a:buNone/>
            </a:pPr>
            <a:r>
              <a:rPr lang="en-GB" sz="1450"/>
              <a:t>Heat maps from Kauhanen (2022) showing interaction of L2-difficulty and proportion of L2 speakers in population.</a:t>
            </a:r>
            <a:endParaRPr/>
          </a:p>
          <a:p>
            <a:pPr indent="0" lvl="1" marL="0" rtl="0" algn="l">
              <a:lnSpc>
                <a:spcPct val="110000"/>
              </a:lnSpc>
              <a:spcBef>
                <a:spcPts val="0"/>
              </a:spcBef>
              <a:spcAft>
                <a:spcPts val="0"/>
              </a:spcAft>
              <a:buClr>
                <a:schemeClr val="dk1"/>
              </a:buClr>
              <a:buSzPts val="1450"/>
              <a:buNone/>
            </a:pPr>
            <a:r>
              <a:t/>
            </a:r>
            <a:endParaRPr sz="1450"/>
          </a:p>
          <a:p>
            <a:pPr indent="0" lvl="1" marL="0" rtl="0" algn="l">
              <a:lnSpc>
                <a:spcPct val="110000"/>
              </a:lnSpc>
              <a:spcBef>
                <a:spcPts val="0"/>
              </a:spcBef>
              <a:spcAft>
                <a:spcPts val="0"/>
              </a:spcAft>
              <a:buClr>
                <a:schemeClr val="dk1"/>
              </a:buClr>
              <a:buSzPts val="1450"/>
              <a:buNone/>
            </a:pPr>
            <a:r>
              <a:rPr lang="en-GB" sz="1450"/>
              <a:t>Simplification occurs when </a:t>
            </a:r>
            <a:r>
              <a:rPr b="1" lang="en-GB" sz="1450"/>
              <a:t>L2-difficulty</a:t>
            </a:r>
            <a:r>
              <a:rPr lang="en-GB" sz="1450"/>
              <a:t> </a:t>
            </a:r>
            <a:br>
              <a:rPr lang="en-GB" sz="1450"/>
            </a:br>
            <a:r>
              <a:rPr lang="en-GB" sz="1450"/>
              <a:t>(</a:t>
            </a:r>
            <a:r>
              <a:rPr i="1" lang="en-GB" sz="1450"/>
              <a:t>x</a:t>
            </a:r>
            <a:r>
              <a:rPr lang="en-GB" sz="1450"/>
              <a:t>-axis) and/or </a:t>
            </a:r>
            <a:r>
              <a:rPr b="1" lang="en-GB" sz="1450"/>
              <a:t>proportion</a:t>
            </a:r>
            <a:r>
              <a:rPr lang="en-GB" sz="1450"/>
              <a:t> of L2 speakers </a:t>
            </a:r>
            <a:br>
              <a:rPr lang="en-GB" sz="1450"/>
            </a:br>
            <a:r>
              <a:rPr lang="en-GB" sz="1450"/>
              <a:t>(</a:t>
            </a:r>
            <a:r>
              <a:rPr i="1" lang="en-GB" sz="1450"/>
              <a:t>y</a:t>
            </a:r>
            <a:r>
              <a:rPr lang="en-GB" sz="1450"/>
              <a:t>-axis) are high.</a:t>
            </a:r>
            <a:endParaRPr/>
          </a:p>
          <a:p>
            <a:pPr indent="0" lvl="1" marL="0" rtl="0" algn="l">
              <a:lnSpc>
                <a:spcPct val="110000"/>
              </a:lnSpc>
              <a:spcBef>
                <a:spcPts val="0"/>
              </a:spcBef>
              <a:spcAft>
                <a:spcPts val="0"/>
              </a:spcAft>
              <a:buClr>
                <a:schemeClr val="dk1"/>
              </a:buClr>
              <a:buSzPts val="1450"/>
              <a:buNone/>
            </a:pPr>
            <a:r>
              <a:t/>
            </a:r>
            <a:endParaRPr sz="1450"/>
          </a:p>
          <a:p>
            <a:pPr indent="0" lvl="1" marL="0" rtl="0" algn="l">
              <a:lnSpc>
                <a:spcPct val="110000"/>
              </a:lnSpc>
              <a:spcBef>
                <a:spcPts val="0"/>
              </a:spcBef>
              <a:spcAft>
                <a:spcPts val="0"/>
              </a:spcAft>
              <a:buClr>
                <a:schemeClr val="dk1"/>
              </a:buClr>
              <a:buSzPts val="1450"/>
              <a:buNone/>
            </a:pPr>
            <a:r>
              <a:rPr b="1" lang="en-GB" sz="1450"/>
              <a:t>Bifurcation</a:t>
            </a:r>
            <a:r>
              <a:rPr lang="en-GB" sz="1450"/>
              <a:t> boundary can be found analytically for an infinite population; simulations show that finite populations behave in a similar way.</a:t>
            </a:r>
            <a:endParaRPr/>
          </a:p>
        </p:txBody>
      </p:sp>
      <p:sp>
        <p:nvSpPr>
          <p:cNvPr id="249" name="Google Shape;249;p15"/>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250" name="Google Shape;250;p15"/>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251" name="Google Shape;251;p15"/>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pic>
        <p:nvPicPr>
          <p:cNvPr id="252" name="Google Shape;252;p15"/>
          <p:cNvPicPr preferRelativeResize="0"/>
          <p:nvPr/>
        </p:nvPicPr>
        <p:blipFill rotWithShape="1">
          <a:blip r:embed="rId3">
            <a:alphaModFix/>
          </a:blip>
          <a:srcRect b="0" l="0" r="0" t="0"/>
          <a:stretch/>
        </p:blipFill>
        <p:spPr>
          <a:xfrm>
            <a:off x="4067944" y="1933698"/>
            <a:ext cx="4752205" cy="3655542"/>
          </a:xfrm>
          <a:prstGeom prst="rect">
            <a:avLst/>
          </a:prstGeom>
          <a:noFill/>
          <a:ln>
            <a:noFill/>
          </a:ln>
        </p:spPr>
      </p:pic>
      <p:sp>
        <p:nvSpPr>
          <p:cNvPr id="253" name="Google Shape;253;p15"/>
          <p:cNvSpPr txBox="1"/>
          <p:nvPr/>
        </p:nvSpPr>
        <p:spPr>
          <a:xfrm>
            <a:off x="4572000" y="5586562"/>
            <a:ext cx="4176142" cy="486544"/>
          </a:xfrm>
          <a:prstGeom prst="rect">
            <a:avLst/>
          </a:prstGeom>
          <a:noFill/>
          <a:ln>
            <a:noFill/>
          </a:ln>
        </p:spPr>
        <p:txBody>
          <a:bodyPr anchorCtr="0" anchor="t" bIns="0" lIns="0" spcFirstLastPara="1" rIns="0" wrap="square" tIns="0">
            <a:noAutofit/>
          </a:bodyPr>
          <a:lstStyle/>
          <a:p>
            <a:pPr indent="0" lvl="0" marL="0" marR="0" rtl="0" algn="r">
              <a:lnSpc>
                <a:spcPct val="110000"/>
              </a:lnSpc>
              <a:spcBef>
                <a:spcPts val="0"/>
              </a:spcBef>
              <a:spcAft>
                <a:spcPts val="0"/>
              </a:spcAft>
              <a:buClr>
                <a:schemeClr val="accent1"/>
              </a:buClr>
              <a:buSzPts val="1600"/>
              <a:buFont typeface="Arial"/>
              <a:buNone/>
            </a:pPr>
            <a:r>
              <a:rPr b="1" lang="en-GB" sz="1600">
                <a:solidFill>
                  <a:schemeClr val="accent1"/>
                </a:solidFill>
                <a:latin typeface="Arial"/>
                <a:ea typeface="Arial"/>
                <a:cs typeface="Arial"/>
                <a:sym typeface="Arial"/>
              </a:rPr>
              <a:t>(Talk by Kauhanen, Tue 16:15–16:45;</a:t>
            </a:r>
            <a:br>
              <a:rPr b="1" lang="en-GB" sz="1600">
                <a:solidFill>
                  <a:schemeClr val="accent1"/>
                </a:solidFill>
                <a:latin typeface="Arial"/>
                <a:ea typeface="Arial"/>
                <a:cs typeface="Arial"/>
                <a:sym typeface="Arial"/>
              </a:rPr>
            </a:br>
            <a:r>
              <a:rPr b="1" lang="en-GB" sz="1600">
                <a:solidFill>
                  <a:schemeClr val="accent1"/>
                </a:solidFill>
                <a:latin typeface="Arial"/>
                <a:ea typeface="Arial"/>
                <a:cs typeface="Arial"/>
                <a:sym typeface="Arial"/>
              </a:rPr>
              <a:t>paper to appear in </a:t>
            </a:r>
            <a:r>
              <a:rPr b="1" i="1" lang="en-GB" sz="1600">
                <a:solidFill>
                  <a:schemeClr val="accent1"/>
                </a:solidFill>
                <a:latin typeface="Arial"/>
                <a:ea typeface="Arial"/>
                <a:cs typeface="Arial"/>
                <a:sym typeface="Arial"/>
              </a:rPr>
              <a:t>Glossa</a:t>
            </a:r>
            <a:r>
              <a:rPr b="1" lang="en-GB" sz="1600">
                <a:solidFill>
                  <a:schemeClr val="accent1"/>
                </a:solidFill>
                <a:latin typeface="Arial"/>
                <a:ea typeface="Arial"/>
                <a:cs typeface="Arial"/>
                <a:sym typeface="Arial"/>
              </a:rPr>
              <a:t>)</a:t>
            </a:r>
            <a:endParaRPr/>
          </a:p>
        </p:txBody>
      </p:sp>
      <p:sp>
        <p:nvSpPr>
          <p:cNvPr id="254" name="Google Shape;254;p15"/>
          <p:cNvSpPr txBox="1"/>
          <p:nvPr/>
        </p:nvSpPr>
        <p:spPr>
          <a:xfrm>
            <a:off x="4361848" y="1916825"/>
            <a:ext cx="1578300" cy="646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200">
                <a:solidFill>
                  <a:schemeClr val="dk1"/>
                </a:solidFill>
                <a:latin typeface="Arial"/>
                <a:ea typeface="Arial"/>
                <a:cs typeface="Arial"/>
                <a:sym typeface="Arial"/>
              </a:rPr>
              <a:t>darker blue = more use of L2-</a:t>
            </a:r>
            <a:r>
              <a:rPr lang="en-GB" sz="1200">
                <a:solidFill>
                  <a:schemeClr val="dk1"/>
                </a:solidFill>
              </a:rPr>
              <a:t>simple</a:t>
            </a:r>
            <a:r>
              <a:rPr lang="en-GB" sz="1200">
                <a:solidFill>
                  <a:schemeClr val="dk1"/>
                </a:solidFill>
                <a:latin typeface="Arial"/>
                <a:ea typeface="Arial"/>
                <a:cs typeface="Arial"/>
                <a:sym typeface="Arial"/>
              </a:rPr>
              <a:t> option</a:t>
            </a:r>
            <a:endParaRPr/>
          </a:p>
        </p:txBody>
      </p:sp>
      <p:sp>
        <p:nvSpPr>
          <p:cNvPr id="255" name="Google Shape;255;p15"/>
          <p:cNvSpPr txBox="1"/>
          <p:nvPr/>
        </p:nvSpPr>
        <p:spPr>
          <a:xfrm>
            <a:off x="7092274" y="1916825"/>
            <a:ext cx="1578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darker red = more use of L2-</a:t>
            </a:r>
            <a:r>
              <a:rPr lang="en-GB" sz="1200">
                <a:solidFill>
                  <a:schemeClr val="dk1"/>
                </a:solidFill>
              </a:rPr>
              <a:t>complex</a:t>
            </a:r>
            <a:r>
              <a:rPr lang="en-GB" sz="1200">
                <a:solidFill>
                  <a:schemeClr val="dk1"/>
                </a:solidFill>
                <a:latin typeface="Arial"/>
                <a:ea typeface="Arial"/>
                <a:cs typeface="Arial"/>
                <a:sym typeface="Arial"/>
              </a:rPr>
              <a:t> option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Outlook and conclusion</a:t>
            </a:r>
            <a:endParaRPr/>
          </a:p>
        </p:txBody>
      </p:sp>
      <p:sp>
        <p:nvSpPr>
          <p:cNvPr id="261" name="Google Shape;261;p16"/>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1600"/>
              <a:buNone/>
            </a:pPr>
            <a:r>
              <a:rPr lang="en-GB"/>
              <a:t>This paper lays out a programme for testing the Trudgill conjecture in the domain of syntax, and presents some preliminary results.</a:t>
            </a:r>
            <a:endParaRPr/>
          </a:p>
          <a:p>
            <a:pPr indent="0" lvl="0" marL="0" rtl="0" algn="l">
              <a:lnSpc>
                <a:spcPct val="110000"/>
              </a:lnSpc>
              <a:spcBef>
                <a:spcPts val="0"/>
              </a:spcBef>
              <a:spcAft>
                <a:spcPts val="0"/>
              </a:spcAft>
              <a:buClr>
                <a:schemeClr val="accent1"/>
              </a:buClr>
              <a:buSzPts val="1600"/>
              <a:buNone/>
            </a:pPr>
            <a:r>
              <a:t/>
            </a:r>
            <a:endParaRPr/>
          </a:p>
          <a:p>
            <a:pPr indent="0" lvl="1" marL="0" rtl="0" algn="l">
              <a:lnSpc>
                <a:spcPct val="110000"/>
              </a:lnSpc>
              <a:spcBef>
                <a:spcPts val="0"/>
              </a:spcBef>
              <a:spcAft>
                <a:spcPts val="0"/>
              </a:spcAft>
              <a:buClr>
                <a:schemeClr val="dk1"/>
              </a:buClr>
              <a:buSzPts val="1600"/>
              <a:buNone/>
            </a:pPr>
            <a:r>
              <a:rPr lang="en-GB"/>
              <a:t>We have adopted the Interpretability Hypothesis as a characterization of L2-difficulty = complexity in syntax.</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accent1"/>
              </a:buClr>
              <a:buSzPts val="1600"/>
              <a:buNone/>
            </a:pPr>
            <a:r>
              <a:rPr lang="en-GB"/>
              <a:t>Work in the STARFISH project is ongoing to test our hypothesis in different domains.</a:t>
            </a:r>
            <a:endParaRPr/>
          </a:p>
          <a:p>
            <a:pPr indent="0" lvl="0" marL="0" rtl="0" algn="l">
              <a:lnSpc>
                <a:spcPct val="110000"/>
              </a:lnSpc>
              <a:spcBef>
                <a:spcPts val="0"/>
              </a:spcBef>
              <a:spcAft>
                <a:spcPts val="0"/>
              </a:spcAft>
              <a:buClr>
                <a:schemeClr val="accent1"/>
              </a:buClr>
              <a:buSzPts val="1600"/>
              <a:buNone/>
            </a:pPr>
            <a:r>
              <a:t/>
            </a:r>
            <a:endParaRPr/>
          </a:p>
          <a:p>
            <a:pPr indent="-324000" lvl="2" marL="324000" rtl="0" algn="l">
              <a:lnSpc>
                <a:spcPct val="110000"/>
              </a:lnSpc>
              <a:spcBef>
                <a:spcPts val="0"/>
              </a:spcBef>
              <a:spcAft>
                <a:spcPts val="0"/>
              </a:spcAft>
              <a:buSzPts val="1600"/>
              <a:buChar char="−"/>
            </a:pPr>
            <a:r>
              <a:rPr lang="en-GB"/>
              <a:t>Negation</a:t>
            </a:r>
            <a:endParaRPr/>
          </a:p>
          <a:p>
            <a:pPr indent="-324000" lvl="2" marL="324000" rtl="0" algn="l">
              <a:lnSpc>
                <a:spcPct val="110000"/>
              </a:lnSpc>
              <a:spcBef>
                <a:spcPts val="0"/>
              </a:spcBef>
              <a:spcAft>
                <a:spcPts val="0"/>
              </a:spcAft>
              <a:buSzPts val="1600"/>
              <a:buChar char="−"/>
            </a:pPr>
            <a:r>
              <a:rPr lang="en-GB"/>
              <a:t>Nominal concord</a:t>
            </a:r>
            <a:endParaRPr/>
          </a:p>
          <a:p>
            <a:pPr indent="-324000" lvl="2" marL="324000" rtl="0" algn="l">
              <a:lnSpc>
                <a:spcPct val="110000"/>
              </a:lnSpc>
              <a:spcBef>
                <a:spcPts val="0"/>
              </a:spcBef>
              <a:spcAft>
                <a:spcPts val="0"/>
              </a:spcAft>
              <a:buSzPts val="1600"/>
              <a:buChar char="−"/>
            </a:pPr>
            <a:r>
              <a:rPr lang="en-GB"/>
              <a:t>Null subjects</a:t>
            </a:r>
            <a:endParaRPr/>
          </a:p>
          <a:p>
            <a:pPr indent="-324000" lvl="2" marL="324000" rtl="0" algn="l">
              <a:lnSpc>
                <a:spcPct val="110000"/>
              </a:lnSpc>
              <a:spcBef>
                <a:spcPts val="0"/>
              </a:spcBef>
              <a:spcAft>
                <a:spcPts val="0"/>
              </a:spcAft>
              <a:buSzPts val="1600"/>
              <a:buChar char="−"/>
            </a:pPr>
            <a:r>
              <a:rPr lang="en-GB"/>
              <a:t>C/case</a:t>
            </a:r>
            <a:endParaRPr/>
          </a:p>
          <a:p>
            <a:pPr indent="-222399" lvl="2" marL="324000" rtl="0" algn="l">
              <a:lnSpc>
                <a:spcPct val="110000"/>
              </a:lnSpc>
              <a:spcBef>
                <a:spcPts val="0"/>
              </a:spcBef>
              <a:spcAft>
                <a:spcPts val="0"/>
              </a:spcAft>
              <a:buSzPts val="1600"/>
              <a:buNone/>
            </a:pPr>
            <a:r>
              <a:t/>
            </a:r>
            <a:endParaRPr/>
          </a:p>
          <a:p>
            <a:pPr indent="0" lvl="0" marL="0" rtl="0" algn="l">
              <a:lnSpc>
                <a:spcPct val="110000"/>
              </a:lnSpc>
              <a:spcBef>
                <a:spcPts val="0"/>
              </a:spcBef>
              <a:spcAft>
                <a:spcPts val="0"/>
              </a:spcAft>
              <a:buClr>
                <a:srgbClr val="009AD1"/>
              </a:buClr>
              <a:buSzPts val="1600"/>
              <a:buNone/>
            </a:pPr>
            <a:r>
              <a:rPr lang="en-GB">
                <a:solidFill>
                  <a:srgbClr val="009AD1"/>
                </a:solidFill>
              </a:rPr>
              <a:t>Our aim today: to convince you that a historical-corpus-based method is a useful complement to other ways of studying the Trudgill conjecture!</a:t>
            </a:r>
            <a:endParaRPr/>
          </a:p>
          <a:p>
            <a:pPr indent="0" lvl="2" marL="0" rtl="0" algn="l">
              <a:lnSpc>
                <a:spcPct val="110000"/>
              </a:lnSpc>
              <a:spcBef>
                <a:spcPts val="0"/>
              </a:spcBef>
              <a:spcAft>
                <a:spcPts val="0"/>
              </a:spcAft>
              <a:buSzPts val="1600"/>
              <a:buNone/>
            </a:pPr>
            <a:r>
              <a:t/>
            </a:r>
            <a:endParaRPr/>
          </a:p>
        </p:txBody>
      </p:sp>
      <p:sp>
        <p:nvSpPr>
          <p:cNvPr id="262" name="Google Shape;262;p16"/>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263" name="Google Shape;263;p16"/>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264" name="Google Shape;264;p16"/>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7"/>
          <p:cNvPicPr preferRelativeResize="0"/>
          <p:nvPr/>
        </p:nvPicPr>
        <p:blipFill rotWithShape="1">
          <a:blip r:embed="rId3">
            <a:alphaModFix/>
          </a:blip>
          <a:srcRect b="9804" l="10859" r="12256" t="18208"/>
          <a:stretch/>
        </p:blipFill>
        <p:spPr>
          <a:xfrm>
            <a:off x="5297482" y="1556792"/>
            <a:ext cx="3306966" cy="3096344"/>
          </a:xfrm>
          <a:prstGeom prst="rect">
            <a:avLst/>
          </a:prstGeom>
          <a:noFill/>
          <a:ln>
            <a:noFill/>
          </a:ln>
        </p:spPr>
      </p:pic>
      <p:sp>
        <p:nvSpPr>
          <p:cNvPr id="270" name="Google Shape;270;p17"/>
          <p:cNvSpPr txBox="1"/>
          <p:nvPr/>
        </p:nvSpPr>
        <p:spPr>
          <a:xfrm>
            <a:off x="323850" y="3284984"/>
            <a:ext cx="6120358" cy="3384376"/>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dk1"/>
              </a:buClr>
              <a:buSzPts val="2000"/>
              <a:buFont typeface="Arial"/>
              <a:buNone/>
            </a:pPr>
            <a:r>
              <a:rPr b="1" lang="en-GB" sz="2000" u="none">
                <a:solidFill>
                  <a:schemeClr val="dk1"/>
                </a:solidFill>
                <a:latin typeface="Arial"/>
                <a:ea typeface="Arial"/>
                <a:cs typeface="Arial"/>
                <a:sym typeface="Arial"/>
              </a:rPr>
              <a:t>George, Gemma, Raquel, </a:t>
            </a:r>
            <a:br>
              <a:rPr b="1" lang="en-GB" sz="2000" u="none">
                <a:solidFill>
                  <a:schemeClr val="dk1"/>
                </a:solidFill>
                <a:latin typeface="Arial"/>
                <a:ea typeface="Arial"/>
                <a:cs typeface="Arial"/>
                <a:sym typeface="Arial"/>
              </a:rPr>
            </a:br>
            <a:r>
              <a:rPr b="1" lang="en-GB" sz="2000" u="none">
                <a:solidFill>
                  <a:schemeClr val="dk1"/>
                </a:solidFill>
                <a:latin typeface="Arial"/>
                <a:ea typeface="Arial"/>
                <a:cs typeface="Arial"/>
                <a:sym typeface="Arial"/>
              </a:rPr>
              <a:t>Molly, Sarah &amp; Henri</a:t>
            </a:r>
            <a:endParaRPr/>
          </a:p>
          <a:p>
            <a:pPr indent="0" lvl="0" marL="0" marR="0" rtl="0" algn="l">
              <a:lnSpc>
                <a:spcPct val="110000"/>
              </a:lnSpc>
              <a:spcBef>
                <a:spcPts val="0"/>
              </a:spcBef>
              <a:spcAft>
                <a:spcPts val="0"/>
              </a:spcAft>
              <a:buClr>
                <a:schemeClr val="dk1"/>
              </a:buClr>
              <a:buSzPts val="2000"/>
              <a:buFont typeface="Arial"/>
              <a:buNone/>
            </a:pPr>
            <a:r>
              <a:rPr b="0" lang="en-GB" sz="2000" u="none">
                <a:solidFill>
                  <a:schemeClr val="dk1"/>
                </a:solidFill>
                <a:latin typeface="Arial"/>
                <a:ea typeface="Arial"/>
                <a:cs typeface="Arial"/>
                <a:sym typeface="Arial"/>
              </a:rPr>
              <a:t>Department of Linguistics</a:t>
            </a:r>
            <a:endParaRPr b="0" sz="2000" u="non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000"/>
              <a:buFont typeface="Arial"/>
              <a:buNone/>
            </a:pPr>
            <a:r>
              <a:rPr b="0" lang="en-GB" sz="2000" u="none">
                <a:solidFill>
                  <a:schemeClr val="dk1"/>
                </a:solidFill>
                <a:latin typeface="Arial"/>
                <a:ea typeface="Arial"/>
                <a:cs typeface="Arial"/>
                <a:sym typeface="Arial"/>
              </a:rPr>
              <a:t>University of Konstanz</a:t>
            </a:r>
            <a:endParaRPr/>
          </a:p>
          <a:p>
            <a:pPr indent="0" lvl="0" marL="0" marR="0" rtl="0" algn="l">
              <a:lnSpc>
                <a:spcPct val="110000"/>
              </a:lnSpc>
              <a:spcBef>
                <a:spcPts val="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000"/>
              <a:buFont typeface="Arial"/>
              <a:buNone/>
            </a:pPr>
            <a:r>
              <a:rPr b="0" lang="en-GB" sz="2000" u="sng">
                <a:solidFill>
                  <a:schemeClr val="dk1"/>
                </a:solidFill>
                <a:latin typeface="Arial"/>
                <a:ea typeface="Arial"/>
                <a:cs typeface="Arial"/>
                <a:sym typeface="Arial"/>
                <a:hlinkClick r:id="rId4">
                  <a:extLst>
                    <a:ext uri="{A12FA001-AC4F-418D-AE19-62706E023703}">
                      <ahyp:hlinkClr val="tx"/>
                    </a:ext>
                  </a:extLst>
                </a:hlinkClick>
              </a:rPr>
              <a:t>https://www.ling.uni-konstanz.de/en/walkden/starfish/</a:t>
            </a:r>
            <a:endParaRPr b="0" sz="2000" u="non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000"/>
              <a:buFont typeface="Arial"/>
              <a:buNone/>
            </a:pPr>
            <a:r>
              <a:rPr b="0" lang="en-GB" sz="2000" u="sng">
                <a:solidFill>
                  <a:schemeClr val="dk1"/>
                </a:solidFill>
                <a:latin typeface="Arial"/>
                <a:ea typeface="Arial"/>
                <a:cs typeface="Arial"/>
                <a:sym typeface="Arial"/>
                <a:hlinkClick r:id="rId5">
                  <a:extLst>
                    <a:ext uri="{A12FA001-AC4F-418D-AE19-62706E023703}">
                      <ahyp:hlinkClr val="tx"/>
                    </a:ext>
                  </a:extLst>
                </a:hlinkClick>
              </a:rPr>
              <a:t>https://twitter.com/KonstanzLing</a:t>
            </a:r>
            <a:r>
              <a:rPr b="0" lang="en-GB" sz="2000" u="none">
                <a:solidFill>
                  <a:schemeClr val="dk1"/>
                </a:solidFill>
                <a:latin typeface="Arial"/>
                <a:ea typeface="Arial"/>
                <a:cs typeface="Arial"/>
                <a:sym typeface="Arial"/>
              </a:rPr>
              <a:t> </a:t>
            </a:r>
            <a:endParaRPr/>
          </a:p>
          <a:p>
            <a:pPr indent="0" lvl="0" marL="0" marR="0" rtl="0" algn="l">
              <a:lnSpc>
                <a:spcPct val="110000"/>
              </a:lnSpc>
              <a:spcBef>
                <a:spcPts val="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000"/>
              <a:buFont typeface="Arial"/>
              <a:buNone/>
            </a:pPr>
            <a:r>
              <a:rPr b="0" lang="en-GB" sz="2000" u="none">
                <a:solidFill>
                  <a:schemeClr val="dk1"/>
                </a:solidFill>
                <a:latin typeface="Arial"/>
                <a:ea typeface="Arial"/>
                <a:cs typeface="Arial"/>
                <a:sym typeface="Arial"/>
              </a:rPr>
              <a:t>We gratefully acknowledge funding from the European Research Council, grant no. 851423 (STARFISH)</a:t>
            </a:r>
            <a:endParaRPr b="0" sz="2000" u="none">
              <a:solidFill>
                <a:schemeClr val="dk1"/>
              </a:solidFill>
              <a:latin typeface="Arial"/>
              <a:ea typeface="Arial"/>
              <a:cs typeface="Arial"/>
              <a:sym typeface="Arial"/>
            </a:endParaRPr>
          </a:p>
        </p:txBody>
      </p:sp>
      <p:sp>
        <p:nvSpPr>
          <p:cNvPr id="271" name="Google Shape;271;p17"/>
          <p:cNvSpPr/>
          <p:nvPr/>
        </p:nvSpPr>
        <p:spPr>
          <a:xfrm>
            <a:off x="299833" y="1550254"/>
            <a:ext cx="3214589" cy="574961"/>
          </a:xfrm>
          <a:prstGeom prst="rect">
            <a:avLst/>
          </a:prstGeom>
          <a:solidFill>
            <a:schemeClr val="accent1"/>
          </a:solidFill>
          <a:ln>
            <a:noFill/>
          </a:ln>
        </p:spPr>
        <p:txBody>
          <a:bodyPr anchorCtr="0" anchor="ctr" bIns="18000" lIns="36000" spcFirstLastPara="1" rIns="36000" wrap="square" tIns="18000">
            <a:spAutoFit/>
          </a:bodyPr>
          <a:lstStyle/>
          <a:p>
            <a:pPr indent="0" lvl="0" marL="0" marR="0" rtl="0" algn="l">
              <a:spcBef>
                <a:spcPts val="0"/>
              </a:spcBef>
              <a:spcAft>
                <a:spcPts val="0"/>
              </a:spcAft>
              <a:buNone/>
            </a:pPr>
            <a:r>
              <a:rPr b="1" lang="en-GB" sz="3500">
                <a:solidFill>
                  <a:schemeClr val="dk1"/>
                </a:solidFill>
                <a:latin typeface="Arial"/>
                <a:ea typeface="Arial"/>
                <a:cs typeface="Arial"/>
                <a:sym typeface="Arial"/>
              </a:rPr>
              <a:t>your attention!</a:t>
            </a:r>
            <a:endParaRPr/>
          </a:p>
        </p:txBody>
      </p:sp>
      <p:sp>
        <p:nvSpPr>
          <p:cNvPr id="272" name="Google Shape;272;p17"/>
          <p:cNvSpPr/>
          <p:nvPr/>
        </p:nvSpPr>
        <p:spPr>
          <a:xfrm>
            <a:off x="299834" y="980728"/>
            <a:ext cx="2368203" cy="574961"/>
          </a:xfrm>
          <a:prstGeom prst="rect">
            <a:avLst/>
          </a:prstGeom>
          <a:solidFill>
            <a:schemeClr val="accent2"/>
          </a:solidFill>
          <a:ln>
            <a:noFill/>
          </a:ln>
        </p:spPr>
        <p:txBody>
          <a:bodyPr anchorCtr="0" anchor="ctr" bIns="18000" lIns="36000" spcFirstLastPara="1" rIns="36000" wrap="square" tIns="18000">
            <a:spAutoFit/>
          </a:bodyPr>
          <a:lstStyle/>
          <a:p>
            <a:pPr indent="0" lvl="0" marL="0" marR="0" rtl="0" algn="l">
              <a:spcBef>
                <a:spcPts val="0"/>
              </a:spcBef>
              <a:spcAft>
                <a:spcPts val="0"/>
              </a:spcAft>
              <a:buNone/>
            </a:pPr>
            <a:r>
              <a:rPr b="1" lang="en-GB" sz="3500">
                <a:solidFill>
                  <a:schemeClr val="dk1"/>
                </a:solidFill>
                <a:latin typeface="Arial"/>
                <a:ea typeface="Arial"/>
                <a:cs typeface="Arial"/>
                <a:sym typeface="Arial"/>
              </a:rPr>
              <a:t>Thanks for</a:t>
            </a:r>
            <a:endParaRPr b="1" sz="35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References (1/2)</a:t>
            </a:r>
            <a:endParaRPr/>
          </a:p>
        </p:txBody>
      </p:sp>
      <p:sp>
        <p:nvSpPr>
          <p:cNvPr id="278" name="Google Shape;278;p18"/>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p>
            <a:pPr indent="-180000" lvl="0" marL="180000" rtl="0" algn="l">
              <a:lnSpc>
                <a:spcPct val="110000"/>
              </a:lnSpc>
              <a:spcBef>
                <a:spcPts val="0"/>
              </a:spcBef>
              <a:spcAft>
                <a:spcPts val="0"/>
              </a:spcAft>
              <a:buClr>
                <a:schemeClr val="dk1"/>
              </a:buClr>
              <a:buSzPts val="1600"/>
              <a:buNone/>
            </a:pPr>
            <a:r>
              <a:rPr b="0" lang="en-GB">
                <a:solidFill>
                  <a:schemeClr val="dk1"/>
                </a:solidFill>
              </a:rPr>
              <a:t>Berdicevskis, Aleksandrs, and Arturs Semenuks. 2022. Imperfect language learning reduces morphological overspecification: Experimental evidence. </a:t>
            </a:r>
            <a:r>
              <a:rPr b="0" i="1" lang="en-GB">
                <a:solidFill>
                  <a:schemeClr val="dk1"/>
                </a:solidFill>
              </a:rPr>
              <a:t>PLoS ONE </a:t>
            </a:r>
            <a:r>
              <a:rPr b="0" lang="en-GB">
                <a:solidFill>
                  <a:schemeClr val="dk1"/>
                </a:solidFill>
              </a:rPr>
              <a:t>17 (1): e0262876.</a:t>
            </a:r>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Bini, Milena. 1993. La adquisición del italiano: Más allá de las propiedades sintácticas del parámetro pro-drop. In J. M. Liceras (Ed.), </a:t>
            </a:r>
            <a:r>
              <a:rPr b="0" i="1" lang="en-GB">
                <a:solidFill>
                  <a:schemeClr val="dk1"/>
                </a:solidFill>
              </a:rPr>
              <a:t>La lingüística y el análisis de los sistemas no nativos: </a:t>
            </a:r>
            <a:r>
              <a:rPr b="0" lang="en-GB">
                <a:solidFill>
                  <a:schemeClr val="dk1"/>
                </a:solidFill>
              </a:rPr>
              <a:t>126–139. Dovehouse Editions Canada.</a:t>
            </a:r>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Breitbarth, Anne. 2014. </a:t>
            </a:r>
            <a:r>
              <a:rPr b="0" i="1" lang="en-GB">
                <a:solidFill>
                  <a:schemeClr val="dk1"/>
                </a:solidFill>
              </a:rPr>
              <a:t>The history of Low German negation</a:t>
            </a:r>
            <a:r>
              <a:rPr b="0" lang="en-GB">
                <a:solidFill>
                  <a:schemeClr val="dk1"/>
                </a:solidFill>
              </a:rPr>
              <a:t>. Oxford: OUP.</a:t>
            </a:r>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Caha, Pavel. 2009. The nanosyntax of case. PhD dissertation, University of Tromsø.</a:t>
            </a:r>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Sessarego, Sandro. 2013. Afro-Hispanic Contact Varieties as Conventionalized Advanced Second Languages. </a:t>
            </a:r>
            <a:r>
              <a:rPr b="0" i="1" lang="en-GB">
                <a:solidFill>
                  <a:schemeClr val="dk1"/>
                </a:solidFill>
              </a:rPr>
              <a:t>IBERIA</a:t>
            </a:r>
            <a:r>
              <a:rPr b="0" lang="en-GB">
                <a:solidFill>
                  <a:schemeClr val="dk1"/>
                </a:solidFill>
              </a:rPr>
              <a:t> 5 (1): 99–125. </a:t>
            </a:r>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Sinnemäki, Kaius. 2020. Linguistic system and sociolinguistic environment as competing factors in linguistic variation: A typological approach. Journal of Historical Sociolinguistics 6 (2): 1–39.</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9"/>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References (2/2)</a:t>
            </a:r>
            <a:endParaRPr/>
          </a:p>
        </p:txBody>
      </p:sp>
      <p:sp>
        <p:nvSpPr>
          <p:cNvPr id="284" name="Google Shape;284;p19"/>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p>
            <a:pPr indent="-180000" lvl="0" marL="180000" rtl="0" algn="l">
              <a:lnSpc>
                <a:spcPct val="110000"/>
              </a:lnSpc>
              <a:spcBef>
                <a:spcPts val="0"/>
              </a:spcBef>
              <a:spcAft>
                <a:spcPts val="0"/>
              </a:spcAft>
              <a:buClr>
                <a:schemeClr val="dk1"/>
              </a:buClr>
              <a:buSzPts val="1600"/>
              <a:buNone/>
            </a:pPr>
            <a:r>
              <a:rPr b="0" lang="en-GB">
                <a:solidFill>
                  <a:schemeClr val="dk1"/>
                </a:solidFill>
              </a:rPr>
              <a:t>Toribio, Almeida J. 2000. Setting parametric limits on dialectal variation in Spanish. </a:t>
            </a:r>
            <a:r>
              <a:rPr b="0" i="1" lang="en-GB">
                <a:solidFill>
                  <a:schemeClr val="dk1"/>
                </a:solidFill>
              </a:rPr>
              <a:t>Lingua: International Review of General Linguistics</a:t>
            </a:r>
            <a:r>
              <a:rPr b="0" lang="en-GB">
                <a:solidFill>
                  <a:schemeClr val="dk1"/>
                </a:solidFill>
              </a:rPr>
              <a:t> 110 (5): 315–341.</a:t>
            </a:r>
            <a:endParaRPr b="0">
              <a:solidFill>
                <a:schemeClr val="dk1"/>
              </a:solidFill>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Trudgill, Peter. 2011. </a:t>
            </a:r>
            <a:r>
              <a:rPr b="0" i="1" lang="en-GB">
                <a:solidFill>
                  <a:schemeClr val="dk1"/>
                </a:solidFill>
              </a:rPr>
              <a:t>Sociolinguistic typology: social determinants of linguistic complexity</a:t>
            </a:r>
            <a:r>
              <a:rPr b="0" lang="en-GB">
                <a:solidFill>
                  <a:schemeClr val="dk1"/>
                </a:solidFill>
              </a:rPr>
              <a:t>. Oxford: Oxford University Press.</a:t>
            </a:r>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Tsimpli, Ianthi Maria and Dimitrakopoulou, Maria. 2007. The Interpretability Hypothesis: Evidence from </a:t>
            </a:r>
            <a:r>
              <a:rPr b="0" i="1" lang="en-GB">
                <a:solidFill>
                  <a:schemeClr val="dk1"/>
                </a:solidFill>
              </a:rPr>
              <a:t>wh-</a:t>
            </a:r>
            <a:r>
              <a:rPr b="0" lang="en-GB">
                <a:solidFill>
                  <a:schemeClr val="dk1"/>
                </a:solidFill>
              </a:rPr>
              <a:t>interrogatives in second language acquisition. </a:t>
            </a:r>
            <a:r>
              <a:rPr b="0" i="1" lang="en-GB">
                <a:solidFill>
                  <a:schemeClr val="dk1"/>
                </a:solidFill>
              </a:rPr>
              <a:t>Second Language Research</a:t>
            </a:r>
            <a:r>
              <a:rPr b="0" lang="en-GB">
                <a:solidFill>
                  <a:schemeClr val="dk1"/>
                </a:solidFill>
              </a:rPr>
              <a:t> 23. 215–242. </a:t>
            </a:r>
            <a:endParaRPr/>
          </a:p>
          <a:p>
            <a:pPr indent="-180000" lvl="0" marL="180000" rtl="0" algn="l">
              <a:lnSpc>
                <a:spcPct val="110000"/>
              </a:lnSpc>
              <a:spcBef>
                <a:spcPts val="0"/>
              </a:spcBef>
              <a:spcAft>
                <a:spcPts val="0"/>
              </a:spcAft>
              <a:buClr>
                <a:schemeClr val="dk1"/>
              </a:buClr>
              <a:buSzPts val="1600"/>
              <a:buNone/>
            </a:pPr>
            <a:r>
              <a:rPr b="0" lang="en-GB">
                <a:solidFill>
                  <a:schemeClr val="dk1"/>
                </a:solidFill>
              </a:rPr>
              <a:t>Tsimpli, Ianthi Maria and Lavidas, Nikolaos. 2019. Object Omission in Contact: Object Clitics and Definite Articles in the West Thracian Greek (Evros) Dialect. </a:t>
            </a:r>
            <a:r>
              <a:rPr b="0" i="1" lang="en-GB">
                <a:solidFill>
                  <a:schemeClr val="dk1"/>
                </a:solidFill>
              </a:rPr>
              <a:t>Journal of Language Contact </a:t>
            </a:r>
            <a:r>
              <a:rPr b="0" lang="en-GB">
                <a:solidFill>
                  <a:schemeClr val="dk1"/>
                </a:solidFill>
              </a:rPr>
              <a:t>12: 141–190.</a:t>
            </a:r>
            <a:endParaRPr b="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This talk</a:t>
            </a:r>
            <a:endParaRPr/>
          </a:p>
        </p:txBody>
      </p:sp>
      <p:sp>
        <p:nvSpPr>
          <p:cNvPr id="116" name="Google Shape;116;p2"/>
          <p:cNvSpPr txBox="1"/>
          <p:nvPr>
            <p:ph idx="1" type="body"/>
          </p:nvPr>
        </p:nvSpPr>
        <p:spPr>
          <a:xfrm>
            <a:off x="323850" y="2204864"/>
            <a:ext cx="8496300" cy="3887961"/>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1600"/>
              <a:buNone/>
            </a:pPr>
            <a:r>
              <a:rPr b="0" lang="en-GB">
                <a:solidFill>
                  <a:schemeClr val="dk1"/>
                </a:solidFill>
              </a:rPr>
              <a:t>From the workshop call:</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accent1"/>
              </a:buClr>
              <a:buSzPts val="1600"/>
              <a:buNone/>
            </a:pPr>
            <a:r>
              <a:rPr lang="en-GB"/>
              <a:t>Do insights from recent scholarship allow us to revisit and improve on the explanation and analysis of established cases of (possible) language contact?</a:t>
            </a:r>
            <a:endParaRPr/>
          </a:p>
          <a:p>
            <a:pPr indent="0" lvl="1" marL="0" rtl="0" algn="l">
              <a:lnSpc>
                <a:spcPct val="110000"/>
              </a:lnSpc>
              <a:spcBef>
                <a:spcPts val="0"/>
              </a:spcBef>
              <a:spcAft>
                <a:spcPts val="0"/>
              </a:spcAft>
              <a:buClr>
                <a:schemeClr val="dk1"/>
              </a:buClr>
              <a:buSzPts val="1600"/>
              <a:buNone/>
            </a:pPr>
            <a:r>
              <a:t/>
            </a:r>
            <a:endParaRPr/>
          </a:p>
          <a:p>
            <a:pPr indent="0" lvl="1" marL="0" rtl="0" algn="l">
              <a:lnSpc>
                <a:spcPct val="110000"/>
              </a:lnSpc>
              <a:spcBef>
                <a:spcPts val="0"/>
              </a:spcBef>
              <a:spcAft>
                <a:spcPts val="0"/>
              </a:spcAft>
              <a:buClr>
                <a:schemeClr val="dk1"/>
              </a:buClr>
              <a:buSzPts val="1600"/>
              <a:buNone/>
            </a:pPr>
            <a:r>
              <a:rPr lang="en-GB"/>
              <a:t>This talk sketches a programme for doing exactly this in morphosyntax.</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accent1"/>
              </a:buClr>
              <a:buSzPts val="1600"/>
              <a:buNone/>
            </a:pPr>
            <a:r>
              <a:rPr lang="en-GB"/>
              <a:t>Trudgill (2011): different types of contact situation &gt; different types of change. </a:t>
            </a:r>
            <a:endParaRPr/>
          </a:p>
          <a:p>
            <a:pPr indent="0" lvl="0" marL="0" rtl="0" algn="l">
              <a:lnSpc>
                <a:spcPct val="110000"/>
              </a:lnSpc>
              <a:spcBef>
                <a:spcPts val="0"/>
              </a:spcBef>
              <a:spcAft>
                <a:spcPts val="0"/>
              </a:spcAft>
              <a:buClr>
                <a:schemeClr val="accent1"/>
              </a:buClr>
              <a:buSzPts val="1600"/>
              <a:buNone/>
            </a:pPr>
            <a:r>
              <a:t/>
            </a:r>
            <a:endParaRPr/>
          </a:p>
          <a:p>
            <a:pPr indent="-324000" lvl="2" marL="324000" rtl="0" algn="l">
              <a:lnSpc>
                <a:spcPct val="110000"/>
              </a:lnSpc>
              <a:spcBef>
                <a:spcPts val="0"/>
              </a:spcBef>
              <a:spcAft>
                <a:spcPts val="0"/>
              </a:spcAft>
              <a:buSzPts val="1600"/>
              <a:buChar char="−"/>
            </a:pPr>
            <a:r>
              <a:rPr lang="en-GB"/>
              <a:t>Adult L2+ language acquisition leads to </a:t>
            </a:r>
            <a:r>
              <a:rPr b="1" lang="en-GB"/>
              <a:t>simplification</a:t>
            </a:r>
            <a:r>
              <a:rPr lang="en-GB"/>
              <a:t>.</a:t>
            </a:r>
            <a:endParaRPr/>
          </a:p>
          <a:p>
            <a:pPr indent="-324000" lvl="2" marL="324000" rtl="0" algn="l">
              <a:lnSpc>
                <a:spcPct val="110000"/>
              </a:lnSpc>
              <a:spcBef>
                <a:spcPts val="0"/>
              </a:spcBef>
              <a:spcAft>
                <a:spcPts val="0"/>
              </a:spcAft>
              <a:buSzPts val="1600"/>
              <a:buChar char="−"/>
            </a:pPr>
            <a:r>
              <a:rPr lang="en-GB"/>
              <a:t>Child bilingualism leads to </a:t>
            </a:r>
            <a:r>
              <a:rPr b="1" lang="en-GB"/>
              <a:t>complexification</a:t>
            </a:r>
            <a:r>
              <a:rPr lang="en-GB"/>
              <a:t>.</a:t>
            </a:r>
            <a:endParaRPr/>
          </a:p>
          <a:p>
            <a:pPr indent="-222399" lvl="2" marL="324000" rtl="0" algn="l">
              <a:lnSpc>
                <a:spcPct val="110000"/>
              </a:lnSpc>
              <a:spcBef>
                <a:spcPts val="0"/>
              </a:spcBef>
              <a:spcAft>
                <a:spcPts val="0"/>
              </a:spcAft>
              <a:buSzPts val="1600"/>
              <a:buNone/>
            </a:pPr>
            <a:r>
              <a:t/>
            </a:r>
            <a:endParaRPr/>
          </a:p>
          <a:p>
            <a:pPr indent="0" lvl="0" marL="0" rtl="0" algn="l">
              <a:lnSpc>
                <a:spcPct val="110000"/>
              </a:lnSpc>
              <a:spcBef>
                <a:spcPts val="0"/>
              </a:spcBef>
              <a:spcAft>
                <a:spcPts val="0"/>
              </a:spcAft>
              <a:buClr>
                <a:srgbClr val="009AD1"/>
              </a:buClr>
              <a:buSzPts val="1600"/>
              <a:buNone/>
            </a:pPr>
            <a:r>
              <a:rPr lang="en-GB">
                <a:solidFill>
                  <a:srgbClr val="009AD1"/>
                </a:solidFill>
              </a:rPr>
              <a:t>Our talk: do we find evidence for the first of these in the domain of (morpho)syntax? And how can this be investigated using historical corpora?</a:t>
            </a:r>
            <a:endParaRPr/>
          </a:p>
        </p:txBody>
      </p:sp>
      <p:sp>
        <p:nvSpPr>
          <p:cNvPr id="117" name="Google Shape;117;p2"/>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118" name="Google Shape;118;p2"/>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119" name="Google Shape;119;p2"/>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Extra slide: Spanish corpus </a:t>
            </a:r>
            <a:endParaRPr/>
          </a:p>
        </p:txBody>
      </p:sp>
      <p:sp>
        <p:nvSpPr>
          <p:cNvPr id="290" name="Google Shape;290;p20"/>
          <p:cNvSpPr txBox="1"/>
          <p:nvPr>
            <p:ph idx="1" type="body"/>
          </p:nvPr>
        </p:nvSpPr>
        <p:spPr>
          <a:xfrm>
            <a:off x="251681" y="4424683"/>
            <a:ext cx="3922035" cy="287561"/>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1400"/>
              <a:buNone/>
            </a:pPr>
            <a:r>
              <a:rPr b="0" lang="en-GB" sz="1400"/>
              <a:t>Corpus Composition | </a:t>
            </a:r>
            <a:r>
              <a:rPr lang="en-GB" sz="1400"/>
              <a:t>AH</a:t>
            </a:r>
            <a:r>
              <a:rPr b="0" lang="en-GB" sz="1400"/>
              <a:t> | </a:t>
            </a:r>
            <a:r>
              <a:rPr b="0" i="1" lang="en-GB" sz="1400"/>
              <a:t>Born in Spain </a:t>
            </a:r>
            <a:r>
              <a:rPr b="0" lang="en-GB" sz="1400"/>
              <a:t>| Verse*</a:t>
            </a:r>
            <a:endParaRPr b="0" sz="1400"/>
          </a:p>
        </p:txBody>
      </p:sp>
      <p:sp>
        <p:nvSpPr>
          <p:cNvPr id="291" name="Google Shape;291;p20"/>
          <p:cNvSpPr txBox="1"/>
          <p:nvPr>
            <p:ph idx="11" type="ftr"/>
          </p:nvPr>
        </p:nvSpPr>
        <p:spPr>
          <a:xfrm>
            <a:off x="2484438" y="6453336"/>
            <a:ext cx="3095625"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Sociolinguistic typology meets historical corpus linguistics</a:t>
            </a:r>
            <a:endParaRPr/>
          </a:p>
        </p:txBody>
      </p:sp>
      <p:sp>
        <p:nvSpPr>
          <p:cNvPr id="292" name="Google Shape;292;p20"/>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3" name="Google Shape;293;p20"/>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August 2022</a:t>
            </a:r>
            <a:endParaRPr/>
          </a:p>
        </p:txBody>
      </p:sp>
      <p:pic>
        <p:nvPicPr>
          <p:cNvPr descr="Table&#10;&#10;Description automatically generated" id="294" name="Google Shape;294;p20"/>
          <p:cNvPicPr preferRelativeResize="0"/>
          <p:nvPr/>
        </p:nvPicPr>
        <p:blipFill rotWithShape="1">
          <a:blip r:embed="rId3">
            <a:alphaModFix/>
          </a:blip>
          <a:srcRect b="0" l="0" r="0" t="0"/>
          <a:stretch/>
        </p:blipFill>
        <p:spPr>
          <a:xfrm>
            <a:off x="179513" y="1397435"/>
            <a:ext cx="4066372" cy="2967670"/>
          </a:xfrm>
          <a:prstGeom prst="rect">
            <a:avLst/>
          </a:prstGeom>
          <a:noFill/>
          <a:ln>
            <a:noFill/>
          </a:ln>
        </p:spPr>
      </p:pic>
      <p:pic>
        <p:nvPicPr>
          <p:cNvPr descr="Chart, bar chart&#10;&#10;Description automatically generated" id="295" name="Google Shape;295;p20"/>
          <p:cNvPicPr preferRelativeResize="0"/>
          <p:nvPr/>
        </p:nvPicPr>
        <p:blipFill rotWithShape="1">
          <a:blip r:embed="rId4">
            <a:alphaModFix/>
          </a:blip>
          <a:srcRect b="0" l="0" r="0" t="0"/>
          <a:stretch/>
        </p:blipFill>
        <p:spPr>
          <a:xfrm>
            <a:off x="4405389" y="3140968"/>
            <a:ext cx="4427537" cy="3138537"/>
          </a:xfrm>
          <a:prstGeom prst="rect">
            <a:avLst/>
          </a:prstGeom>
          <a:noFill/>
          <a:ln>
            <a:noFill/>
          </a:ln>
        </p:spPr>
      </p:pic>
      <p:sp>
        <p:nvSpPr>
          <p:cNvPr id="296" name="Google Shape;296;p20"/>
          <p:cNvSpPr txBox="1"/>
          <p:nvPr/>
        </p:nvSpPr>
        <p:spPr>
          <a:xfrm>
            <a:off x="5417871" y="2853407"/>
            <a:ext cx="3474609" cy="287561"/>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accent1"/>
              </a:buClr>
              <a:buSzPts val="1400"/>
              <a:buFont typeface="Arial"/>
              <a:buNone/>
            </a:pPr>
            <a:r>
              <a:rPr b="0" lang="en-GB" sz="1400">
                <a:solidFill>
                  <a:schemeClr val="accent1"/>
                </a:solidFill>
                <a:latin typeface="Arial"/>
                <a:ea typeface="Arial"/>
                <a:cs typeface="Arial"/>
                <a:sym typeface="Arial"/>
              </a:rPr>
              <a:t>Corpus Status | </a:t>
            </a:r>
            <a:r>
              <a:rPr b="1" lang="en-GB" sz="1400">
                <a:solidFill>
                  <a:schemeClr val="accent1"/>
                </a:solidFill>
                <a:latin typeface="Arial"/>
                <a:ea typeface="Arial"/>
                <a:cs typeface="Arial"/>
                <a:sym typeface="Arial"/>
              </a:rPr>
              <a:t>AH</a:t>
            </a:r>
            <a:r>
              <a:rPr b="0" lang="en-GB" sz="1400">
                <a:solidFill>
                  <a:schemeClr val="accent1"/>
                </a:solidFill>
                <a:latin typeface="Arial"/>
                <a:ea typeface="Arial"/>
                <a:cs typeface="Arial"/>
                <a:sym typeface="Arial"/>
              </a:rPr>
              <a:t> | </a:t>
            </a:r>
            <a:r>
              <a:rPr b="0" i="1" lang="en-GB" sz="1400">
                <a:solidFill>
                  <a:schemeClr val="accent1"/>
                </a:solidFill>
                <a:latin typeface="Arial"/>
                <a:ea typeface="Arial"/>
                <a:cs typeface="Arial"/>
                <a:sym typeface="Arial"/>
              </a:rPr>
              <a:t>Born in Spain </a:t>
            </a:r>
            <a:r>
              <a:rPr b="0" lang="en-GB" sz="1400">
                <a:solidFill>
                  <a:schemeClr val="accent1"/>
                </a:solidFill>
                <a:latin typeface="Arial"/>
                <a:ea typeface="Arial"/>
                <a:cs typeface="Arial"/>
                <a:sym typeface="Arial"/>
              </a:rPr>
              <a:t>| Verse*</a:t>
            </a:r>
            <a:endParaRPr b="0" sz="1400">
              <a:solidFill>
                <a:schemeClr val="accen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Extra slide: Balkan case data</a:t>
            </a:r>
            <a:endParaRPr/>
          </a:p>
        </p:txBody>
      </p:sp>
      <p:sp>
        <p:nvSpPr>
          <p:cNvPr id="302" name="Google Shape;302;p21"/>
          <p:cNvSpPr txBox="1"/>
          <p:nvPr>
            <p:ph idx="11" type="ftr"/>
          </p:nvPr>
        </p:nvSpPr>
        <p:spPr>
          <a:xfrm>
            <a:off x="2484438" y="6453336"/>
            <a:ext cx="3095625"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Sociolinguistic typology meets historical corpus linguistics</a:t>
            </a:r>
            <a:endParaRPr/>
          </a:p>
        </p:txBody>
      </p:sp>
      <p:sp>
        <p:nvSpPr>
          <p:cNvPr id="303" name="Google Shape;303;p21"/>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4" name="Google Shape;304;p21"/>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August 2022</a:t>
            </a:r>
            <a:endParaRPr/>
          </a:p>
        </p:txBody>
      </p:sp>
      <p:pic>
        <p:nvPicPr>
          <p:cNvPr id="305" name="Google Shape;305;p21"/>
          <p:cNvPicPr preferRelativeResize="0"/>
          <p:nvPr/>
        </p:nvPicPr>
        <p:blipFill rotWithShape="1">
          <a:blip r:embed="rId3">
            <a:alphaModFix/>
          </a:blip>
          <a:srcRect b="0" l="0" r="0" t="0"/>
          <a:stretch/>
        </p:blipFill>
        <p:spPr>
          <a:xfrm>
            <a:off x="3122660" y="4149080"/>
            <a:ext cx="5689973" cy="2197206"/>
          </a:xfrm>
          <a:prstGeom prst="rect">
            <a:avLst/>
          </a:prstGeom>
          <a:noFill/>
          <a:ln>
            <a:noFill/>
          </a:ln>
        </p:spPr>
      </p:pic>
      <p:pic>
        <p:nvPicPr>
          <p:cNvPr id="306" name="Google Shape;306;p21"/>
          <p:cNvPicPr preferRelativeResize="0"/>
          <p:nvPr/>
        </p:nvPicPr>
        <p:blipFill rotWithShape="1">
          <a:blip r:embed="rId4">
            <a:alphaModFix/>
          </a:blip>
          <a:srcRect b="0" l="0" r="0" t="0"/>
          <a:stretch/>
        </p:blipFill>
        <p:spPr>
          <a:xfrm>
            <a:off x="323850" y="1124744"/>
            <a:ext cx="6552162" cy="29172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Trudgill (2011): sociolinguistic typology</a:t>
            </a:r>
            <a:endParaRPr/>
          </a:p>
        </p:txBody>
      </p:sp>
      <p:sp>
        <p:nvSpPr>
          <p:cNvPr id="125" name="Google Shape;125;p3"/>
          <p:cNvSpPr txBox="1"/>
          <p:nvPr>
            <p:ph idx="1" type="body"/>
          </p:nvPr>
        </p:nvSpPr>
        <p:spPr>
          <a:xfrm>
            <a:off x="323850" y="2348880"/>
            <a:ext cx="8496300" cy="3743945"/>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1600"/>
              <a:buNone/>
            </a:pPr>
            <a:r>
              <a:rPr lang="en-GB"/>
              <a:t>Simplification occurs when a society contains a high proportion of post-critical-period acquirers – “a result of the lousy language-learning abilities of the human adult”.</a:t>
            </a:r>
            <a:endParaRPr/>
          </a:p>
          <a:p>
            <a:pPr indent="0" lvl="0" marL="0" rtl="0" algn="l">
              <a:lnSpc>
                <a:spcPct val="110000"/>
              </a:lnSpc>
              <a:spcBef>
                <a:spcPts val="0"/>
              </a:spcBef>
              <a:spcAft>
                <a:spcPts val="0"/>
              </a:spcAft>
              <a:buClr>
                <a:schemeClr val="accent1"/>
              </a:buClr>
              <a:buSzPts val="1600"/>
              <a:buNone/>
            </a:pPr>
            <a:r>
              <a:t/>
            </a:r>
            <a:endParaRPr/>
          </a:p>
          <a:p>
            <a:pPr indent="-324000" lvl="2" marL="324000" rtl="0" algn="l">
              <a:lnSpc>
                <a:spcPct val="110000"/>
              </a:lnSpc>
              <a:spcBef>
                <a:spcPts val="0"/>
              </a:spcBef>
              <a:spcAft>
                <a:spcPts val="0"/>
              </a:spcAft>
              <a:buSzPts val="1600"/>
              <a:buChar char="−"/>
            </a:pPr>
            <a:r>
              <a:rPr lang="en-GB"/>
              <a:t>Case study: Nubi verbal inflections.</a:t>
            </a:r>
            <a:endParaRPr/>
          </a:p>
          <a:p>
            <a:pPr indent="0" lvl="2" marL="0" rtl="0" algn="l">
              <a:lnSpc>
                <a:spcPct val="110000"/>
              </a:lnSpc>
              <a:spcBef>
                <a:spcPts val="0"/>
              </a:spcBef>
              <a:spcAft>
                <a:spcPts val="0"/>
              </a:spcAft>
              <a:buSzPts val="1600"/>
              <a:buNone/>
            </a:pPr>
            <a:r>
              <a:t/>
            </a:r>
            <a:endParaRPr/>
          </a:p>
          <a:p>
            <a:pPr indent="0" lvl="0" marL="0" rtl="0" algn="l">
              <a:lnSpc>
                <a:spcPct val="110000"/>
              </a:lnSpc>
              <a:spcBef>
                <a:spcPts val="0"/>
              </a:spcBef>
              <a:spcAft>
                <a:spcPts val="0"/>
              </a:spcAft>
              <a:buClr>
                <a:schemeClr val="accent1"/>
              </a:buClr>
              <a:buSzPts val="1600"/>
              <a:buNone/>
            </a:pPr>
            <a:r>
              <a:rPr lang="en-GB"/>
              <a:t>Focus is on morphology and (in chapter 5) phonology.</a:t>
            </a:r>
            <a:endParaRPr/>
          </a:p>
          <a:p>
            <a:pPr indent="0" lvl="0" marL="0" rtl="0" algn="l">
              <a:lnSpc>
                <a:spcPct val="110000"/>
              </a:lnSpc>
              <a:spcBef>
                <a:spcPts val="0"/>
              </a:spcBef>
              <a:spcAft>
                <a:spcPts val="0"/>
              </a:spcAft>
              <a:buClr>
                <a:schemeClr val="accent1"/>
              </a:buClr>
              <a:buSzPts val="1600"/>
              <a:buNone/>
            </a:pPr>
            <a:r>
              <a:t/>
            </a:r>
            <a:endParaRPr/>
          </a:p>
          <a:p>
            <a:pPr indent="-324000" lvl="2" marL="324000" rtl="0" algn="l">
              <a:lnSpc>
                <a:spcPct val="110000"/>
              </a:lnSpc>
              <a:spcBef>
                <a:spcPts val="0"/>
              </a:spcBef>
              <a:spcAft>
                <a:spcPts val="0"/>
              </a:spcAft>
              <a:buSzPts val="1600"/>
              <a:buChar char="−"/>
            </a:pPr>
            <a:r>
              <a:rPr lang="en-GB"/>
              <a:t>What does complexity mean in syntax?</a:t>
            </a:r>
            <a:endParaRPr/>
          </a:p>
          <a:p>
            <a:pPr indent="-222399" lvl="2" marL="324000" rtl="0" algn="l">
              <a:lnSpc>
                <a:spcPct val="110000"/>
              </a:lnSpc>
              <a:spcBef>
                <a:spcPts val="0"/>
              </a:spcBef>
              <a:spcAft>
                <a:spcPts val="0"/>
              </a:spcAft>
              <a:buSzPts val="1600"/>
              <a:buNone/>
            </a:pPr>
            <a:r>
              <a:t/>
            </a:r>
            <a:endParaRPr/>
          </a:p>
          <a:p>
            <a:pPr indent="0" lvl="0" marL="0" rtl="0" algn="l">
              <a:lnSpc>
                <a:spcPct val="110000"/>
              </a:lnSpc>
              <a:spcBef>
                <a:spcPts val="0"/>
              </a:spcBef>
              <a:spcAft>
                <a:spcPts val="0"/>
              </a:spcAft>
              <a:buClr>
                <a:srgbClr val="009AD1"/>
              </a:buClr>
              <a:buSzPts val="1600"/>
              <a:buNone/>
            </a:pPr>
            <a:r>
              <a:rPr lang="en-GB">
                <a:solidFill>
                  <a:srgbClr val="009AD1"/>
                </a:solidFill>
              </a:rPr>
              <a:t>Methodology is based on “before/after”-style grammar comparison.</a:t>
            </a:r>
            <a:endParaRPr/>
          </a:p>
          <a:p>
            <a:pPr indent="0" lvl="2" marL="0" rtl="0" algn="l">
              <a:lnSpc>
                <a:spcPct val="110000"/>
              </a:lnSpc>
              <a:spcBef>
                <a:spcPts val="0"/>
              </a:spcBef>
              <a:spcAft>
                <a:spcPts val="0"/>
              </a:spcAft>
              <a:buSzPts val="1600"/>
              <a:buNone/>
            </a:pPr>
            <a:r>
              <a:t/>
            </a:r>
            <a:endParaRPr/>
          </a:p>
          <a:p>
            <a:pPr indent="-324000" lvl="2" marL="324000" rtl="0" algn="l">
              <a:lnSpc>
                <a:spcPct val="110000"/>
              </a:lnSpc>
              <a:spcBef>
                <a:spcPts val="0"/>
              </a:spcBef>
              <a:spcAft>
                <a:spcPts val="0"/>
              </a:spcAft>
              <a:buSzPts val="1600"/>
              <a:buChar char="−"/>
            </a:pPr>
            <a:r>
              <a:rPr lang="en-GB"/>
              <a:t>Quantitative analyses and fine-grained investigations of historical</a:t>
            </a:r>
            <a:br>
              <a:rPr lang="en-GB"/>
            </a:br>
            <a:r>
              <a:rPr lang="en-GB"/>
              <a:t>corpora (e.g. including geographical predictors) have the potential</a:t>
            </a:r>
            <a:br>
              <a:rPr lang="en-GB"/>
            </a:br>
            <a:r>
              <a:rPr lang="en-GB"/>
              <a:t>to shed more light on these questions. </a:t>
            </a:r>
            <a:endParaRPr/>
          </a:p>
        </p:txBody>
      </p:sp>
      <p:sp>
        <p:nvSpPr>
          <p:cNvPr id="126" name="Google Shape;126;p3"/>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127" name="Google Shape;127;p3"/>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128" name="Google Shape;128;p3"/>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pic>
        <p:nvPicPr>
          <p:cNvPr id="129" name="Google Shape;129;p3"/>
          <p:cNvPicPr preferRelativeResize="0"/>
          <p:nvPr/>
        </p:nvPicPr>
        <p:blipFill rotWithShape="1">
          <a:blip r:embed="rId3">
            <a:alphaModFix/>
          </a:blip>
          <a:srcRect b="0" l="0" r="0" t="0"/>
          <a:stretch/>
        </p:blipFill>
        <p:spPr>
          <a:xfrm>
            <a:off x="7070998" y="3294653"/>
            <a:ext cx="1749152" cy="27986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Walkden &amp; Breitbarth (2019): uninterpretable features</a:t>
            </a:r>
            <a:endParaRPr/>
          </a:p>
        </p:txBody>
      </p:sp>
      <p:sp>
        <p:nvSpPr>
          <p:cNvPr id="135" name="Google Shape;135;p4"/>
          <p:cNvSpPr txBox="1"/>
          <p:nvPr>
            <p:ph idx="1" type="body"/>
          </p:nvPr>
        </p:nvSpPr>
        <p:spPr>
          <a:xfrm>
            <a:off x="323850" y="2564904"/>
            <a:ext cx="8496300" cy="3527921"/>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1600"/>
              <a:buNone/>
            </a:pPr>
            <a:r>
              <a:rPr lang="en-GB"/>
              <a:t>Following Trudgill, Walkden &amp; Breitbarth (2019) equate complexity with L2-difficulty.</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accent1"/>
              </a:buClr>
              <a:buSzPts val="1600"/>
              <a:buNone/>
            </a:pPr>
            <a:r>
              <a:rPr lang="en-GB"/>
              <a:t>Interpretability Hypothesis (e.g. Tsimpli &amp; Dimitrakopoulou 2007): uninterpretable features are not accessible to adult L2+ learners as part of the initial state. </a:t>
            </a:r>
            <a:endParaRPr/>
          </a:p>
          <a:p>
            <a:pPr indent="0" lvl="0" marL="0" rtl="0" algn="l">
              <a:lnSpc>
                <a:spcPct val="110000"/>
              </a:lnSpc>
              <a:spcBef>
                <a:spcPts val="0"/>
              </a:spcBef>
              <a:spcAft>
                <a:spcPts val="0"/>
              </a:spcAft>
              <a:buClr>
                <a:schemeClr val="accent1"/>
              </a:buClr>
              <a:buSzPts val="1600"/>
              <a:buNone/>
            </a:pPr>
            <a:r>
              <a:t/>
            </a:r>
            <a:endParaRPr/>
          </a:p>
          <a:p>
            <a:pPr indent="0" lvl="1" marL="0" rtl="0" algn="l">
              <a:lnSpc>
                <a:spcPct val="110000"/>
              </a:lnSpc>
              <a:spcBef>
                <a:spcPts val="0"/>
              </a:spcBef>
              <a:spcAft>
                <a:spcPts val="0"/>
              </a:spcAft>
              <a:buClr>
                <a:schemeClr val="dk1"/>
              </a:buClr>
              <a:buSzPts val="1600"/>
              <a:buNone/>
            </a:pPr>
            <a:r>
              <a:rPr lang="en-GB"/>
              <a:t>In Minimalist syntactic theory, </a:t>
            </a:r>
            <a:r>
              <a:rPr b="1" lang="en-GB"/>
              <a:t>uninterpretable</a:t>
            </a:r>
            <a:r>
              <a:rPr lang="en-GB"/>
              <a:t> features:</a:t>
            </a:r>
            <a:endParaRPr/>
          </a:p>
          <a:p>
            <a:pPr indent="-324000" lvl="2" marL="324000" rtl="0" algn="l">
              <a:lnSpc>
                <a:spcPct val="110000"/>
              </a:lnSpc>
              <a:spcBef>
                <a:spcPts val="0"/>
              </a:spcBef>
              <a:spcAft>
                <a:spcPts val="0"/>
              </a:spcAft>
              <a:buClr>
                <a:srgbClr val="009AD1"/>
              </a:buClr>
              <a:buSzPts val="1600"/>
              <a:buChar char="−"/>
            </a:pPr>
            <a:r>
              <a:rPr lang="en-GB"/>
              <a:t>are present only within the syntax</a:t>
            </a:r>
            <a:endParaRPr>
              <a:solidFill>
                <a:srgbClr val="000000"/>
              </a:solidFill>
            </a:endParaRPr>
          </a:p>
          <a:p>
            <a:pPr indent="-324000" lvl="2" marL="324000" rtl="0" algn="l">
              <a:lnSpc>
                <a:spcPct val="110000"/>
              </a:lnSpc>
              <a:spcBef>
                <a:spcPts val="0"/>
              </a:spcBef>
              <a:spcAft>
                <a:spcPts val="0"/>
              </a:spcAft>
              <a:buClr>
                <a:srgbClr val="009AD1"/>
              </a:buClr>
              <a:buSzPts val="1600"/>
              <a:buChar char="−"/>
            </a:pPr>
            <a:r>
              <a:rPr lang="en-GB">
                <a:solidFill>
                  <a:srgbClr val="000000"/>
                </a:solidFill>
              </a:rPr>
              <a:t>have no interpretation at the interfaces (i.e. no semantic content)</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accent1"/>
              </a:buClr>
              <a:buSzPts val="1600"/>
              <a:buNone/>
            </a:pPr>
            <a:r>
              <a:rPr lang="en-GB"/>
              <a:t>All else being equal, we predict that in sociohistorical situations in which adult L2 learners are dominant, uninterpretable features will typically be lost. </a:t>
            </a:r>
            <a:endParaRPr/>
          </a:p>
          <a:p>
            <a:pPr indent="0" lvl="0" marL="0" rtl="0" algn="l">
              <a:lnSpc>
                <a:spcPct val="110000"/>
              </a:lnSpc>
              <a:spcBef>
                <a:spcPts val="0"/>
              </a:spcBef>
              <a:spcAft>
                <a:spcPts val="0"/>
              </a:spcAft>
              <a:buClr>
                <a:schemeClr val="accent1"/>
              </a:buClr>
              <a:buSzPts val="1600"/>
              <a:buNone/>
            </a:pPr>
            <a:r>
              <a:t/>
            </a:r>
            <a:endParaRPr/>
          </a:p>
          <a:p>
            <a:pPr indent="-324000" lvl="2" marL="324000" rtl="0" algn="l">
              <a:lnSpc>
                <a:spcPct val="110000"/>
              </a:lnSpc>
              <a:spcBef>
                <a:spcPts val="0"/>
              </a:spcBef>
              <a:spcAft>
                <a:spcPts val="0"/>
              </a:spcAft>
              <a:buSzPts val="1600"/>
              <a:buChar char="−"/>
            </a:pPr>
            <a:r>
              <a:rPr lang="en-GB"/>
              <a:t>Need to distinguish L1 transfer and L1-relative difficulty</a:t>
            </a:r>
            <a:endParaRPr/>
          </a:p>
        </p:txBody>
      </p:sp>
      <p:sp>
        <p:nvSpPr>
          <p:cNvPr id="136" name="Google Shape;136;p4"/>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137" name="Google Shape;137;p4"/>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138" name="Google Shape;138;p4"/>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Complementary methods</a:t>
            </a:r>
            <a:endParaRPr/>
          </a:p>
        </p:txBody>
      </p:sp>
      <p:sp>
        <p:nvSpPr>
          <p:cNvPr id="144" name="Google Shape;144;p5"/>
          <p:cNvSpPr txBox="1"/>
          <p:nvPr>
            <p:ph idx="1" type="body"/>
          </p:nvPr>
        </p:nvSpPr>
        <p:spPr>
          <a:xfrm>
            <a:off x="323850" y="2060848"/>
            <a:ext cx="8496300" cy="4031977"/>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1600"/>
              <a:buNone/>
            </a:pPr>
            <a:r>
              <a:rPr lang="en-GB"/>
              <a:t>To date, most of the empirical work on the Trudgill conjecture has relied on either:</a:t>
            </a:r>
            <a:endParaRPr/>
          </a:p>
          <a:p>
            <a:pPr indent="0" lvl="0" marL="0" rtl="0" algn="l">
              <a:lnSpc>
                <a:spcPct val="110000"/>
              </a:lnSpc>
              <a:spcBef>
                <a:spcPts val="0"/>
              </a:spcBef>
              <a:spcAft>
                <a:spcPts val="0"/>
              </a:spcAft>
              <a:buClr>
                <a:schemeClr val="accent1"/>
              </a:buClr>
              <a:buSzPts val="1600"/>
              <a:buNone/>
            </a:pPr>
            <a:r>
              <a:t/>
            </a:r>
            <a:endParaRPr/>
          </a:p>
          <a:p>
            <a:pPr indent="-324000" lvl="2" marL="324000" rtl="0" algn="l">
              <a:lnSpc>
                <a:spcPct val="110000"/>
              </a:lnSpc>
              <a:spcBef>
                <a:spcPts val="0"/>
              </a:spcBef>
              <a:spcAft>
                <a:spcPts val="0"/>
              </a:spcAft>
              <a:buClr>
                <a:srgbClr val="009AD1"/>
              </a:buClr>
              <a:buSzPts val="1600"/>
              <a:buChar char="−"/>
            </a:pPr>
            <a:r>
              <a:rPr lang="en-GB">
                <a:solidFill>
                  <a:srgbClr val="000000"/>
                </a:solidFill>
              </a:rPr>
              <a:t>large-scale typological-correlational studies (e.g. Sinnemäki 2020)</a:t>
            </a:r>
            <a:endParaRPr/>
          </a:p>
          <a:p>
            <a:pPr indent="-324000" lvl="2" marL="324000" rtl="0" algn="l">
              <a:lnSpc>
                <a:spcPct val="110000"/>
              </a:lnSpc>
              <a:spcBef>
                <a:spcPts val="0"/>
              </a:spcBef>
              <a:spcAft>
                <a:spcPts val="0"/>
              </a:spcAft>
              <a:buClr>
                <a:srgbClr val="009AD1"/>
              </a:buClr>
              <a:buSzPts val="1600"/>
              <a:buChar char="−"/>
            </a:pPr>
            <a:r>
              <a:rPr lang="en-GB">
                <a:solidFill>
                  <a:srgbClr val="000000"/>
                </a:solidFill>
              </a:rPr>
              <a:t>small-scale experiments in the lab (e.g. Berdicevskis &amp; Semenuks 2022)</a:t>
            </a:r>
            <a:endParaRPr/>
          </a:p>
          <a:p>
            <a:pPr indent="0" lvl="1" marL="0" rtl="0" algn="l">
              <a:lnSpc>
                <a:spcPct val="110000"/>
              </a:lnSpc>
              <a:spcBef>
                <a:spcPts val="0"/>
              </a:spcBef>
              <a:spcAft>
                <a:spcPts val="0"/>
              </a:spcAft>
              <a:buClr>
                <a:schemeClr val="dk1"/>
              </a:buClr>
              <a:buSzPts val="1600"/>
              <a:buNone/>
            </a:pPr>
            <a:r>
              <a:t/>
            </a:r>
            <a:endParaRPr/>
          </a:p>
          <a:p>
            <a:pPr indent="0" lvl="1" marL="0" rtl="0" algn="l">
              <a:lnSpc>
                <a:spcPct val="110000"/>
              </a:lnSpc>
              <a:spcBef>
                <a:spcPts val="0"/>
              </a:spcBef>
              <a:spcAft>
                <a:spcPts val="0"/>
              </a:spcAft>
              <a:buClr>
                <a:schemeClr val="dk1"/>
              </a:buClr>
              <a:buSzPts val="1600"/>
              <a:buNone/>
            </a:pPr>
            <a:r>
              <a:rPr lang="en-GB"/>
              <a:t>Typological studies are often based on (partially) flawed datasets; </a:t>
            </a:r>
            <a:br>
              <a:rPr lang="en-GB"/>
            </a:br>
            <a:r>
              <a:rPr lang="en-GB"/>
              <a:t>controlling for all relevant factors is difficult.</a:t>
            </a:r>
            <a:endParaRPr/>
          </a:p>
          <a:p>
            <a:pPr indent="0" lvl="1" marL="0" rtl="0" algn="l">
              <a:lnSpc>
                <a:spcPct val="110000"/>
              </a:lnSpc>
              <a:spcBef>
                <a:spcPts val="0"/>
              </a:spcBef>
              <a:spcAft>
                <a:spcPts val="0"/>
              </a:spcAft>
              <a:buClr>
                <a:schemeClr val="dk1"/>
              </a:buClr>
              <a:buSzPts val="1600"/>
              <a:buNone/>
            </a:pPr>
            <a:r>
              <a:t/>
            </a:r>
            <a:endParaRPr/>
          </a:p>
          <a:p>
            <a:pPr indent="0" lvl="1" marL="0" rtl="0" algn="l">
              <a:lnSpc>
                <a:spcPct val="110000"/>
              </a:lnSpc>
              <a:spcBef>
                <a:spcPts val="0"/>
              </a:spcBef>
              <a:spcAft>
                <a:spcPts val="0"/>
              </a:spcAft>
              <a:buClr>
                <a:schemeClr val="dk1"/>
              </a:buClr>
              <a:buSzPts val="1600"/>
              <a:buNone/>
            </a:pPr>
            <a:r>
              <a:rPr lang="en-GB"/>
              <a:t>Experimental studies may lack ecological validity.</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accent1"/>
              </a:buClr>
              <a:buSzPts val="1600"/>
              <a:buNone/>
            </a:pPr>
            <a:r>
              <a:rPr lang="en-GB"/>
              <a:t>We take the view that a third method – historical corpus linguistics – can help to round out the picture.</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dk1"/>
              </a:buClr>
              <a:buSzPts val="1600"/>
              <a:buNone/>
            </a:pPr>
            <a:r>
              <a:rPr b="0" lang="en-GB">
                <a:solidFill>
                  <a:schemeClr val="dk1"/>
                </a:solidFill>
              </a:rPr>
              <a:t>Only the corpus-based approach can tell us whether the predictions are met on the ground, in real historical time, in concrete linguistic communities.</a:t>
            </a:r>
            <a:endParaRPr/>
          </a:p>
          <a:p>
            <a:pPr indent="0" lvl="0" marL="0" rtl="0" algn="l">
              <a:lnSpc>
                <a:spcPct val="110000"/>
              </a:lnSpc>
              <a:spcBef>
                <a:spcPts val="0"/>
              </a:spcBef>
              <a:spcAft>
                <a:spcPts val="0"/>
              </a:spcAft>
              <a:buClr>
                <a:schemeClr val="accent1"/>
              </a:buClr>
              <a:buSzPts val="1600"/>
              <a:buNone/>
            </a:pPr>
            <a:r>
              <a:t/>
            </a:r>
            <a:endParaRPr/>
          </a:p>
        </p:txBody>
      </p:sp>
      <p:sp>
        <p:nvSpPr>
          <p:cNvPr id="145" name="Google Shape;145;p5"/>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146" name="Google Shape;146;p5"/>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147" name="Google Shape;147;p5"/>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323850" y="404663"/>
            <a:ext cx="6335713" cy="1224111"/>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dk1"/>
              </a:buClr>
              <a:buSzPts val="3500"/>
              <a:buFont typeface="Arial"/>
              <a:buNone/>
            </a:pPr>
            <a:r>
              <a:rPr lang="en-GB"/>
              <a:t>Example: negation in </a:t>
            </a:r>
            <a:br>
              <a:rPr lang="en-GB"/>
            </a:br>
            <a:r>
              <a:rPr lang="en-GB"/>
              <a:t>Middle Low German</a:t>
            </a:r>
            <a:endParaRPr/>
          </a:p>
        </p:txBody>
      </p:sp>
      <p:sp>
        <p:nvSpPr>
          <p:cNvPr id="153" name="Google Shape;153;p6"/>
          <p:cNvSpPr txBox="1"/>
          <p:nvPr>
            <p:ph idx="1" type="body"/>
          </p:nvPr>
        </p:nvSpPr>
        <p:spPr>
          <a:xfrm>
            <a:off x="323849" y="2060848"/>
            <a:ext cx="3960119" cy="4031977"/>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1450"/>
              <a:buNone/>
            </a:pPr>
            <a:r>
              <a:rPr lang="en-GB" sz="1450"/>
              <a:t>Transition from Stage II to Stage III of Jespersen’s Cycle is simplification.</a:t>
            </a:r>
            <a:endParaRPr/>
          </a:p>
          <a:p>
            <a:pPr indent="0" lvl="0" marL="0" rtl="0" algn="l">
              <a:lnSpc>
                <a:spcPct val="110000"/>
              </a:lnSpc>
              <a:spcBef>
                <a:spcPts val="0"/>
              </a:spcBef>
              <a:spcAft>
                <a:spcPts val="0"/>
              </a:spcAft>
              <a:buClr>
                <a:schemeClr val="accent1"/>
              </a:buClr>
              <a:buSzPts val="1450"/>
              <a:buNone/>
            </a:pPr>
            <a:r>
              <a:t/>
            </a:r>
            <a:endParaRPr sz="1450"/>
          </a:p>
          <a:p>
            <a:pPr indent="-324000" lvl="2" marL="324000" rtl="0" algn="l">
              <a:lnSpc>
                <a:spcPct val="110000"/>
              </a:lnSpc>
              <a:spcBef>
                <a:spcPts val="0"/>
              </a:spcBef>
              <a:spcAft>
                <a:spcPts val="0"/>
              </a:spcAft>
              <a:buSzPts val="1450"/>
              <a:buChar char="−"/>
            </a:pPr>
            <a:r>
              <a:rPr lang="en-GB" sz="1450"/>
              <a:t>Stage I:	</a:t>
            </a:r>
            <a:r>
              <a:rPr i="1" lang="en-GB" sz="1450"/>
              <a:t>en V</a:t>
            </a:r>
            <a:endParaRPr sz="1450"/>
          </a:p>
          <a:p>
            <a:pPr indent="-324000" lvl="2" marL="324000" rtl="0" algn="l">
              <a:lnSpc>
                <a:spcPct val="110000"/>
              </a:lnSpc>
              <a:spcBef>
                <a:spcPts val="0"/>
              </a:spcBef>
              <a:spcAft>
                <a:spcPts val="0"/>
              </a:spcAft>
              <a:buSzPts val="1450"/>
              <a:buChar char="−"/>
            </a:pPr>
            <a:r>
              <a:rPr lang="en-GB" sz="1450"/>
              <a:t>Stage II:	</a:t>
            </a:r>
            <a:r>
              <a:rPr i="1" lang="en-GB" sz="1450"/>
              <a:t>en</a:t>
            </a:r>
            <a:r>
              <a:rPr lang="en-GB" sz="1450"/>
              <a:t> V … </a:t>
            </a:r>
            <a:r>
              <a:rPr i="1" lang="en-GB" sz="1450"/>
              <a:t>nicht</a:t>
            </a:r>
            <a:endParaRPr i="1" sz="1450"/>
          </a:p>
          <a:p>
            <a:pPr indent="-324000" lvl="2" marL="324000" rtl="0" algn="l">
              <a:lnSpc>
                <a:spcPct val="110000"/>
              </a:lnSpc>
              <a:spcBef>
                <a:spcPts val="0"/>
              </a:spcBef>
              <a:spcAft>
                <a:spcPts val="0"/>
              </a:spcAft>
              <a:buSzPts val="1450"/>
              <a:buChar char="−"/>
            </a:pPr>
            <a:r>
              <a:rPr lang="en-GB" sz="1450"/>
              <a:t>Stage III:	V … </a:t>
            </a:r>
            <a:r>
              <a:rPr i="1" lang="en-GB" sz="1450"/>
              <a:t>nicht</a:t>
            </a:r>
            <a:endParaRPr i="1" sz="1450"/>
          </a:p>
          <a:p>
            <a:pPr indent="0" lvl="0" marL="0" rtl="0" algn="l">
              <a:lnSpc>
                <a:spcPct val="110000"/>
              </a:lnSpc>
              <a:spcBef>
                <a:spcPts val="0"/>
              </a:spcBef>
              <a:spcAft>
                <a:spcPts val="0"/>
              </a:spcAft>
              <a:buClr>
                <a:schemeClr val="accent1"/>
              </a:buClr>
              <a:buSzPts val="1450"/>
              <a:buNone/>
            </a:pPr>
            <a:r>
              <a:t/>
            </a:r>
            <a:endParaRPr sz="1450"/>
          </a:p>
          <a:p>
            <a:pPr indent="0" lvl="0" marL="0" rtl="0" algn="l">
              <a:lnSpc>
                <a:spcPct val="110000"/>
              </a:lnSpc>
              <a:spcBef>
                <a:spcPts val="0"/>
              </a:spcBef>
              <a:spcAft>
                <a:spcPts val="0"/>
              </a:spcAft>
              <a:buClr>
                <a:schemeClr val="accent1"/>
              </a:buClr>
              <a:buSzPts val="1450"/>
              <a:buNone/>
            </a:pPr>
            <a:r>
              <a:rPr lang="en-GB" sz="1450"/>
              <a:t>In Stage II, </a:t>
            </a:r>
            <a:r>
              <a:rPr i="1" lang="en-GB" sz="1450"/>
              <a:t>en</a:t>
            </a:r>
            <a:r>
              <a:rPr lang="en-GB" sz="1450"/>
              <a:t> is an agreement marker bearing an uninterpretable feature.</a:t>
            </a:r>
            <a:endParaRPr/>
          </a:p>
          <a:p>
            <a:pPr indent="0" lvl="0" marL="0" rtl="0" algn="l">
              <a:lnSpc>
                <a:spcPct val="110000"/>
              </a:lnSpc>
              <a:spcBef>
                <a:spcPts val="0"/>
              </a:spcBef>
              <a:spcAft>
                <a:spcPts val="0"/>
              </a:spcAft>
              <a:buClr>
                <a:schemeClr val="accent1"/>
              </a:buClr>
              <a:buSzPts val="1450"/>
              <a:buNone/>
            </a:pPr>
            <a:r>
              <a:t/>
            </a:r>
            <a:endParaRPr sz="1450"/>
          </a:p>
          <a:p>
            <a:pPr indent="0" lvl="0" marL="0" rtl="0" algn="l">
              <a:lnSpc>
                <a:spcPct val="110000"/>
              </a:lnSpc>
              <a:spcBef>
                <a:spcPts val="0"/>
              </a:spcBef>
              <a:spcAft>
                <a:spcPts val="0"/>
              </a:spcAft>
              <a:buClr>
                <a:schemeClr val="dk1"/>
              </a:buClr>
              <a:buSzPts val="1450"/>
              <a:buNone/>
            </a:pPr>
            <a:r>
              <a:rPr b="0" lang="en-GB" sz="1450">
                <a:solidFill>
                  <a:schemeClr val="dk1"/>
                </a:solidFill>
              </a:rPr>
              <a:t>﻿dar    </a:t>
            </a:r>
            <a:r>
              <a:rPr lang="en-GB" sz="1450">
                <a:solidFill>
                  <a:schemeClr val="dk1"/>
                </a:solidFill>
              </a:rPr>
              <a:t>en</a:t>
            </a:r>
            <a:r>
              <a:rPr b="0" lang="en-GB" sz="1450">
                <a:solidFill>
                  <a:schemeClr val="dk1"/>
                </a:solidFill>
              </a:rPr>
              <a:t>   sculle wii  se     </a:t>
            </a:r>
            <a:r>
              <a:rPr lang="en-GB" sz="1450">
                <a:solidFill>
                  <a:schemeClr val="dk1"/>
                </a:solidFill>
              </a:rPr>
              <a:t>nicht</a:t>
            </a:r>
            <a:r>
              <a:rPr b="0" lang="en-GB" sz="1450">
                <a:solidFill>
                  <a:schemeClr val="dk1"/>
                </a:solidFill>
              </a:rPr>
              <a:t> ane hinderen</a:t>
            </a:r>
            <a:endParaRPr b="0" sz="1450">
              <a:solidFill>
                <a:schemeClr val="dk1"/>
              </a:solidFill>
            </a:endParaRPr>
          </a:p>
          <a:p>
            <a:pPr indent="0" lvl="0" marL="0" rtl="0" algn="l">
              <a:lnSpc>
                <a:spcPct val="110000"/>
              </a:lnSpc>
              <a:spcBef>
                <a:spcPts val="0"/>
              </a:spcBef>
              <a:spcAft>
                <a:spcPts val="0"/>
              </a:spcAft>
              <a:buClr>
                <a:schemeClr val="dk1"/>
              </a:buClr>
              <a:buSzPts val="1450"/>
              <a:buNone/>
            </a:pPr>
            <a:r>
              <a:rPr b="0" lang="en-GB" sz="1450">
                <a:solidFill>
                  <a:schemeClr val="dk1"/>
                </a:solidFill>
              </a:rPr>
              <a:t>there </a:t>
            </a:r>
            <a:r>
              <a:rPr b="0" lang="en-GB" sz="1450" cap="small">
                <a:solidFill>
                  <a:schemeClr val="dk1"/>
                </a:solidFill>
              </a:rPr>
              <a:t>neg</a:t>
            </a:r>
            <a:r>
              <a:rPr b="0" lang="en-GB" sz="1450">
                <a:solidFill>
                  <a:schemeClr val="dk1"/>
                </a:solidFill>
              </a:rPr>
              <a:t> shall   we them </a:t>
            </a:r>
            <a:r>
              <a:rPr b="0" lang="en-GB" sz="1450" cap="small">
                <a:solidFill>
                  <a:schemeClr val="dk1"/>
                </a:solidFill>
              </a:rPr>
              <a:t>neg</a:t>
            </a:r>
            <a:r>
              <a:rPr b="0" lang="en-GB" sz="1450">
                <a:solidFill>
                  <a:schemeClr val="dk1"/>
                </a:solidFill>
              </a:rPr>
              <a:t>   from bar</a:t>
            </a:r>
            <a:endParaRPr/>
          </a:p>
          <a:p>
            <a:pPr indent="0" lvl="0" marL="0" rtl="0" algn="l">
              <a:lnSpc>
                <a:spcPct val="110000"/>
              </a:lnSpc>
              <a:spcBef>
                <a:spcPts val="0"/>
              </a:spcBef>
              <a:spcAft>
                <a:spcPts val="0"/>
              </a:spcAft>
              <a:buClr>
                <a:schemeClr val="dk1"/>
              </a:buClr>
              <a:buSzPts val="1450"/>
              <a:buNone/>
            </a:pPr>
            <a:r>
              <a:rPr b="0" lang="en-GB" sz="1450">
                <a:solidFill>
                  <a:schemeClr val="dk1"/>
                </a:solidFill>
              </a:rPr>
              <a:t>“we shall not bar them from it” </a:t>
            </a:r>
            <a:br>
              <a:rPr b="0" lang="en-GB" sz="1450">
                <a:solidFill>
                  <a:schemeClr val="dk1"/>
                </a:solidFill>
              </a:rPr>
            </a:br>
            <a:r>
              <a:rPr b="0" lang="en-GB" sz="1450">
                <a:solidFill>
                  <a:schemeClr val="dk1"/>
                </a:solidFill>
              </a:rPr>
              <a:t>(UB Lübeck 06/01/1450)</a:t>
            </a:r>
            <a:endParaRPr/>
          </a:p>
          <a:p>
            <a:pPr indent="0" lvl="0" marL="0" rtl="0" algn="l">
              <a:lnSpc>
                <a:spcPct val="110000"/>
              </a:lnSpc>
              <a:spcBef>
                <a:spcPts val="0"/>
              </a:spcBef>
              <a:spcAft>
                <a:spcPts val="0"/>
              </a:spcAft>
              <a:buClr>
                <a:schemeClr val="accent1"/>
              </a:buClr>
              <a:buSzPts val="1450"/>
              <a:buNone/>
            </a:pPr>
            <a:r>
              <a:t/>
            </a:r>
            <a:endParaRPr b="0" sz="1450">
              <a:solidFill>
                <a:schemeClr val="dk1"/>
              </a:solidFill>
            </a:endParaRPr>
          </a:p>
          <a:p>
            <a:pPr indent="0" lvl="0" marL="0" rtl="0" algn="l">
              <a:lnSpc>
                <a:spcPct val="110000"/>
              </a:lnSpc>
              <a:spcBef>
                <a:spcPts val="0"/>
              </a:spcBef>
              <a:spcAft>
                <a:spcPts val="0"/>
              </a:spcAft>
              <a:buClr>
                <a:schemeClr val="dk1"/>
              </a:buClr>
              <a:buSzPts val="1450"/>
              <a:buNone/>
            </a:pPr>
            <a:r>
              <a:rPr b="0" lang="en-GB" sz="1450">
                <a:solidFill>
                  <a:schemeClr val="dk1"/>
                </a:solidFill>
              </a:rPr>
              <a:t>Hanseatic cities in the </a:t>
            </a:r>
            <a:r>
              <a:rPr b="0" i="1" lang="en-GB" sz="1450">
                <a:solidFill>
                  <a:schemeClr val="dk1"/>
                </a:solidFill>
              </a:rPr>
              <a:t>Neuland</a:t>
            </a:r>
            <a:r>
              <a:rPr b="0" lang="en-GB" sz="1450">
                <a:solidFill>
                  <a:schemeClr val="dk1"/>
                </a:solidFill>
              </a:rPr>
              <a:t> make the transition earliest and fastest (Breitbarth 2014).</a:t>
            </a:r>
            <a:endParaRPr/>
          </a:p>
        </p:txBody>
      </p:sp>
      <p:sp>
        <p:nvSpPr>
          <p:cNvPr id="154" name="Google Shape;154;p6"/>
          <p:cNvSpPr txBox="1"/>
          <p:nvPr>
            <p:ph idx="2" type="body"/>
          </p:nvPr>
        </p:nvSpPr>
        <p:spPr>
          <a:xfrm>
            <a:off x="5220073" y="2277170"/>
            <a:ext cx="3600078" cy="647774"/>
          </a:xfrm>
          <a:prstGeom prst="rect">
            <a:avLst/>
          </a:prstGeom>
          <a:noFill/>
          <a:ln>
            <a:noFill/>
          </a:ln>
        </p:spPr>
        <p:txBody>
          <a:bodyPr anchorCtr="0" anchor="t" bIns="0" lIns="0" spcFirstLastPara="1" rIns="0" wrap="square" tIns="0">
            <a:noAutofit/>
          </a:bodyPr>
          <a:lstStyle/>
          <a:p>
            <a:pPr indent="0" lvl="0" marL="0" rtl="0" algn="r">
              <a:lnSpc>
                <a:spcPct val="110000"/>
              </a:lnSpc>
              <a:spcBef>
                <a:spcPts val="0"/>
              </a:spcBef>
              <a:spcAft>
                <a:spcPts val="0"/>
              </a:spcAft>
              <a:buClr>
                <a:schemeClr val="accent1"/>
              </a:buClr>
              <a:buSzPts val="1600"/>
              <a:buNone/>
            </a:pPr>
            <a:r>
              <a:rPr lang="en-GB"/>
              <a:t>﻿Use of Stage II </a:t>
            </a:r>
            <a:r>
              <a:rPr i="1" lang="en-GB"/>
              <a:t>en</a:t>
            </a:r>
            <a:r>
              <a:rPr lang="en-GB"/>
              <a:t>/</a:t>
            </a:r>
            <a:r>
              <a:rPr i="1" lang="en-GB"/>
              <a:t>ne</a:t>
            </a:r>
            <a:r>
              <a:rPr lang="en-GB"/>
              <a:t> … </a:t>
            </a:r>
            <a:r>
              <a:rPr i="1" lang="en-GB"/>
              <a:t>nicht</a:t>
            </a:r>
            <a:r>
              <a:rPr lang="en-GB"/>
              <a:t> (black) in the corpus of Breitbarth (2014)</a:t>
            </a:r>
            <a:endParaRPr/>
          </a:p>
        </p:txBody>
      </p:sp>
      <p:sp>
        <p:nvSpPr>
          <p:cNvPr id="155" name="Google Shape;155;p6"/>
          <p:cNvSpPr txBox="1"/>
          <p:nvPr>
            <p:ph idx="11" type="ftr"/>
          </p:nvPr>
        </p:nvSpPr>
        <p:spPr>
          <a:xfrm>
            <a:off x="2484438" y="6453336"/>
            <a:ext cx="4319810"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Sociolinguistic typology meets historical corpus linguistics</a:t>
            </a:r>
            <a:endParaRPr/>
          </a:p>
        </p:txBody>
      </p:sp>
      <p:sp>
        <p:nvSpPr>
          <p:cNvPr id="156" name="Google Shape;156;p6"/>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7" name="Google Shape;157;p6"/>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August 2022</a:t>
            </a:r>
            <a:endParaRPr/>
          </a:p>
        </p:txBody>
      </p:sp>
      <p:pic>
        <p:nvPicPr>
          <p:cNvPr id="158" name="Google Shape;158;p6"/>
          <p:cNvPicPr preferRelativeResize="0"/>
          <p:nvPr/>
        </p:nvPicPr>
        <p:blipFill rotWithShape="1">
          <a:blip r:embed="rId3">
            <a:alphaModFix/>
          </a:blip>
          <a:srcRect b="0" l="0" r="0" t="0"/>
          <a:stretch/>
        </p:blipFill>
        <p:spPr>
          <a:xfrm>
            <a:off x="4283968" y="2852936"/>
            <a:ext cx="4571999" cy="33418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type="title"/>
          </p:nvPr>
        </p:nvSpPr>
        <p:spPr>
          <a:xfrm>
            <a:off x="323850" y="404664"/>
            <a:ext cx="6335713" cy="1224136"/>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500"/>
              <a:buFont typeface="Arial"/>
              <a:buNone/>
            </a:pPr>
            <a:r>
              <a:rPr lang="en-GB"/>
              <a:t>Further predictions</a:t>
            </a:r>
            <a:endParaRPr/>
          </a:p>
        </p:txBody>
      </p:sp>
      <p:sp>
        <p:nvSpPr>
          <p:cNvPr id="164" name="Google Shape;164;p7"/>
          <p:cNvSpPr txBox="1"/>
          <p:nvPr>
            <p:ph idx="1" type="body"/>
          </p:nvPr>
        </p:nvSpPr>
        <p:spPr>
          <a:xfrm>
            <a:off x="323850" y="1988840"/>
            <a:ext cx="8496300" cy="4103985"/>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2400"/>
              <a:buNone/>
            </a:pPr>
            <a:r>
              <a:rPr lang="en-GB" sz="2400"/>
              <a:t>Other areas in which predictions are made </a:t>
            </a:r>
            <a:br>
              <a:rPr lang="en-GB" sz="2400"/>
            </a:br>
            <a:r>
              <a:rPr lang="en-GB" sz="2400"/>
              <a:t>about morphosyntactic simplification:</a:t>
            </a:r>
            <a:endParaRPr/>
          </a:p>
          <a:p>
            <a:pPr indent="0" lvl="0" marL="0" rtl="0" algn="l">
              <a:lnSpc>
                <a:spcPct val="110000"/>
              </a:lnSpc>
              <a:spcBef>
                <a:spcPts val="0"/>
              </a:spcBef>
              <a:spcAft>
                <a:spcPts val="0"/>
              </a:spcAft>
              <a:buClr>
                <a:schemeClr val="accent1"/>
              </a:buClr>
              <a:buSzPts val="2400"/>
              <a:buNone/>
            </a:pPr>
            <a:r>
              <a:t/>
            </a:r>
            <a:endParaRPr sz="2400"/>
          </a:p>
          <a:p>
            <a:pPr indent="-342900" lvl="2" marL="342900" rtl="0" algn="l">
              <a:lnSpc>
                <a:spcPct val="110000"/>
              </a:lnSpc>
              <a:spcBef>
                <a:spcPts val="0"/>
              </a:spcBef>
              <a:spcAft>
                <a:spcPts val="0"/>
              </a:spcAft>
              <a:buSzPts val="2400"/>
              <a:buFont typeface="Arial"/>
              <a:buAutoNum type="arabicPeriod"/>
            </a:pPr>
            <a:r>
              <a:rPr lang="en-GB" sz="2400"/>
              <a:t>Nominal agreement (e.g. for number)</a:t>
            </a:r>
            <a:endParaRPr/>
          </a:p>
          <a:p>
            <a:pPr indent="-342900" lvl="2" marL="342900" rtl="0" algn="l">
              <a:lnSpc>
                <a:spcPct val="110000"/>
              </a:lnSpc>
              <a:spcBef>
                <a:spcPts val="0"/>
              </a:spcBef>
              <a:spcAft>
                <a:spcPts val="0"/>
              </a:spcAft>
              <a:buSzPts val="2400"/>
              <a:buFont typeface="Arial"/>
              <a:buAutoNum type="arabicPeriod"/>
            </a:pPr>
            <a:r>
              <a:rPr lang="en-GB" sz="2400"/>
              <a:t>Null subjects</a:t>
            </a:r>
            <a:endParaRPr/>
          </a:p>
          <a:p>
            <a:pPr indent="-342900" lvl="2" marL="342900" rtl="0" algn="l">
              <a:lnSpc>
                <a:spcPct val="110000"/>
              </a:lnSpc>
              <a:spcBef>
                <a:spcPts val="0"/>
              </a:spcBef>
              <a:spcAft>
                <a:spcPts val="0"/>
              </a:spcAft>
              <a:buSzPts val="2400"/>
              <a:buFont typeface="Arial"/>
              <a:buAutoNum type="arabicPeriod"/>
            </a:pPr>
            <a:r>
              <a:rPr lang="en-GB" sz="2400"/>
              <a:t>Case </a:t>
            </a:r>
            <a:endParaRPr/>
          </a:p>
        </p:txBody>
      </p:sp>
      <p:sp>
        <p:nvSpPr>
          <p:cNvPr id="165" name="Google Shape;165;p7"/>
          <p:cNvSpPr txBox="1"/>
          <p:nvPr>
            <p:ph idx="11" type="ftr"/>
          </p:nvPr>
        </p:nvSpPr>
        <p:spPr>
          <a:xfrm>
            <a:off x="2484438" y="6453336"/>
            <a:ext cx="4247802"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Sociolinguistic typology meets historical corpus linguistics</a:t>
            </a:r>
            <a:endParaRPr sz="900"/>
          </a:p>
        </p:txBody>
      </p:sp>
      <p:sp>
        <p:nvSpPr>
          <p:cNvPr id="166" name="Google Shape;166;p7"/>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sz="900"/>
              <a:t>‹#›</a:t>
            </a:fld>
            <a:endParaRPr sz="900"/>
          </a:p>
        </p:txBody>
      </p:sp>
      <p:sp>
        <p:nvSpPr>
          <p:cNvPr id="167" name="Google Shape;167;p7"/>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sz="900"/>
              <a:t>August 2022</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323850" y="404663"/>
            <a:ext cx="6335713" cy="1224111"/>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rgbClr val="000000"/>
              </a:buClr>
              <a:buSzPts val="3600"/>
              <a:buFont typeface="Arial"/>
              <a:buNone/>
            </a:pPr>
            <a:r>
              <a:rPr lang="en-GB" sz="3600">
                <a:solidFill>
                  <a:srgbClr val="000000"/>
                </a:solidFill>
              </a:rPr>
              <a:t>The loss of plural concord in Middle English</a:t>
            </a:r>
            <a:endParaRPr/>
          </a:p>
        </p:txBody>
      </p:sp>
      <p:sp>
        <p:nvSpPr>
          <p:cNvPr id="173" name="Google Shape;173;p8"/>
          <p:cNvSpPr txBox="1"/>
          <p:nvPr>
            <p:ph idx="1" type="body"/>
          </p:nvPr>
        </p:nvSpPr>
        <p:spPr>
          <a:xfrm>
            <a:off x="323849" y="1989138"/>
            <a:ext cx="4608191" cy="4103687"/>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009AD1"/>
              </a:buClr>
              <a:buSzPts val="1600"/>
              <a:buNone/>
            </a:pPr>
            <a:r>
              <a:rPr lang="en-GB">
                <a:solidFill>
                  <a:srgbClr val="009AD1"/>
                </a:solidFill>
              </a:rPr>
              <a:t>Plural Concord and the Scandinavian Contact</a:t>
            </a:r>
            <a:endParaRPr/>
          </a:p>
          <a:p>
            <a:pPr indent="0" lvl="0" marL="0" rtl="0" algn="l">
              <a:lnSpc>
                <a:spcPct val="110000"/>
              </a:lnSpc>
              <a:spcBef>
                <a:spcPts val="0"/>
              </a:spcBef>
              <a:spcAft>
                <a:spcPts val="0"/>
              </a:spcAft>
              <a:buClr>
                <a:schemeClr val="accent1"/>
              </a:buClr>
              <a:buSzPts val="1451"/>
              <a:buNone/>
            </a:pPr>
            <a:r>
              <a:t/>
            </a:r>
            <a:endParaRPr sz="1451"/>
          </a:p>
          <a:p>
            <a:pPr indent="0" lvl="0" marL="0" rtl="0" algn="l">
              <a:lnSpc>
                <a:spcPct val="110000"/>
              </a:lnSpc>
              <a:spcBef>
                <a:spcPts val="0"/>
              </a:spcBef>
              <a:spcAft>
                <a:spcPts val="0"/>
              </a:spcAft>
              <a:buClr>
                <a:srgbClr val="000000"/>
              </a:buClr>
              <a:buSzPts val="1451"/>
              <a:buNone/>
            </a:pPr>
            <a:r>
              <a:rPr b="0" lang="en-GB" sz="1451">
                <a:solidFill>
                  <a:srgbClr val="000000"/>
                </a:solidFill>
              </a:rPr>
              <a:t>It has been argued that Scandinavian contact affected aspects of core syntax (e.g. V2 patterns, VO order, etc.)</a:t>
            </a:r>
            <a:endParaRPr b="0" sz="1451"/>
          </a:p>
          <a:p>
            <a:pPr indent="0" lvl="0" marL="0" rtl="0" algn="l">
              <a:lnSpc>
                <a:spcPct val="110000"/>
              </a:lnSpc>
              <a:spcBef>
                <a:spcPts val="0"/>
              </a:spcBef>
              <a:spcAft>
                <a:spcPts val="0"/>
              </a:spcAft>
              <a:buClr>
                <a:schemeClr val="accent1"/>
              </a:buClr>
              <a:buSzPts val="1451"/>
              <a:buNone/>
            </a:pPr>
            <a:r>
              <a:t/>
            </a:r>
            <a:endParaRPr sz="1451"/>
          </a:p>
          <a:p>
            <a:pPr indent="0" lvl="2" marL="0" rtl="0" algn="l">
              <a:lnSpc>
                <a:spcPct val="110000"/>
              </a:lnSpc>
              <a:spcBef>
                <a:spcPts val="0"/>
              </a:spcBef>
              <a:spcAft>
                <a:spcPts val="0"/>
              </a:spcAft>
              <a:buClr>
                <a:srgbClr val="009AD1"/>
              </a:buClr>
              <a:buSzPts val="1451"/>
              <a:buNone/>
            </a:pPr>
            <a:r>
              <a:rPr lang="en-GB" sz="1451">
                <a:solidFill>
                  <a:srgbClr val="000000"/>
                </a:solidFill>
              </a:rPr>
              <a:t>We explored this effect on </a:t>
            </a:r>
            <a:r>
              <a:rPr b="1" lang="en-GB" sz="1451">
                <a:solidFill>
                  <a:srgbClr val="000000"/>
                </a:solidFill>
              </a:rPr>
              <a:t>inflectional morphology, </a:t>
            </a:r>
            <a:r>
              <a:rPr lang="en-GB" sz="1451">
                <a:solidFill>
                  <a:srgbClr val="000000"/>
                </a:solidFill>
              </a:rPr>
              <a:t>focusing on plural marking inside the DP, and found that:</a:t>
            </a:r>
            <a:endParaRPr/>
          </a:p>
          <a:p>
            <a:pPr indent="-293246" lvl="3" marL="702095" rtl="0" algn="l">
              <a:lnSpc>
                <a:spcPct val="110000"/>
              </a:lnSpc>
              <a:spcBef>
                <a:spcPts val="0"/>
              </a:spcBef>
              <a:spcAft>
                <a:spcPts val="0"/>
              </a:spcAft>
              <a:buClr>
                <a:srgbClr val="009AD1"/>
              </a:buClr>
              <a:buSzPts val="1451"/>
              <a:buFont typeface="Arial"/>
              <a:buChar char="−"/>
            </a:pPr>
            <a:r>
              <a:rPr lang="en-GB" sz="1451">
                <a:solidFill>
                  <a:srgbClr val="000000"/>
                </a:solidFill>
              </a:rPr>
              <a:t>The amount of concord between Q and Adj differs in some texts but not in others.</a:t>
            </a:r>
            <a:endParaRPr/>
          </a:p>
          <a:p>
            <a:pPr indent="-293246" lvl="3" marL="702095" rtl="0" algn="l">
              <a:lnSpc>
                <a:spcPct val="110000"/>
              </a:lnSpc>
              <a:spcBef>
                <a:spcPts val="0"/>
              </a:spcBef>
              <a:spcAft>
                <a:spcPts val="0"/>
              </a:spcAft>
              <a:buClr>
                <a:srgbClr val="009AD1"/>
              </a:buClr>
              <a:buSzPts val="1451"/>
              <a:buFont typeface="Arial"/>
              <a:buChar char="−"/>
            </a:pPr>
            <a:r>
              <a:rPr lang="en-GB" sz="1451">
                <a:solidFill>
                  <a:srgbClr val="000000"/>
                </a:solidFill>
              </a:rPr>
              <a:t>The North is the dialect with the highest density of texts showing this pattern.</a:t>
            </a:r>
            <a:endParaRPr/>
          </a:p>
          <a:p>
            <a:pPr indent="0" lvl="2" marL="0" rtl="0" algn="l">
              <a:lnSpc>
                <a:spcPct val="110000"/>
              </a:lnSpc>
              <a:spcBef>
                <a:spcPts val="0"/>
              </a:spcBef>
              <a:spcAft>
                <a:spcPts val="0"/>
              </a:spcAft>
              <a:buClr>
                <a:srgbClr val="009AD1"/>
              </a:buClr>
              <a:buSzPts val="1451"/>
              <a:buNone/>
            </a:pPr>
            <a:r>
              <a:rPr lang="en-GB" sz="1451">
                <a:solidFill>
                  <a:srgbClr val="000000"/>
                </a:solidFill>
              </a:rPr>
              <a:t>We explore the different reasons why these patterns might have emerged in the North.</a:t>
            </a:r>
            <a:endParaRPr/>
          </a:p>
          <a:p>
            <a:pPr indent="0" lvl="2" marL="0" rtl="0" algn="l">
              <a:lnSpc>
                <a:spcPct val="110000"/>
              </a:lnSpc>
              <a:spcBef>
                <a:spcPts val="0"/>
              </a:spcBef>
              <a:spcAft>
                <a:spcPts val="0"/>
              </a:spcAft>
              <a:buClr>
                <a:srgbClr val="009AD1"/>
              </a:buClr>
              <a:buSzPts val="1451"/>
              <a:buNone/>
            </a:pPr>
            <a:r>
              <a:t/>
            </a:r>
            <a:endParaRPr sz="1451">
              <a:solidFill>
                <a:srgbClr val="000000"/>
              </a:solidFill>
            </a:endParaRPr>
          </a:p>
          <a:p>
            <a:pPr indent="0" lvl="2" marL="0" rtl="0" algn="l">
              <a:lnSpc>
                <a:spcPct val="110000"/>
              </a:lnSpc>
              <a:spcBef>
                <a:spcPts val="0"/>
              </a:spcBef>
              <a:spcAft>
                <a:spcPts val="0"/>
              </a:spcAft>
              <a:buClr>
                <a:srgbClr val="009AD1"/>
              </a:buClr>
              <a:buSzPts val="1400"/>
              <a:buNone/>
            </a:pPr>
            <a:r>
              <a:rPr b="1" lang="en-GB" sz="1400">
                <a:solidFill>
                  <a:srgbClr val="009AD1"/>
                </a:solidFill>
              </a:rPr>
              <a:t>(For more, see the talk by Montero, Thur 11:30–12:00)</a:t>
            </a:r>
            <a:endParaRPr sz="1400"/>
          </a:p>
          <a:p>
            <a:pPr indent="0" lvl="2" marL="0" rtl="0" algn="l">
              <a:lnSpc>
                <a:spcPct val="110000"/>
              </a:lnSpc>
              <a:spcBef>
                <a:spcPts val="0"/>
              </a:spcBef>
              <a:spcAft>
                <a:spcPts val="0"/>
              </a:spcAft>
              <a:buClr>
                <a:srgbClr val="009AD1"/>
              </a:buClr>
              <a:buSzPts val="1451"/>
              <a:buNone/>
            </a:pPr>
            <a:r>
              <a:t/>
            </a:r>
            <a:endParaRPr sz="1451"/>
          </a:p>
          <a:p>
            <a:pPr indent="0" lvl="0" marL="0" rtl="0" algn="l">
              <a:lnSpc>
                <a:spcPct val="110000"/>
              </a:lnSpc>
              <a:spcBef>
                <a:spcPts val="0"/>
              </a:spcBef>
              <a:spcAft>
                <a:spcPts val="0"/>
              </a:spcAft>
              <a:buClr>
                <a:schemeClr val="accent1"/>
              </a:buClr>
              <a:buSzPts val="1600"/>
              <a:buNone/>
            </a:pPr>
            <a:r>
              <a:t/>
            </a:r>
            <a:endParaRPr/>
          </a:p>
        </p:txBody>
      </p:sp>
      <p:sp>
        <p:nvSpPr>
          <p:cNvPr id="174" name="Google Shape;174;p8"/>
          <p:cNvSpPr txBox="1"/>
          <p:nvPr>
            <p:ph idx="2" type="body"/>
          </p:nvPr>
        </p:nvSpPr>
        <p:spPr>
          <a:xfrm>
            <a:off x="5076056" y="1989138"/>
            <a:ext cx="3744094" cy="4103687"/>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009AD1"/>
              </a:buClr>
              <a:buSzPts val="1600"/>
              <a:buNone/>
            </a:pPr>
            <a:r>
              <a:rPr lang="en-GB">
                <a:solidFill>
                  <a:srgbClr val="009AD1"/>
                </a:solidFill>
              </a:rPr>
              <a:t>Difference in Plural Concord: Q vs Adj</a:t>
            </a:r>
            <a:endParaRPr/>
          </a:p>
        </p:txBody>
      </p:sp>
      <p:sp>
        <p:nvSpPr>
          <p:cNvPr id="175" name="Google Shape;175;p8"/>
          <p:cNvSpPr txBox="1"/>
          <p:nvPr>
            <p:ph idx="11" type="ftr"/>
          </p:nvPr>
        </p:nvSpPr>
        <p:spPr>
          <a:xfrm>
            <a:off x="2484438" y="6453336"/>
            <a:ext cx="4319810"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Sociolinguistic typology meets historical corpus linguistics</a:t>
            </a:r>
            <a:endParaRPr/>
          </a:p>
        </p:txBody>
      </p:sp>
      <p:sp>
        <p:nvSpPr>
          <p:cNvPr id="176" name="Google Shape;176;p8"/>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7" name="Google Shape;177;p8"/>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August 2022</a:t>
            </a:r>
            <a:endParaRPr/>
          </a:p>
        </p:txBody>
      </p:sp>
      <p:pic>
        <p:nvPicPr>
          <p:cNvPr id="178" name="Google Shape;178;p8"/>
          <p:cNvPicPr preferRelativeResize="0"/>
          <p:nvPr/>
        </p:nvPicPr>
        <p:blipFill rotWithShape="1">
          <a:blip r:embed="rId3">
            <a:alphaModFix/>
          </a:blip>
          <a:srcRect b="0" l="0" r="0" t="0"/>
          <a:stretch/>
        </p:blipFill>
        <p:spPr>
          <a:xfrm>
            <a:off x="5508104" y="2315146"/>
            <a:ext cx="3501559" cy="39941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323850" y="404663"/>
            <a:ext cx="6335713" cy="1224111"/>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Clr>
                <a:schemeClr val="dk1"/>
              </a:buClr>
              <a:buSzPts val="3500"/>
              <a:buFont typeface="Arial"/>
              <a:buNone/>
            </a:pPr>
            <a:r>
              <a:rPr lang="en-GB"/>
              <a:t>Null subjects in historical Latin American Spanish</a:t>
            </a:r>
            <a:endParaRPr/>
          </a:p>
        </p:txBody>
      </p:sp>
      <p:sp>
        <p:nvSpPr>
          <p:cNvPr id="185" name="Google Shape;185;p9"/>
          <p:cNvSpPr txBox="1"/>
          <p:nvPr>
            <p:ph idx="1" type="body"/>
          </p:nvPr>
        </p:nvSpPr>
        <p:spPr>
          <a:xfrm>
            <a:off x="323849" y="2997424"/>
            <a:ext cx="5400279" cy="3239888"/>
          </a:xfrm>
          <a:prstGeom prst="rect">
            <a:avLst/>
          </a:prstGeom>
          <a:noFill/>
          <a:ln>
            <a:noFill/>
          </a:ln>
        </p:spPr>
        <p:txBody>
          <a:bodyPr anchorCtr="0" anchor="t" bIns="0" lIns="0" spcFirstLastPara="1" rIns="0" wrap="square" tIns="0">
            <a:noAutofit/>
          </a:bodyPr>
          <a:lstStyle/>
          <a:p>
            <a:pPr indent="-324000" lvl="2" marL="324000" rtl="0" algn="l">
              <a:lnSpc>
                <a:spcPct val="110000"/>
              </a:lnSpc>
              <a:spcBef>
                <a:spcPts val="0"/>
              </a:spcBef>
              <a:spcAft>
                <a:spcPts val="0"/>
              </a:spcAft>
              <a:buSzPts val="1450"/>
              <a:buChar char="−"/>
            </a:pPr>
            <a:r>
              <a:rPr lang="en-GB" sz="1450"/>
              <a:t>Spanish is a null subject language.</a:t>
            </a:r>
            <a:endParaRPr/>
          </a:p>
          <a:p>
            <a:pPr indent="-324000" lvl="2" marL="324000" rtl="0" algn="l">
              <a:lnSpc>
                <a:spcPct val="110000"/>
              </a:lnSpc>
              <a:spcBef>
                <a:spcPts val="0"/>
              </a:spcBef>
              <a:spcAft>
                <a:spcPts val="0"/>
              </a:spcAft>
              <a:buSzPts val="1450"/>
              <a:buChar char="−"/>
            </a:pPr>
            <a:r>
              <a:rPr lang="en-GB" sz="1450"/>
              <a:t>However, Dominican Spanish has seen an increase in overt subject pronouns (and SV word order) (Toribio 2000).</a:t>
            </a:r>
            <a:endParaRPr/>
          </a:p>
          <a:p>
            <a:pPr indent="-324000" lvl="2" marL="324000" rtl="0" algn="l">
              <a:lnSpc>
                <a:spcPct val="110000"/>
              </a:lnSpc>
              <a:spcBef>
                <a:spcPts val="0"/>
              </a:spcBef>
              <a:spcAft>
                <a:spcPts val="0"/>
              </a:spcAft>
              <a:buSzPts val="1450"/>
              <a:buChar char="−"/>
            </a:pPr>
            <a:r>
              <a:rPr lang="en-GB" sz="1450"/>
              <a:t>Null subjects are also harder to acquire, particularly for L2 speakers (e.g. Bini 1993, Tsimpli &amp; Lavidas 2019).</a:t>
            </a:r>
            <a:endParaRPr/>
          </a:p>
          <a:p>
            <a:pPr indent="-324000" lvl="2" marL="324000" rtl="0" algn="l">
              <a:lnSpc>
                <a:spcPct val="110000"/>
              </a:lnSpc>
              <a:spcBef>
                <a:spcPts val="0"/>
              </a:spcBef>
              <a:spcAft>
                <a:spcPts val="0"/>
              </a:spcAft>
              <a:buSzPts val="1450"/>
              <a:buChar char="−"/>
            </a:pPr>
            <a:r>
              <a:rPr lang="en-GB" sz="1450"/>
              <a:t>Afro-Hispanic Languages of the Americas (AHLAs) show many non-standard features such as increased overt subjects and SV order (Sessarego 2013).</a:t>
            </a:r>
            <a:endParaRPr/>
          </a:p>
          <a:p>
            <a:pPr indent="-324000" lvl="2" marL="324000" rtl="0" algn="l">
              <a:lnSpc>
                <a:spcPct val="110000"/>
              </a:lnSpc>
              <a:spcBef>
                <a:spcPts val="0"/>
              </a:spcBef>
              <a:spcAft>
                <a:spcPts val="0"/>
              </a:spcAft>
              <a:buSzPts val="1450"/>
              <a:buChar char="−"/>
            </a:pPr>
            <a:r>
              <a:rPr lang="en-GB" sz="1450"/>
              <a:t>The present study has constructed a corpus of 57 texts from eight countries over four centuries to evaluate the diachronic rate of null subjects and inversion in Latin American Spanish.</a:t>
            </a:r>
            <a:endParaRPr/>
          </a:p>
          <a:p>
            <a:pPr indent="-222399" lvl="2" marL="324000" rtl="0" algn="l">
              <a:lnSpc>
                <a:spcPct val="110000"/>
              </a:lnSpc>
              <a:spcBef>
                <a:spcPts val="0"/>
              </a:spcBef>
              <a:spcAft>
                <a:spcPts val="0"/>
              </a:spcAft>
              <a:buSzPts val="1600"/>
              <a:buNone/>
            </a:pPr>
            <a:r>
              <a:t/>
            </a:r>
            <a:endParaRPr/>
          </a:p>
          <a:p>
            <a:pPr indent="0" lvl="2" marL="0" rtl="0" algn="l">
              <a:lnSpc>
                <a:spcPct val="110000"/>
              </a:lnSpc>
              <a:spcBef>
                <a:spcPts val="0"/>
              </a:spcBef>
              <a:spcAft>
                <a:spcPts val="0"/>
              </a:spcAft>
              <a:buSzPts val="1450"/>
              <a:buNone/>
            </a:pPr>
            <a:r>
              <a:rPr b="1" lang="en-GB" sz="1450">
                <a:solidFill>
                  <a:srgbClr val="009AD1"/>
                </a:solidFill>
              </a:rPr>
              <a:t>(Talk by McCarley, Mon 11:30–12:00)</a:t>
            </a:r>
            <a:endParaRPr sz="1450"/>
          </a:p>
          <a:p>
            <a:pPr indent="0" lvl="2" marL="0" rtl="0" algn="l">
              <a:lnSpc>
                <a:spcPct val="110000"/>
              </a:lnSpc>
              <a:spcBef>
                <a:spcPts val="0"/>
              </a:spcBef>
              <a:spcAft>
                <a:spcPts val="0"/>
              </a:spcAft>
              <a:buSzPts val="1600"/>
              <a:buNone/>
            </a:pPr>
            <a:r>
              <a:t/>
            </a:r>
            <a:endParaRPr/>
          </a:p>
        </p:txBody>
      </p:sp>
      <p:sp>
        <p:nvSpPr>
          <p:cNvPr id="186" name="Google Shape;186;p9"/>
          <p:cNvSpPr txBox="1"/>
          <p:nvPr>
            <p:ph idx="2" type="body"/>
          </p:nvPr>
        </p:nvSpPr>
        <p:spPr>
          <a:xfrm>
            <a:off x="4716016" y="1989138"/>
            <a:ext cx="4176464" cy="287263"/>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accent1"/>
              </a:buClr>
              <a:buSzPts val="1600"/>
              <a:buNone/>
            </a:pPr>
            <a:r>
              <a:rPr lang="en-GB"/>
              <a:t>Map: Afro-Hispanic areas of Latin America</a:t>
            </a:r>
            <a:endParaRPr/>
          </a:p>
          <a:p>
            <a:pPr indent="0" lvl="0" marL="0" rtl="0" algn="l">
              <a:lnSpc>
                <a:spcPct val="110000"/>
              </a:lnSpc>
              <a:spcBef>
                <a:spcPts val="0"/>
              </a:spcBef>
              <a:spcAft>
                <a:spcPts val="0"/>
              </a:spcAft>
              <a:buClr>
                <a:schemeClr val="accent1"/>
              </a:buClr>
              <a:buSzPts val="1600"/>
              <a:buNone/>
            </a:pPr>
            <a:r>
              <a:t/>
            </a:r>
            <a:endParaRPr/>
          </a:p>
          <a:p>
            <a:pPr indent="0" lvl="0" marL="0" rtl="0" algn="l">
              <a:lnSpc>
                <a:spcPct val="110000"/>
              </a:lnSpc>
              <a:spcBef>
                <a:spcPts val="0"/>
              </a:spcBef>
              <a:spcAft>
                <a:spcPts val="0"/>
              </a:spcAft>
              <a:buClr>
                <a:schemeClr val="accent1"/>
              </a:buClr>
              <a:buSzPts val="1600"/>
              <a:buNone/>
            </a:pPr>
            <a:r>
              <a:t/>
            </a:r>
            <a:endParaRPr/>
          </a:p>
        </p:txBody>
      </p:sp>
      <p:sp>
        <p:nvSpPr>
          <p:cNvPr id="187" name="Google Shape;187;p9"/>
          <p:cNvSpPr txBox="1"/>
          <p:nvPr>
            <p:ph idx="11" type="ftr"/>
          </p:nvPr>
        </p:nvSpPr>
        <p:spPr>
          <a:xfrm>
            <a:off x="2484438" y="6453336"/>
            <a:ext cx="4319810"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Sociolinguistic typology meets historical corpus linguistics</a:t>
            </a:r>
            <a:endParaRPr/>
          </a:p>
        </p:txBody>
      </p:sp>
      <p:sp>
        <p:nvSpPr>
          <p:cNvPr id="188" name="Google Shape;188;p9"/>
          <p:cNvSpPr txBox="1"/>
          <p:nvPr>
            <p:ph idx="12" type="sldNum"/>
          </p:nvPr>
        </p:nvSpPr>
        <p:spPr>
          <a:xfrm>
            <a:off x="323850" y="6453336"/>
            <a:ext cx="935038"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9" name="Google Shape;189;p9"/>
          <p:cNvSpPr txBox="1"/>
          <p:nvPr>
            <p:ph idx="10" type="dt"/>
          </p:nvPr>
        </p:nvSpPr>
        <p:spPr>
          <a:xfrm>
            <a:off x="1403350" y="6453336"/>
            <a:ext cx="936626" cy="216024"/>
          </a:xfrm>
          <a:prstGeom prst="rect">
            <a:avLst/>
          </a:prstGeom>
          <a:noFill/>
          <a:ln>
            <a:noFill/>
          </a:ln>
        </p:spPr>
        <p:txBody>
          <a:bodyPr anchorCtr="0" anchor="b" bIns="54000" lIns="0" spcFirstLastPara="1" rIns="0" wrap="square" tIns="0">
            <a:noAutofit/>
          </a:bodyPr>
          <a:lstStyle/>
          <a:p>
            <a:pPr indent="0" lvl="0" marL="0" rtl="0" algn="l">
              <a:spcBef>
                <a:spcPts val="0"/>
              </a:spcBef>
              <a:spcAft>
                <a:spcPts val="0"/>
              </a:spcAft>
              <a:buNone/>
            </a:pPr>
            <a:r>
              <a:rPr lang="en-GB"/>
              <a:t>August 2022</a:t>
            </a:r>
            <a:endParaRPr/>
          </a:p>
        </p:txBody>
      </p:sp>
      <p:pic>
        <p:nvPicPr>
          <p:cNvPr descr="Map&#10;&#10;Description automatically generated" id="190" name="Google Shape;190;p9"/>
          <p:cNvPicPr preferRelativeResize="0"/>
          <p:nvPr/>
        </p:nvPicPr>
        <p:blipFill rotWithShape="1">
          <a:blip r:embed="rId3">
            <a:alphaModFix/>
          </a:blip>
          <a:srcRect b="0" l="0" r="0" t="0"/>
          <a:stretch/>
        </p:blipFill>
        <p:spPr>
          <a:xfrm>
            <a:off x="5868466" y="2276401"/>
            <a:ext cx="3024014" cy="39708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PT_UniKN">
  <a:themeElements>
    <a:clrScheme name="UNIK Farben PowerPoint">
      <a:dk1>
        <a:srgbClr val="000000"/>
      </a:dk1>
      <a:lt1>
        <a:srgbClr val="FFFFFF"/>
      </a:lt1>
      <a:dk2>
        <a:srgbClr val="000000"/>
      </a:dk2>
      <a:lt2>
        <a:srgbClr val="F8F8F8"/>
      </a:lt2>
      <a:accent1>
        <a:srgbClr val="009AD1"/>
      </a:accent1>
      <a:accent2>
        <a:srgbClr val="59B6DC"/>
      </a:accent2>
      <a:accent3>
        <a:srgbClr val="A0D3E6"/>
      </a:accent3>
      <a:accent4>
        <a:srgbClr val="C8E5EF"/>
      </a:accent4>
      <a:accent5>
        <a:srgbClr val="B2B2B2"/>
      </a:accent5>
      <a:accent6>
        <a:srgbClr val="808080"/>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2022-07-21T20:23:08Z</dcterms:created>
  <dc:creator>George Walkden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STRICHPUNKT</vt:lpwstr>
  </property>
  <property fmtid="{D5CDD505-2E9C-101B-9397-08002B2CF9AE}" pid="3" name="Erstellt am">
    <vt:lpwstr>10.10.2014</vt:lpwstr>
  </property>
  <property fmtid="{D5CDD505-2E9C-101B-9397-08002B2CF9AE}" pid="4" name="Bearbeiter">
    <vt:lpwstr>gadamovich | office implementation</vt:lpwstr>
  </property>
  <property fmtid="{D5CDD505-2E9C-101B-9397-08002B2CF9AE}" pid="5" name="Version">
    <vt:lpwstr>010</vt:lpwstr>
  </property>
  <property fmtid="{D5CDD505-2E9C-101B-9397-08002B2CF9AE}" pid="6" name="Version vom">
    <vt:lpwstr>03.03.2015</vt:lpwstr>
  </property>
</Properties>
</file>