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4"/>
  </p:notesMasterIdLst>
  <p:handoutMasterIdLst>
    <p:handoutMasterId r:id="rId25"/>
  </p:handoutMasterIdLst>
  <p:sldIdLst>
    <p:sldId id="274" r:id="rId2"/>
    <p:sldId id="266" r:id="rId3"/>
    <p:sldId id="292" r:id="rId4"/>
    <p:sldId id="279" r:id="rId5"/>
    <p:sldId id="280" r:id="rId6"/>
    <p:sldId id="281" r:id="rId7"/>
    <p:sldId id="282" r:id="rId8"/>
    <p:sldId id="283" r:id="rId9"/>
    <p:sldId id="284" r:id="rId10"/>
    <p:sldId id="257" r:id="rId11"/>
    <p:sldId id="285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91" r:id="rId22"/>
    <p:sldId id="277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orient="horz" pos="255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orient="horz" pos="3385">
          <p15:clr>
            <a:srgbClr val="A4A3A4"/>
          </p15:clr>
        </p15:guide>
        <p15:guide id="9" orient="horz" pos="2704">
          <p15:clr>
            <a:srgbClr val="A4A3A4"/>
          </p15:clr>
        </p15:guide>
        <p15:guide id="10" orient="horz" pos="1207">
          <p15:clr>
            <a:srgbClr val="A4A3A4"/>
          </p15:clr>
        </p15:guide>
        <p15:guide id="11" orient="horz" pos="1525">
          <p15:clr>
            <a:srgbClr val="A4A3A4"/>
          </p15:clr>
        </p15:guide>
        <p15:guide id="12" orient="horz" pos="1480">
          <p15:clr>
            <a:srgbClr val="A4A3A4"/>
          </p15:clr>
        </p15:guide>
        <p15:guide id="13" orient="horz" pos="3067">
          <p15:clr>
            <a:srgbClr val="A4A3A4"/>
          </p15:clr>
        </p15:guide>
        <p15:guide id="14" orient="horz" pos="1979">
          <p15:clr>
            <a:srgbClr val="A4A3A4"/>
          </p15:clr>
        </p15:guide>
        <p15:guide id="15" pos="2925">
          <p15:clr>
            <a:srgbClr val="A4A3A4"/>
          </p15:clr>
        </p15:guide>
        <p15:guide id="16" pos="2835">
          <p15:clr>
            <a:srgbClr val="A4A3A4"/>
          </p15:clr>
        </p15:guide>
        <p15:guide id="17" pos="2245">
          <p15:clr>
            <a:srgbClr val="A4A3A4"/>
          </p15:clr>
        </p15:guide>
        <p15:guide id="18" pos="2154">
          <p15:clr>
            <a:srgbClr val="A4A3A4"/>
          </p15:clr>
        </p15:guide>
        <p15:guide id="19" pos="1565">
          <p15:clr>
            <a:srgbClr val="A4A3A4"/>
          </p15:clr>
        </p15:guide>
        <p15:guide id="20" pos="1474">
          <p15:clr>
            <a:srgbClr val="A4A3A4"/>
          </p15:clr>
        </p15:guide>
        <p15:guide id="21" pos="884">
          <p15:clr>
            <a:srgbClr val="A4A3A4"/>
          </p15:clr>
        </p15:guide>
        <p15:guide id="22" pos="793">
          <p15:clr>
            <a:srgbClr val="A4A3A4"/>
          </p15:clr>
        </p15:guide>
        <p15:guide id="23" pos="204">
          <p15:clr>
            <a:srgbClr val="A4A3A4"/>
          </p15:clr>
        </p15:guide>
        <p15:guide id="24" pos="3515">
          <p15:clr>
            <a:srgbClr val="A4A3A4"/>
          </p15:clr>
        </p15:guide>
        <p15:guide id="25" pos="3606">
          <p15:clr>
            <a:srgbClr val="A4A3A4"/>
          </p15:clr>
        </p15:guide>
        <p15:guide id="26" pos="4195">
          <p15:clr>
            <a:srgbClr val="A4A3A4"/>
          </p15:clr>
        </p15:guide>
        <p15:guide id="27" pos="4286">
          <p15:clr>
            <a:srgbClr val="A4A3A4"/>
          </p15:clr>
        </p15:guide>
        <p15:guide id="28" pos="4876">
          <p15:clr>
            <a:srgbClr val="A4A3A4"/>
          </p15:clr>
        </p15:guide>
        <p15:guide id="29" pos="4967">
          <p15:clr>
            <a:srgbClr val="A4A3A4"/>
          </p15:clr>
        </p15:guide>
        <p15:guide id="30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4251" autoAdjust="0"/>
  </p:normalViewPr>
  <p:slideViewPr>
    <p:cSldViewPr showGuides="1">
      <p:cViewPr varScale="1">
        <p:scale>
          <a:sx n="114" d="100"/>
          <a:sy n="114" d="100"/>
        </p:scale>
        <p:origin x="1500" y="72"/>
      </p:cViewPr>
      <p:guideLst>
        <p:guide orient="horz" pos="1253"/>
        <p:guide orient="horz" pos="3838"/>
        <p:guide orient="horz" pos="4201"/>
        <p:guide orient="horz" pos="3294"/>
        <p:guide orient="horz" pos="255"/>
        <p:guide orient="horz" pos="1026"/>
        <p:guide orient="horz" pos="3884"/>
        <p:guide orient="horz" pos="3385"/>
        <p:guide orient="horz" pos="2704"/>
        <p:guide orient="horz" pos="1207"/>
        <p:guide orient="horz" pos="1525"/>
        <p:guide orient="horz" pos="1480"/>
        <p:guide orient="horz" pos="3067"/>
        <p:guide orient="horz" pos="1979"/>
        <p:guide pos="2925"/>
        <p:guide pos="2835"/>
        <p:guide pos="2245"/>
        <p:guide pos="2154"/>
        <p:guide pos="1565"/>
        <p:guide pos="1474"/>
        <p:guide pos="884"/>
        <p:guide pos="793"/>
        <p:guide pos="204"/>
        <p:guide pos="3515"/>
        <p:guide pos="3606"/>
        <p:guide pos="4195"/>
        <p:guide pos="4286"/>
        <p:guide pos="4876"/>
        <p:guide pos="4967"/>
        <p:guide pos="55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97C4-ED8E-4EA4-959C-2AEEE7E3AD08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F910-8AA9-49D3-9D40-DBE35BDF93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58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5C22D-DB44-4084-9471-0EB64DB204F9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F2EB-A273-4CA5-8E41-BC88C509E2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53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645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864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51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793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20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58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25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50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0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91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643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653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21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5076825" y="1989139"/>
            <a:ext cx="4066797" cy="2663824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de-DE" dirty="0" smtClean="0"/>
              <a:t>Zuerst Bild durch klicken auf Symbol hinzufügen und anschließend in den Hintergrund stellen!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373688"/>
            <a:ext cx="6335713" cy="792162"/>
          </a:xfrm>
        </p:spPr>
        <p:txBody>
          <a:bodyPr anchor="b"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2492896"/>
            <a:ext cx="4608189" cy="2376487"/>
          </a:xfrm>
        </p:spPr>
        <p:txBody>
          <a:bodyPr bIns="82800" anchor="b">
            <a:noAutofit/>
          </a:bodyPr>
          <a:lstStyle>
            <a:lvl1pPr>
              <a:lnSpc>
                <a:spcPct val="105000"/>
              </a:lnSpc>
              <a:defRPr sz="3500" b="1" u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84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3850" y="404813"/>
            <a:ext cx="6335713" cy="5688012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5200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5200"/>
              </a:spcBef>
              <a:buFont typeface="Arial" panose="020B0604020202020204" pitchFamily="34" charset="0"/>
              <a:buNone/>
              <a:defRPr sz="2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9509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3850" y="404813"/>
            <a:ext cx="6335713" cy="5688012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3500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3500"/>
              </a:spcBef>
              <a:buFont typeface="Arial" panose="020B0604020202020204" pitchFamily="34" charset="0"/>
              <a:buNone/>
              <a:defRPr sz="2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8718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132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8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rmatierungen Listenebe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15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989138"/>
            <a:ext cx="4176713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3438" y="1989138"/>
            <a:ext cx="4176712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AutoNum type="arabicPeriod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8"/>
          <p:cNvSpPr>
            <a:spLocks noGrp="1"/>
          </p:cNvSpPr>
          <p:nvPr>
            <p:ph type="dt" sz="half" idx="10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osse Headline – 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6335713" cy="1224136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53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osse Headline – 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989138"/>
            <a:ext cx="4176713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3438" y="1989138"/>
            <a:ext cx="4176712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4319810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8"/>
          <p:cNvSpPr>
            <a:spLocks noGrp="1"/>
          </p:cNvSpPr>
          <p:nvPr>
            <p:ph type="dt" sz="half" idx="10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31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643437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643759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9518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 Headline – Bild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643437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643759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0267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"/>
            <a:ext cx="8496622" cy="5084762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5229225"/>
            <a:ext cx="6335713" cy="863601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1429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6335713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988840"/>
            <a:ext cx="8496300" cy="41039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323850" y="6408378"/>
            <a:ext cx="84966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959770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Fußzeilenplatzhalter 4"/>
          <p:cNvSpPr txBox="1">
            <a:spLocks/>
          </p:cNvSpPr>
          <p:nvPr/>
        </p:nvSpPr>
        <p:spPr>
          <a:xfrm>
            <a:off x="5724525" y="6453336"/>
            <a:ext cx="3095947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 dirty="0" smtClean="0"/>
              <a:t>Universität Konstanz</a:t>
            </a:r>
            <a:endParaRPr lang="de-DE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5" r:id="rId2"/>
    <p:sldLayoutId id="2147483671" r:id="rId3"/>
    <p:sldLayoutId id="2147483656" r:id="rId4"/>
    <p:sldLayoutId id="2147483657" r:id="rId5"/>
    <p:sldLayoutId id="2147483659" r:id="rId6"/>
    <p:sldLayoutId id="2147483665" r:id="rId7"/>
    <p:sldLayoutId id="2147483666" r:id="rId8"/>
    <p:sldLayoutId id="2147483667" r:id="rId9"/>
    <p:sldLayoutId id="2147483663" r:id="rId10"/>
    <p:sldLayoutId id="2147483662" r:id="rId11"/>
    <p:sldLayoutId id="2147483674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000" b="1" u="sng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74000" indent="-324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+mj-lt"/>
        <a:buNone/>
        <a:defRPr sz="1600" u="sng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chreibberatung.ling@uni-konstanz.de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Schreibberatung Linguistik</a:t>
            </a:r>
            <a:r>
              <a:rPr lang="de-DE" smtClean="0"/>
              <a:t>, 09.03.2020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Schreibdimensionen, Schreibtypen und der Schreibprozess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41" y="2007866"/>
            <a:ext cx="4031940" cy="268796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076825" y="472058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/>
              <a:t>https://cdn.gratisography.com/photos/419H.jpg</a:t>
            </a:r>
          </a:p>
        </p:txBody>
      </p:sp>
    </p:spTree>
    <p:extLst>
      <p:ext uri="{BB962C8B-B14F-4D97-AF65-F5344CB8AC3E}">
        <p14:creationId xmlns:p14="http://schemas.microsoft.com/office/powerpoint/2010/main" val="3232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Jeder schreibt anders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Schreibtypentest</a:t>
            </a:r>
            <a:r>
              <a:rPr lang="de-DE" b="0" dirty="0" smtClean="0">
                <a:solidFill>
                  <a:schemeClr val="tx1"/>
                </a:solidFill>
              </a:rPr>
              <a:t>*</a:t>
            </a:r>
          </a:p>
          <a:p>
            <a:endParaRPr lang="de-DE" dirty="0" smtClean="0"/>
          </a:p>
          <a:p>
            <a:pPr lvl="1"/>
            <a:r>
              <a:rPr lang="de-DE" b="1" dirty="0" smtClean="0"/>
              <a:t>Aufgabe</a:t>
            </a:r>
          </a:p>
          <a:p>
            <a:pPr lvl="1"/>
            <a:endParaRPr lang="de-DE" b="1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Führen Sie den Schreibtypentest in Einzelarbeit durch.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Werten Sie den Test aus. </a:t>
            </a:r>
            <a:r>
              <a:rPr lang="de-DE" dirty="0" smtClean="0">
                <a:sym typeface="Wingdings" panose="05000000000000000000" pitchFamily="2" charset="2"/>
              </a:rPr>
              <a:t>Wie oft haben Sie mit (a), (b), (c) oder (d) geantwortet?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10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5" name="Textfeld 4"/>
          <p:cNvSpPr txBox="1"/>
          <p:nvPr/>
        </p:nvSpPr>
        <p:spPr>
          <a:xfrm>
            <a:off x="323850" y="4872486"/>
            <a:ext cx="4248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*Test und Auswertung adaptiert von Melanie </a:t>
            </a:r>
            <a:r>
              <a:rPr lang="de-DE" sz="1200" dirty="0" err="1" smtClean="0"/>
              <a:t>Seiß</a:t>
            </a:r>
            <a:r>
              <a:rPr lang="de-DE" sz="1200" dirty="0" smtClean="0"/>
              <a:t> aus:</a:t>
            </a:r>
          </a:p>
          <a:p>
            <a:pPr marL="180975" indent="-180975"/>
            <a:r>
              <a:rPr lang="de-DE" sz="1200" dirty="0" smtClean="0"/>
              <a:t>Arnold</a:t>
            </a:r>
            <a:r>
              <a:rPr lang="de-DE" sz="1200" dirty="0"/>
              <a:t>, Sven, Rosaria Chirico &amp; Daniela Liebscher. 2012. Goldgräber oder Eichhörnchen - welcher Schreibertyp sind Sie? Über 350 Interessierte entdeckten ihren Schreibertyp und nutzten die "Speed-Beratung" bei der Langen Nacht der Wissenschaften 2011 in Berlin. </a:t>
            </a:r>
            <a:r>
              <a:rPr lang="de-DE" sz="1200" i="1" dirty="0"/>
              <a:t>Journal der Schreibberatung</a:t>
            </a:r>
            <a:r>
              <a:rPr lang="de-DE" sz="1200" dirty="0"/>
              <a:t> 4. 82–97.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40" y="4352443"/>
            <a:ext cx="3500210" cy="19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Jeder schreibt anders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988840"/>
            <a:ext cx="8496300" cy="4103985"/>
          </a:xfrm>
        </p:spPr>
        <p:txBody>
          <a:bodyPr/>
          <a:lstStyle/>
          <a:p>
            <a:r>
              <a:rPr lang="de-DE" dirty="0" smtClean="0"/>
              <a:t>Gruppenarbeit</a:t>
            </a:r>
          </a:p>
          <a:p>
            <a:endParaRPr lang="de-DE" dirty="0" smtClean="0"/>
          </a:p>
          <a:p>
            <a:pPr lvl="1"/>
            <a:r>
              <a:rPr lang="de-DE" b="1" dirty="0" smtClean="0"/>
              <a:t>Aufgabe</a:t>
            </a:r>
          </a:p>
          <a:p>
            <a:pPr lvl="1"/>
            <a:endParaRPr lang="de-DE" b="1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Beschreiben Sie Ihre Herangehensweise beim Schreiben.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/>
              <a:t>Welche Vorteile und welche Risiken birgt sie?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Finden Sie eine passende Bezeichnung oder ein Motto dafür.</a:t>
            </a:r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11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40" y="4352443"/>
            <a:ext cx="3500210" cy="19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Jeder schreibt anders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988840"/>
            <a:ext cx="8496300" cy="4103985"/>
          </a:xfrm>
        </p:spPr>
        <p:txBody>
          <a:bodyPr/>
          <a:lstStyle/>
          <a:p>
            <a:r>
              <a:rPr lang="de-DE" dirty="0" smtClean="0"/>
              <a:t>Überwiegend (a): Die Drauflosschreibenden</a:t>
            </a:r>
          </a:p>
          <a:p>
            <a:endParaRPr lang="de-DE" dirty="0" smtClean="0"/>
          </a:p>
          <a:p>
            <a:pPr lvl="1"/>
            <a:r>
              <a:rPr lang="de-DE" b="1" dirty="0" smtClean="0"/>
              <a:t>Motto: Der Weg ist das Ziel.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Sie schreiben gerne drauflos und Sie entwickeln Ihre Ideen und die Struktur Ihrer Texte erst während des Schreibens.</a:t>
            </a:r>
          </a:p>
          <a:p>
            <a:pPr lvl="1"/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12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5" name="Textfeld 4"/>
          <p:cNvSpPr txBox="1"/>
          <p:nvPr/>
        </p:nvSpPr>
        <p:spPr>
          <a:xfrm>
            <a:off x="251681" y="3704841"/>
            <a:ext cx="8640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Vorteile</a:t>
            </a:r>
            <a:endParaRPr lang="de-DE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Sie schreiben frei und unbeschwert und es wird selten langweilig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Sie sind offen für neue Ideen, die Sie beim Schreiben oft auch finden.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Sie können schnell sehen, was Sie geschafft haben.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dirty="0"/>
              <a:t>Risiken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Sie schweifen leicht vom eigentlichen Thema ab.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Sie müssen mehr Zeit für die Überarbeitung einplanen.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Es ist kein Ende in Sicht. </a:t>
            </a: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926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Jeder schreibt anders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988840"/>
            <a:ext cx="8496300" cy="4103985"/>
          </a:xfrm>
        </p:spPr>
        <p:txBody>
          <a:bodyPr/>
          <a:lstStyle/>
          <a:p>
            <a:r>
              <a:rPr lang="de-DE" dirty="0"/>
              <a:t>Überwiegend (a): Die Drauflosschreibenden</a:t>
            </a:r>
          </a:p>
          <a:p>
            <a:endParaRPr lang="de-DE" dirty="0" smtClean="0"/>
          </a:p>
          <a:p>
            <a:pPr lvl="1"/>
            <a:r>
              <a:rPr lang="de-DE" b="1" dirty="0" smtClean="0"/>
              <a:t>Motto: Der Weg ist das Ziel.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Sie schreiben gerne drauflos und Sie entwickeln Ihre Ideen und die Struktur Ihrer Texte erst während des Schreibens.</a:t>
            </a:r>
          </a:p>
          <a:p>
            <a:pPr lvl="1"/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13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7" name="Textfeld 6"/>
          <p:cNvSpPr txBox="1"/>
          <p:nvPr/>
        </p:nvSpPr>
        <p:spPr>
          <a:xfrm>
            <a:off x="251681" y="3704841"/>
            <a:ext cx="8640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b="1" dirty="0" smtClean="0">
              <a:solidFill>
                <a:schemeClr val="accent1"/>
              </a:solidFill>
            </a:endParaRPr>
          </a:p>
          <a:p>
            <a:r>
              <a:rPr lang="de-DE" sz="1600" b="1" dirty="0" smtClean="0">
                <a:solidFill>
                  <a:schemeClr val="accent1"/>
                </a:solidFill>
              </a:rPr>
              <a:t>Schreibabenteurer</a:t>
            </a:r>
            <a:endParaRPr lang="de-DE" sz="1600" b="1" dirty="0">
              <a:solidFill>
                <a:schemeClr val="accent1"/>
              </a:solidFill>
            </a:endParaRPr>
          </a:p>
          <a:p>
            <a:endParaRPr lang="de-DE" sz="1600" dirty="0"/>
          </a:p>
          <a:p>
            <a:r>
              <a:rPr lang="de-DE" sz="1600" dirty="0" smtClean="0"/>
              <a:t>z. B. André Breton, Martin Walser (</a:t>
            </a:r>
            <a:r>
              <a:rPr lang="de-DE" sz="1600" i="1" dirty="0" smtClean="0"/>
              <a:t>Tod eines Kritikers</a:t>
            </a:r>
            <a:r>
              <a:rPr lang="de-DE" sz="1600" dirty="0" smtClean="0"/>
              <a:t>), Siegfried Lenz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515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Jeder schreibt anders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Überwiegend (b): Die </a:t>
            </a:r>
            <a:r>
              <a:rPr lang="de-DE" dirty="0" err="1" smtClean="0"/>
              <a:t>Patchworkschreibenden</a:t>
            </a:r>
            <a:endParaRPr lang="de-DE" dirty="0" smtClean="0"/>
          </a:p>
          <a:p>
            <a:endParaRPr lang="de-DE" dirty="0" smtClean="0"/>
          </a:p>
          <a:p>
            <a:pPr lvl="1"/>
            <a:r>
              <a:rPr lang="de-DE" b="1" dirty="0" smtClean="0"/>
              <a:t>Motto: Sammeln und Springen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Sie schreiben nicht von Anfang bis Ende, sondern mal an diesem und mal an jenem Textteil. Zwischendurch unterbrechen Sie das Schreiben auch, um Informationen zu recherchieren.</a:t>
            </a:r>
          </a:p>
          <a:p>
            <a:pPr lvl="1"/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14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5" name="Textfeld 4"/>
          <p:cNvSpPr txBox="1"/>
          <p:nvPr/>
        </p:nvSpPr>
        <p:spPr>
          <a:xfrm>
            <a:off x="288020" y="3704841"/>
            <a:ext cx="8640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Vorteile</a:t>
            </a:r>
            <a:endParaRPr lang="de-DE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Sie </a:t>
            </a:r>
            <a:r>
              <a:rPr lang="de-DE" sz="1600" dirty="0" smtClean="0"/>
              <a:t>sind flexibel und können an einer anderen Stelle weiterschreiben, wenn Sie nicht vorankommen.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Die vielen kleinen Arbeitsschritte nehmen Ihnen die Angst vor dem großen Gesamtprojekt.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Die Vorläufigkeit der Vorgehensweise verhindert lähmenden Perfektionismus.</a:t>
            </a:r>
            <a:endParaRPr lang="de-DE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dirty="0"/>
              <a:t>Risiken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Sie können schwierige Textteile unendlich vor sich herschieben.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Sie können leicht den Überblick verlieren.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Es ist kein Ende in Sicht</a:t>
            </a:r>
            <a:r>
              <a:rPr lang="de-DE" sz="1600" dirty="0" smtClean="0"/>
              <a:t>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027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Jeder schreibt anders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Überwiegend (b): Die </a:t>
            </a:r>
            <a:r>
              <a:rPr lang="de-DE" dirty="0" err="1" smtClean="0"/>
              <a:t>Patchworkschreibenden</a:t>
            </a:r>
            <a:endParaRPr lang="de-DE" dirty="0" smtClean="0"/>
          </a:p>
          <a:p>
            <a:endParaRPr lang="de-DE" dirty="0" smtClean="0"/>
          </a:p>
          <a:p>
            <a:pPr lvl="1"/>
            <a:r>
              <a:rPr lang="de-DE" b="1" dirty="0" smtClean="0"/>
              <a:t>Motto: Sammeln und Springen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Sie schreiben nicht von Anfang bis Ende, sondern mal an diesem und mal an jenem Textteil. Zwischendurch unterbrechen Sie das Schreiben auch, um Informationen zu recherchieren.</a:t>
            </a:r>
          </a:p>
          <a:p>
            <a:pPr lvl="1"/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15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7" name="Textfeld 6"/>
          <p:cNvSpPr txBox="1"/>
          <p:nvPr/>
        </p:nvSpPr>
        <p:spPr>
          <a:xfrm>
            <a:off x="251681" y="3704841"/>
            <a:ext cx="8640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b="1" dirty="0">
              <a:solidFill>
                <a:schemeClr val="accent1"/>
              </a:solidFill>
            </a:endParaRPr>
          </a:p>
          <a:p>
            <a:r>
              <a:rPr lang="de-DE" sz="1600" b="1" dirty="0" smtClean="0">
                <a:solidFill>
                  <a:schemeClr val="accent1"/>
                </a:solidFill>
              </a:rPr>
              <a:t>Eichhörnchen</a:t>
            </a:r>
            <a:endParaRPr lang="de-DE" sz="1600" b="1" dirty="0">
              <a:solidFill>
                <a:schemeClr val="accent1"/>
              </a:solidFill>
            </a:endParaRPr>
          </a:p>
          <a:p>
            <a:endParaRPr lang="de-DE" sz="1600" dirty="0"/>
          </a:p>
          <a:p>
            <a:r>
              <a:rPr lang="de-DE" sz="1600" dirty="0"/>
              <a:t>z. B. </a:t>
            </a:r>
            <a:r>
              <a:rPr lang="de-DE" sz="1600" dirty="0" smtClean="0"/>
              <a:t>Ingeborg Bachmann (Lyrik, </a:t>
            </a:r>
            <a:r>
              <a:rPr lang="de-DE" sz="1600" i="1" dirty="0" smtClean="0"/>
              <a:t>Malina</a:t>
            </a:r>
            <a:r>
              <a:rPr lang="de-DE" sz="1600" dirty="0" smtClean="0"/>
              <a:t>), Günther Grass (</a:t>
            </a:r>
            <a:r>
              <a:rPr lang="de-DE" sz="1600" i="1" dirty="0" smtClean="0"/>
              <a:t>Die Blechtrommel</a:t>
            </a:r>
            <a:r>
              <a:rPr lang="de-DE" sz="1600" dirty="0" smtClean="0"/>
              <a:t>, </a:t>
            </a:r>
            <a:r>
              <a:rPr lang="de-DE" sz="1600" i="1" dirty="0" smtClean="0"/>
              <a:t>Katz und Maus</a:t>
            </a:r>
            <a:r>
              <a:rPr lang="de-DE" sz="1600" dirty="0" smtClean="0"/>
              <a:t>), Thomas Mann (</a:t>
            </a:r>
            <a:r>
              <a:rPr lang="de-DE" sz="1600" i="1" dirty="0" smtClean="0"/>
              <a:t>Der Tod in Venedig</a:t>
            </a:r>
            <a:r>
              <a:rPr lang="de-DE" sz="1600" dirty="0" smtClean="0"/>
              <a:t>, </a:t>
            </a:r>
            <a:r>
              <a:rPr lang="de-DE" sz="1600" i="1" dirty="0" smtClean="0"/>
              <a:t>Der Zauberberg</a:t>
            </a:r>
            <a:r>
              <a:rPr lang="de-DE" sz="1600" dirty="0"/>
              <a:t>)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906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Jeder schreibt anders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Überwiegend (c): Die Planenden</a:t>
            </a:r>
          </a:p>
          <a:p>
            <a:endParaRPr lang="de-DE" dirty="0" smtClean="0"/>
          </a:p>
          <a:p>
            <a:pPr lvl="1"/>
            <a:r>
              <a:rPr lang="de-DE" b="1" dirty="0" smtClean="0"/>
              <a:t>Motto: Planen und Tiefschürfen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Sie machen sich am liebsten einen Plan, bevor Sie mit dem Schreiben beginnen und folgen diesem Plan, während Sie schreiben. </a:t>
            </a:r>
          </a:p>
          <a:p>
            <a:pPr lvl="1"/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16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5" name="Textfeld 4"/>
          <p:cNvSpPr txBox="1"/>
          <p:nvPr/>
        </p:nvSpPr>
        <p:spPr>
          <a:xfrm>
            <a:off x="251681" y="3704841"/>
            <a:ext cx="8640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Vorteile</a:t>
            </a:r>
            <a:endParaRPr lang="de-DE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Ihre Vorgehensweise ist übersichtlich und ermöglicht eine gute Zeitplanung.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Sie können jederzeit den roten Faden Ihres Textes wiederfinden.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Sie können Ihre Planung anderen gut erklären und im Team schreiben. </a:t>
            </a:r>
            <a:endParaRPr lang="de-DE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dirty="0"/>
              <a:t>Risiken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Sie sind nicht offen für neue Ideen.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Sie können sich in der Planung verlieren und fangen zu spät zu schreiben an.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Es dauert lange, bevor Sie handfeste Ergebnisse in Form von Texten sehen. </a:t>
            </a: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12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Jeder schreibt anders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Überwiegend (c): Die Planenden</a:t>
            </a:r>
          </a:p>
          <a:p>
            <a:endParaRPr lang="de-DE" dirty="0" smtClean="0"/>
          </a:p>
          <a:p>
            <a:pPr lvl="1"/>
            <a:r>
              <a:rPr lang="de-DE" b="1" dirty="0" smtClean="0"/>
              <a:t>Motto: Planen und Tiefschürfen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Sie machen sich am liebsten einen Plan, bevor Sie mit dem Schreiben beginnen und folgen diesem Plan, während Sie schreiben. </a:t>
            </a:r>
          </a:p>
          <a:p>
            <a:pPr lvl="1"/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17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7" name="Textfeld 6"/>
          <p:cNvSpPr txBox="1"/>
          <p:nvPr/>
        </p:nvSpPr>
        <p:spPr>
          <a:xfrm>
            <a:off x="251681" y="3704841"/>
            <a:ext cx="8640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b="1" dirty="0">
              <a:solidFill>
                <a:schemeClr val="accent1"/>
              </a:solidFill>
            </a:endParaRPr>
          </a:p>
          <a:p>
            <a:r>
              <a:rPr lang="de-DE" sz="1600" b="1" dirty="0" smtClean="0">
                <a:solidFill>
                  <a:schemeClr val="accent1"/>
                </a:solidFill>
              </a:rPr>
              <a:t>Goldgräber</a:t>
            </a:r>
            <a:endParaRPr lang="de-DE" sz="1600" b="1" dirty="0">
              <a:solidFill>
                <a:schemeClr val="accent1"/>
              </a:solidFill>
            </a:endParaRPr>
          </a:p>
          <a:p>
            <a:endParaRPr lang="de-DE" sz="1600" dirty="0"/>
          </a:p>
          <a:p>
            <a:r>
              <a:rPr lang="de-DE" sz="1600" dirty="0"/>
              <a:t>z. B. </a:t>
            </a:r>
            <a:r>
              <a:rPr lang="de-DE" sz="1600" dirty="0" smtClean="0"/>
              <a:t>Peter Handke, Hermann Hesse (</a:t>
            </a:r>
            <a:r>
              <a:rPr lang="de-DE" sz="1600" i="1" dirty="0" smtClean="0"/>
              <a:t>Der Steppenwolf</a:t>
            </a:r>
            <a:r>
              <a:rPr lang="de-DE" sz="1600" dirty="0" smtClean="0"/>
              <a:t>), Henning Mankell (</a:t>
            </a:r>
            <a:r>
              <a:rPr lang="de-DE" sz="1600" i="1" dirty="0" smtClean="0"/>
              <a:t>Wallander</a:t>
            </a:r>
            <a:r>
              <a:rPr lang="de-DE" sz="1600" dirty="0" smtClean="0"/>
              <a:t>-Krimis), Carl Zuckmayer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628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Jeder schreibt anders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Überwiegend (d): Die Mehrversionenschreibenden</a:t>
            </a:r>
          </a:p>
          <a:p>
            <a:endParaRPr lang="de-DE" dirty="0" smtClean="0"/>
          </a:p>
          <a:p>
            <a:pPr lvl="1"/>
            <a:r>
              <a:rPr lang="de-DE" b="1" dirty="0" smtClean="0"/>
              <a:t>Motto: Mehrmals Anlauf nehmen, um richtig auf den Punkt zu kommen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Sie schreiben Ihre Texte in mehreren Versionen: Sie legen Ihre Textanfänge und Textteile oftmals weg und schreiben sie dann neu.</a:t>
            </a:r>
          </a:p>
          <a:p>
            <a:pPr lvl="1"/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18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5" name="Textfeld 4"/>
          <p:cNvSpPr txBox="1"/>
          <p:nvPr/>
        </p:nvSpPr>
        <p:spPr>
          <a:xfrm>
            <a:off x="288020" y="3704841"/>
            <a:ext cx="8640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Vorteile</a:t>
            </a:r>
            <a:endParaRPr lang="de-DE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Sie können unbeschwert schreiben ohne Perfektionsanspruch.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Sie nutzen das Schreiben zum Denken.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In der Endversion Ihrer Texte kommen Sie schnell auf den Punkt.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dirty="0"/>
              <a:t>Risiken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Sie müssen sich von viel Text wieder trennen.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Die Schreibarbeit wirkt zeitaufwändig.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Sie können den Überblick verlieren, wenn zu viele Versionen entstehen. 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412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Jeder schreibt anders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Überwiegend (d): Die Mehrversionenschreibenden</a:t>
            </a:r>
          </a:p>
          <a:p>
            <a:endParaRPr lang="de-DE" dirty="0" smtClean="0"/>
          </a:p>
          <a:p>
            <a:pPr lvl="1"/>
            <a:r>
              <a:rPr lang="de-DE" b="1" dirty="0" smtClean="0"/>
              <a:t>Motto: Mehrmals Anlauf nehmen, um richtig auf den Punkt zu kommen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Sie schreiben Ihre Texte in mehreren Versionen: Sie legen Ihre Textanfänge und Textteile oftmals weg und schreiben sie dann neu.</a:t>
            </a:r>
          </a:p>
          <a:p>
            <a:pPr lvl="1"/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19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7" name="Textfeld 6"/>
          <p:cNvSpPr txBox="1"/>
          <p:nvPr/>
        </p:nvSpPr>
        <p:spPr>
          <a:xfrm>
            <a:off x="251681" y="3704841"/>
            <a:ext cx="8640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 smtClean="0"/>
          </a:p>
          <a:p>
            <a:r>
              <a:rPr lang="de-DE" sz="1600" b="1" dirty="0">
                <a:solidFill>
                  <a:schemeClr val="accent1"/>
                </a:solidFill>
              </a:rPr>
              <a:t>Zehnkämpfer</a:t>
            </a:r>
          </a:p>
          <a:p>
            <a:endParaRPr lang="de-DE" sz="1600" dirty="0"/>
          </a:p>
          <a:p>
            <a:r>
              <a:rPr lang="de-DE" sz="1600" dirty="0" smtClean="0"/>
              <a:t>z. B. Friedrich Dürrenmatt (</a:t>
            </a:r>
            <a:r>
              <a:rPr lang="de-DE" sz="1600" i="1" dirty="0" smtClean="0"/>
              <a:t>Die Physiker</a:t>
            </a:r>
            <a:r>
              <a:rPr lang="de-DE" sz="1600" dirty="0" smtClean="0"/>
              <a:t>, </a:t>
            </a:r>
            <a:r>
              <a:rPr lang="de-DE" sz="1600" i="1" dirty="0" smtClean="0"/>
              <a:t>Der Besuch der alten Dame</a:t>
            </a:r>
            <a:r>
              <a:rPr lang="de-DE" sz="1600" dirty="0" smtClean="0"/>
              <a:t>), Heinrich Böll (</a:t>
            </a:r>
            <a:r>
              <a:rPr lang="de-DE" sz="1600" i="1" dirty="0" smtClean="0"/>
              <a:t>Die verlorene Ehre der Katharina Blum</a:t>
            </a:r>
            <a:r>
              <a:rPr lang="de-DE" sz="1600" dirty="0" smtClean="0"/>
              <a:t>, </a:t>
            </a:r>
            <a:r>
              <a:rPr lang="de-DE" sz="1600" i="1" dirty="0" smtClean="0"/>
              <a:t>Ansichten eines Clowns</a:t>
            </a:r>
            <a:r>
              <a:rPr lang="de-DE" sz="1600" dirty="0" smtClean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732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Vorstellungsrunde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Wer bin ich und was schreibe ich?</a:t>
            </a:r>
          </a:p>
          <a:p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Name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Studiengang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Semester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Erstsprache(n)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Zahl der geschriebenen Haus- oder anderen schriftliche Arbeiten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aktuelles Schreibprojekt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Erwartungen an das Seminar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2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940" y="4352443"/>
            <a:ext cx="3500210" cy="19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Schreibprozessmodell</a:t>
            </a:r>
            <a:endParaRPr lang="de-DE" sz="320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20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b="8024"/>
          <a:stretch/>
        </p:blipFill>
        <p:spPr>
          <a:xfrm>
            <a:off x="315070" y="1015322"/>
            <a:ext cx="8513861" cy="471793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3689" y="5825144"/>
            <a:ext cx="84966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Adaptiert aus:</a:t>
            </a:r>
          </a:p>
          <a:p>
            <a:pPr marL="268288" indent="-268288"/>
            <a:r>
              <a:rPr lang="de-DE" sz="1100" dirty="0" err="1" smtClean="0"/>
              <a:t>Girgensohn</a:t>
            </a:r>
            <a:r>
              <a:rPr lang="de-DE" sz="1100" dirty="0"/>
              <a:t>, Katrin &amp; Nadja Sennewald. 2012. </a:t>
            </a:r>
            <a:r>
              <a:rPr lang="de-DE" sz="1100" i="1" dirty="0"/>
              <a:t>Schreiben lehren, Schreiben lernen</a:t>
            </a:r>
            <a:r>
              <a:rPr lang="de-DE" sz="1100" dirty="0"/>
              <a:t>: </a:t>
            </a:r>
            <a:r>
              <a:rPr lang="de-DE" sz="1100" i="1" dirty="0"/>
              <a:t>Eine Einführung. </a:t>
            </a:r>
            <a:r>
              <a:rPr lang="de-DE" sz="1100" dirty="0"/>
              <a:t>Darmstadt: Wissenschaftliche Buchgesellschaft.</a:t>
            </a:r>
          </a:p>
        </p:txBody>
      </p:sp>
    </p:spTree>
    <p:extLst>
      <p:ext uri="{BB962C8B-B14F-4D97-AF65-F5344CB8AC3E}">
        <p14:creationId xmlns:p14="http://schemas.microsoft.com/office/powerpoint/2010/main" val="19447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21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157" y="187534"/>
            <a:ext cx="4583687" cy="61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6"/>
          <p:cNvSpPr txBox="1">
            <a:spLocks/>
          </p:cNvSpPr>
          <p:nvPr/>
        </p:nvSpPr>
        <p:spPr>
          <a:xfrm>
            <a:off x="323850" y="4149080"/>
            <a:ext cx="8640638" cy="20882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u="none" baseline="0">
                <a:uFill>
                  <a:solidFill>
                    <a:schemeClr val="accent1"/>
                  </a:solidFill>
                </a:uFill>
              </a:defRPr>
            </a:lvl1pPr>
            <a:lvl2pPr indent="0" algn="ct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lnSpc>
                <a:spcPct val="110000"/>
              </a:lnSpc>
              <a:spcBef>
                <a:spcPts val="0"/>
              </a:spcBef>
              <a:buFont typeface="+mj-lt"/>
              <a:buNone/>
              <a:defRPr sz="1600" u="sng" baseline="0">
                <a:solidFill>
                  <a:schemeClr val="tx1">
                    <a:tint val="75000"/>
                  </a:schemeClr>
                </a:solidFill>
                <a:uFill>
                  <a:solidFill>
                    <a:schemeClr val="accent1"/>
                  </a:solidFill>
                </a:uFill>
              </a:defRPr>
            </a:lvl5pPr>
            <a:lvl6pPr indent="0" algn="ctr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baseline="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b="0" dirty="0" smtClean="0"/>
              <a:t>Schreibberatung FB Linguistik</a:t>
            </a:r>
            <a:endParaRPr lang="de-DE" b="0" dirty="0"/>
          </a:p>
          <a:p>
            <a:endParaRPr lang="de-DE" b="0" dirty="0"/>
          </a:p>
          <a:p>
            <a:r>
              <a:rPr lang="de-DE" u="sng" dirty="0" smtClean="0">
                <a:hlinkClick r:id="rId2"/>
              </a:rPr>
              <a:t>schreibberatung.ling@uni-konstanz.de</a:t>
            </a:r>
            <a:endParaRPr lang="de-DE" u="sng" dirty="0" smtClean="0"/>
          </a:p>
          <a:p>
            <a:endParaRPr lang="de-DE" u="sng" dirty="0"/>
          </a:p>
          <a:p>
            <a:r>
              <a:rPr lang="de-DE" dirty="0" smtClean="0"/>
              <a:t>https</a:t>
            </a:r>
            <a:r>
              <a:rPr lang="de-DE" dirty="0"/>
              <a:t>://www.ling.uni-konstanz.de/beratung-und-service/schreibberatung/</a:t>
            </a:r>
          </a:p>
          <a:p>
            <a:endParaRPr lang="de-DE" b="0" dirty="0"/>
          </a:p>
        </p:txBody>
      </p:sp>
      <p:sp>
        <p:nvSpPr>
          <p:cNvPr id="10" name="Rechteck 9"/>
          <p:cNvSpPr>
            <a:spLocks/>
          </p:cNvSpPr>
          <p:nvPr/>
        </p:nvSpPr>
        <p:spPr>
          <a:xfrm>
            <a:off x="299833" y="2540434"/>
            <a:ext cx="1319839" cy="574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>
            <a:spAutoFit/>
          </a:bodyPr>
          <a:lstStyle/>
          <a:p>
            <a:r>
              <a:rPr lang="de-DE" sz="3500" b="1" dirty="0" smtClean="0">
                <a:solidFill>
                  <a:schemeClr val="tx1"/>
                </a:solidFill>
              </a:rPr>
              <a:t>Dank!</a:t>
            </a:r>
          </a:p>
        </p:txBody>
      </p:sp>
      <p:sp>
        <p:nvSpPr>
          <p:cNvPr id="11" name="Rechteck 10"/>
          <p:cNvSpPr>
            <a:spLocks/>
          </p:cNvSpPr>
          <p:nvPr/>
        </p:nvSpPr>
        <p:spPr>
          <a:xfrm>
            <a:off x="299834" y="1970908"/>
            <a:ext cx="2344159" cy="574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18000" rIns="36000" bIns="1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3500" b="1" dirty="0" smtClean="0">
                <a:solidFill>
                  <a:schemeClr val="tx1"/>
                </a:solidFill>
              </a:rPr>
              <a:t>Herzlichen</a:t>
            </a:r>
            <a:endParaRPr lang="de-DE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3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30" y="153320"/>
            <a:ext cx="6533141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4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00" y="117312"/>
            <a:ext cx="612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5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985" y="189320"/>
            <a:ext cx="639403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6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83" y="189320"/>
            <a:ext cx="628783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7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63" y="189320"/>
            <a:ext cx="6180474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8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082" y="116632"/>
            <a:ext cx="6161836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9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430" y="153320"/>
            <a:ext cx="6533141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UniKN">
  <a:themeElements>
    <a:clrScheme name="UNIK Farben PowerPoint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AD1"/>
      </a:accent1>
      <a:accent2>
        <a:srgbClr val="59B6DC"/>
      </a:accent2>
      <a:accent3>
        <a:srgbClr val="A0D3E6"/>
      </a:accent3>
      <a:accent4>
        <a:srgbClr val="C8E5EF"/>
      </a:accent4>
      <a:accent5>
        <a:srgbClr val="B2B2B2"/>
      </a:accent5>
      <a:accent6>
        <a:srgbClr val="808080"/>
      </a:accent6>
      <a:hlink>
        <a:srgbClr val="5F5F5F"/>
      </a:hlink>
      <a:folHlink>
        <a:srgbClr val="919191"/>
      </a:folHlink>
    </a:clrScheme>
    <a:fontScheme name="UNIK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UNIK_004_141210_001.potx" id="{D5C4D1FF-0076-4A15-A409-554B8B0B2150}" vid="{2F6AA3DA-7512-4909-A2F0-00BCBEA17D6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Masterfolien__PPT_2010_</Template>
  <TotalTime>0</TotalTime>
  <Words>914</Words>
  <Application>Microsoft Office PowerPoint</Application>
  <PresentationFormat>Bildschirmpräsentation (4:3)</PresentationFormat>
  <Paragraphs>181</Paragraphs>
  <Slides>22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PPT_UniKN</vt:lpstr>
      <vt:lpstr>Schreibdimensionen, Schreibtypen und der Schreibprozess</vt:lpstr>
      <vt:lpstr>Vorstellungsrunde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Jeder schreibt anders</vt:lpstr>
      <vt:lpstr>Jeder schreibt anders</vt:lpstr>
      <vt:lpstr>Jeder schreibt anders</vt:lpstr>
      <vt:lpstr>Jeder schreibt anders</vt:lpstr>
      <vt:lpstr>Jeder schreibt anders</vt:lpstr>
      <vt:lpstr>Jeder schreibt anders</vt:lpstr>
      <vt:lpstr>Jeder schreibt anders</vt:lpstr>
      <vt:lpstr>Jeder schreibt anders</vt:lpstr>
      <vt:lpstr>Jeder schreibt anders</vt:lpstr>
      <vt:lpstr>Jeder schreibt anders</vt:lpstr>
      <vt:lpstr>Schreibprozessmodell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Recherche und Schreibseminar für Linguistinnen und Linguisten</dc:title>
  <dc:creator>user</dc:creator>
  <dc:description>Vorlage Praesentation – Office 2010;_x000d_
Version 010;_x000d_
2015-03-03;</dc:description>
  <cp:lastModifiedBy>Schreibberatung Ling</cp:lastModifiedBy>
  <cp:revision>41</cp:revision>
  <dcterms:created xsi:type="dcterms:W3CDTF">2018-04-04T09:16:40Z</dcterms:created>
  <dcterms:modified xsi:type="dcterms:W3CDTF">2020-03-09T11:54:35Z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10.10.2014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010</vt:lpwstr>
  </property>
  <property fmtid="{D5CDD505-2E9C-101B-9397-08002B2CF9AE}" pid="6" name="Version vom">
    <vt:lpwstr>03.03.2015</vt:lpwstr>
  </property>
</Properties>
</file>