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37"/>
  </p:notesMasterIdLst>
  <p:handoutMasterIdLst>
    <p:handoutMasterId r:id="rId38"/>
  </p:handoutMasterIdLst>
  <p:sldIdLst>
    <p:sldId id="279" r:id="rId2"/>
    <p:sldId id="295" r:id="rId3"/>
    <p:sldId id="296" r:id="rId4"/>
    <p:sldId id="323" r:id="rId5"/>
    <p:sldId id="297" r:id="rId6"/>
    <p:sldId id="298" r:id="rId7"/>
    <p:sldId id="280" r:id="rId8"/>
    <p:sldId id="322" r:id="rId9"/>
    <p:sldId id="282" r:id="rId10"/>
    <p:sldId id="283" r:id="rId11"/>
    <p:sldId id="286" r:id="rId12"/>
    <p:sldId id="318" r:id="rId13"/>
    <p:sldId id="320" r:id="rId14"/>
    <p:sldId id="290" r:id="rId15"/>
    <p:sldId id="287" r:id="rId16"/>
    <p:sldId id="291" r:id="rId17"/>
    <p:sldId id="293" r:id="rId18"/>
    <p:sldId id="294" r:id="rId19"/>
    <p:sldId id="292" r:id="rId20"/>
    <p:sldId id="299" r:id="rId21"/>
    <p:sldId id="307" r:id="rId22"/>
    <p:sldId id="306" r:id="rId23"/>
    <p:sldId id="308" r:id="rId24"/>
    <p:sldId id="309" r:id="rId25"/>
    <p:sldId id="310" r:id="rId26"/>
    <p:sldId id="311" r:id="rId27"/>
    <p:sldId id="312" r:id="rId28"/>
    <p:sldId id="313" r:id="rId29"/>
    <p:sldId id="314" r:id="rId30"/>
    <p:sldId id="315" r:id="rId31"/>
    <p:sldId id="316" r:id="rId32"/>
    <p:sldId id="304" r:id="rId33"/>
    <p:sldId id="302" r:id="rId34"/>
    <p:sldId id="303" r:id="rId35"/>
    <p:sldId id="305" r:id="rId3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3">
          <p15:clr>
            <a:srgbClr val="A4A3A4"/>
          </p15:clr>
        </p15:guide>
        <p15:guide id="2" orient="horz" pos="3838">
          <p15:clr>
            <a:srgbClr val="A4A3A4"/>
          </p15:clr>
        </p15:guide>
        <p15:guide id="3" orient="horz" pos="4201">
          <p15:clr>
            <a:srgbClr val="A4A3A4"/>
          </p15:clr>
        </p15:guide>
        <p15:guide id="4" orient="horz" pos="3294">
          <p15:clr>
            <a:srgbClr val="A4A3A4"/>
          </p15:clr>
        </p15:guide>
        <p15:guide id="5" orient="horz" pos="255">
          <p15:clr>
            <a:srgbClr val="A4A3A4"/>
          </p15:clr>
        </p15:guide>
        <p15:guide id="6" orient="horz" pos="1026">
          <p15:clr>
            <a:srgbClr val="A4A3A4"/>
          </p15:clr>
        </p15:guide>
        <p15:guide id="7" orient="horz" pos="3884">
          <p15:clr>
            <a:srgbClr val="A4A3A4"/>
          </p15:clr>
        </p15:guide>
        <p15:guide id="8" orient="horz" pos="3385">
          <p15:clr>
            <a:srgbClr val="A4A3A4"/>
          </p15:clr>
        </p15:guide>
        <p15:guide id="9" orient="horz" pos="2704">
          <p15:clr>
            <a:srgbClr val="A4A3A4"/>
          </p15:clr>
        </p15:guide>
        <p15:guide id="10" orient="horz" pos="1207">
          <p15:clr>
            <a:srgbClr val="A4A3A4"/>
          </p15:clr>
        </p15:guide>
        <p15:guide id="11" orient="horz" pos="1525">
          <p15:clr>
            <a:srgbClr val="A4A3A4"/>
          </p15:clr>
        </p15:guide>
        <p15:guide id="12" orient="horz" pos="1480">
          <p15:clr>
            <a:srgbClr val="A4A3A4"/>
          </p15:clr>
        </p15:guide>
        <p15:guide id="13" orient="horz" pos="3067">
          <p15:clr>
            <a:srgbClr val="A4A3A4"/>
          </p15:clr>
        </p15:guide>
        <p15:guide id="14" orient="horz" pos="1979">
          <p15:clr>
            <a:srgbClr val="A4A3A4"/>
          </p15:clr>
        </p15:guide>
        <p15:guide id="15" pos="2925">
          <p15:clr>
            <a:srgbClr val="A4A3A4"/>
          </p15:clr>
        </p15:guide>
        <p15:guide id="16" pos="2835">
          <p15:clr>
            <a:srgbClr val="A4A3A4"/>
          </p15:clr>
        </p15:guide>
        <p15:guide id="17" pos="2245">
          <p15:clr>
            <a:srgbClr val="A4A3A4"/>
          </p15:clr>
        </p15:guide>
        <p15:guide id="18" pos="2154">
          <p15:clr>
            <a:srgbClr val="A4A3A4"/>
          </p15:clr>
        </p15:guide>
        <p15:guide id="19" pos="1565">
          <p15:clr>
            <a:srgbClr val="A4A3A4"/>
          </p15:clr>
        </p15:guide>
        <p15:guide id="21" pos="884">
          <p15:clr>
            <a:srgbClr val="A4A3A4"/>
          </p15:clr>
        </p15:guide>
        <p15:guide id="22" pos="793">
          <p15:clr>
            <a:srgbClr val="A4A3A4"/>
          </p15:clr>
        </p15:guide>
        <p15:guide id="23" pos="204">
          <p15:clr>
            <a:srgbClr val="A4A3A4"/>
          </p15:clr>
        </p15:guide>
        <p15:guide id="24" pos="3515">
          <p15:clr>
            <a:srgbClr val="A4A3A4"/>
          </p15:clr>
        </p15:guide>
        <p15:guide id="25" pos="3606">
          <p15:clr>
            <a:srgbClr val="A4A3A4"/>
          </p15:clr>
        </p15:guide>
        <p15:guide id="26" pos="4195">
          <p15:clr>
            <a:srgbClr val="A4A3A4"/>
          </p15:clr>
        </p15:guide>
        <p15:guide id="27" pos="4286">
          <p15:clr>
            <a:srgbClr val="A4A3A4"/>
          </p15:clr>
        </p15:guide>
        <p15:guide id="28" pos="4876">
          <p15:clr>
            <a:srgbClr val="A4A3A4"/>
          </p15:clr>
        </p15:guide>
        <p15:guide id="29" pos="4967">
          <p15:clr>
            <a:srgbClr val="A4A3A4"/>
          </p15:clr>
        </p15:guide>
        <p15:guide id="30" pos="555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14" autoAdjust="0"/>
    <p:restoredTop sz="88442" autoAdjust="0"/>
  </p:normalViewPr>
  <p:slideViewPr>
    <p:cSldViewPr showGuides="1">
      <p:cViewPr varScale="1">
        <p:scale>
          <a:sx n="62" d="100"/>
          <a:sy n="62" d="100"/>
        </p:scale>
        <p:origin x="1400" y="68"/>
      </p:cViewPr>
      <p:guideLst>
        <p:guide orient="horz" pos="1253"/>
        <p:guide orient="horz" pos="3838"/>
        <p:guide orient="horz" pos="4201"/>
        <p:guide orient="horz" pos="3294"/>
        <p:guide orient="horz" pos="255"/>
        <p:guide orient="horz" pos="1026"/>
        <p:guide orient="horz" pos="3884"/>
        <p:guide orient="horz" pos="3385"/>
        <p:guide orient="horz" pos="2704"/>
        <p:guide orient="horz" pos="1207"/>
        <p:guide orient="horz" pos="1525"/>
        <p:guide orient="horz" pos="1480"/>
        <p:guide orient="horz" pos="3067"/>
        <p:guide orient="horz" pos="1979"/>
        <p:guide pos="2925"/>
        <p:guide pos="2835"/>
        <p:guide pos="2245"/>
        <p:guide pos="2154"/>
        <p:guide pos="1565"/>
        <p:guide pos="884"/>
        <p:guide pos="793"/>
        <p:guide pos="204"/>
        <p:guide pos="3515"/>
        <p:guide pos="3606"/>
        <p:guide pos="4195"/>
        <p:guide pos="4286"/>
        <p:guide pos="4876"/>
        <p:guide pos="4967"/>
        <p:guide pos="5556"/>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howGuides="1">
      <p:cViewPr varScale="1">
        <p:scale>
          <a:sx n="82" d="100"/>
          <a:sy n="82" d="100"/>
        </p:scale>
        <p:origin x="-313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C3797C4-ED8E-4EA4-959C-2AEEE7E3AD08}" type="datetimeFigureOut">
              <a:rPr lang="de-DE" smtClean="0"/>
              <a:t>30.03.2020</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BF1F910-8AA9-49D3-9D40-DBE35BDF9359}" type="slidenum">
              <a:rPr lang="de-DE" smtClean="0"/>
              <a:t>‹Nr.›</a:t>
            </a:fld>
            <a:endParaRPr lang="de-DE"/>
          </a:p>
        </p:txBody>
      </p:sp>
    </p:spTree>
    <p:extLst>
      <p:ext uri="{BB962C8B-B14F-4D97-AF65-F5344CB8AC3E}">
        <p14:creationId xmlns:p14="http://schemas.microsoft.com/office/powerpoint/2010/main" val="27715891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B5C22D-DB44-4084-9471-0EB64DB204F9}" type="datetimeFigureOut">
              <a:rPr lang="de-DE" smtClean="0"/>
              <a:t>30.03.2020</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47F2EB-A273-4CA5-8E41-BC88C509E25D}" type="slidenum">
              <a:rPr lang="de-DE" smtClean="0"/>
              <a:t>‹Nr.›</a:t>
            </a:fld>
            <a:endParaRPr lang="de-DE"/>
          </a:p>
        </p:txBody>
      </p:sp>
    </p:spTree>
    <p:extLst>
      <p:ext uri="{BB962C8B-B14F-4D97-AF65-F5344CB8AC3E}">
        <p14:creationId xmlns:p14="http://schemas.microsoft.com/office/powerpoint/2010/main" val="93153481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947F2EB-A273-4CA5-8E41-BC88C509E25D}" type="slidenum">
              <a:rPr lang="de-DE" smtClean="0"/>
              <a:t>5</a:t>
            </a:fld>
            <a:endParaRPr lang="de-DE"/>
          </a:p>
        </p:txBody>
      </p:sp>
    </p:spTree>
    <p:extLst>
      <p:ext uri="{BB962C8B-B14F-4D97-AF65-F5344CB8AC3E}">
        <p14:creationId xmlns:p14="http://schemas.microsoft.com/office/powerpoint/2010/main" val="4010565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947F2EB-A273-4CA5-8E41-BC88C509E25D}" type="slidenum">
              <a:rPr lang="de-DE" smtClean="0"/>
              <a:t>24</a:t>
            </a:fld>
            <a:endParaRPr lang="de-DE"/>
          </a:p>
        </p:txBody>
      </p:sp>
    </p:spTree>
    <p:extLst>
      <p:ext uri="{BB962C8B-B14F-4D97-AF65-F5344CB8AC3E}">
        <p14:creationId xmlns:p14="http://schemas.microsoft.com/office/powerpoint/2010/main" val="3538944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de-DE" b="0" dirty="0" smtClean="0"/>
          </a:p>
        </p:txBody>
      </p:sp>
      <p:sp>
        <p:nvSpPr>
          <p:cNvPr id="4" name="Foliennummernplatzhalter 3"/>
          <p:cNvSpPr>
            <a:spLocks noGrp="1"/>
          </p:cNvSpPr>
          <p:nvPr>
            <p:ph type="sldNum" sz="quarter" idx="10"/>
          </p:nvPr>
        </p:nvSpPr>
        <p:spPr/>
        <p:txBody>
          <a:bodyPr/>
          <a:lstStyle/>
          <a:p>
            <a:fld id="{8947F2EB-A273-4CA5-8E41-BC88C509E25D}" type="slidenum">
              <a:rPr lang="de-DE" smtClean="0"/>
              <a:t>25</a:t>
            </a:fld>
            <a:endParaRPr lang="de-DE"/>
          </a:p>
        </p:txBody>
      </p:sp>
    </p:spTree>
    <p:extLst>
      <p:ext uri="{BB962C8B-B14F-4D97-AF65-F5344CB8AC3E}">
        <p14:creationId xmlns:p14="http://schemas.microsoft.com/office/powerpoint/2010/main" val="3024327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de-DE" dirty="0" smtClean="0"/>
          </a:p>
        </p:txBody>
      </p:sp>
      <p:sp>
        <p:nvSpPr>
          <p:cNvPr id="4" name="Foliennummernplatzhalter 3"/>
          <p:cNvSpPr>
            <a:spLocks noGrp="1"/>
          </p:cNvSpPr>
          <p:nvPr>
            <p:ph type="sldNum" sz="quarter" idx="10"/>
          </p:nvPr>
        </p:nvSpPr>
        <p:spPr/>
        <p:txBody>
          <a:bodyPr/>
          <a:lstStyle/>
          <a:p>
            <a:fld id="{8947F2EB-A273-4CA5-8E41-BC88C509E25D}" type="slidenum">
              <a:rPr lang="de-DE" smtClean="0"/>
              <a:t>26</a:t>
            </a:fld>
            <a:endParaRPr lang="de-DE"/>
          </a:p>
        </p:txBody>
      </p:sp>
    </p:spTree>
    <p:extLst>
      <p:ext uri="{BB962C8B-B14F-4D97-AF65-F5344CB8AC3E}">
        <p14:creationId xmlns:p14="http://schemas.microsoft.com/office/powerpoint/2010/main" val="21401332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de-DE" dirty="0" smtClean="0"/>
          </a:p>
        </p:txBody>
      </p:sp>
      <p:sp>
        <p:nvSpPr>
          <p:cNvPr id="4" name="Foliennummernplatzhalter 3"/>
          <p:cNvSpPr>
            <a:spLocks noGrp="1"/>
          </p:cNvSpPr>
          <p:nvPr>
            <p:ph type="sldNum" sz="quarter" idx="10"/>
          </p:nvPr>
        </p:nvSpPr>
        <p:spPr/>
        <p:txBody>
          <a:bodyPr/>
          <a:lstStyle/>
          <a:p>
            <a:fld id="{8947F2EB-A273-4CA5-8E41-BC88C509E25D}" type="slidenum">
              <a:rPr lang="de-DE" smtClean="0"/>
              <a:t>27</a:t>
            </a:fld>
            <a:endParaRPr lang="de-DE"/>
          </a:p>
        </p:txBody>
      </p:sp>
    </p:spTree>
    <p:extLst>
      <p:ext uri="{BB962C8B-B14F-4D97-AF65-F5344CB8AC3E}">
        <p14:creationId xmlns:p14="http://schemas.microsoft.com/office/powerpoint/2010/main" val="23290631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de-DE" dirty="0" smtClean="0"/>
          </a:p>
        </p:txBody>
      </p:sp>
      <p:sp>
        <p:nvSpPr>
          <p:cNvPr id="4" name="Foliennummernplatzhalter 3"/>
          <p:cNvSpPr>
            <a:spLocks noGrp="1"/>
          </p:cNvSpPr>
          <p:nvPr>
            <p:ph type="sldNum" sz="quarter" idx="10"/>
          </p:nvPr>
        </p:nvSpPr>
        <p:spPr/>
        <p:txBody>
          <a:bodyPr/>
          <a:lstStyle/>
          <a:p>
            <a:fld id="{8947F2EB-A273-4CA5-8E41-BC88C509E25D}" type="slidenum">
              <a:rPr lang="de-DE" smtClean="0"/>
              <a:t>28</a:t>
            </a:fld>
            <a:endParaRPr lang="de-DE"/>
          </a:p>
        </p:txBody>
      </p:sp>
    </p:spTree>
    <p:extLst>
      <p:ext uri="{BB962C8B-B14F-4D97-AF65-F5344CB8AC3E}">
        <p14:creationId xmlns:p14="http://schemas.microsoft.com/office/powerpoint/2010/main" val="1613914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de-DE" dirty="0" smtClean="0"/>
          </a:p>
        </p:txBody>
      </p:sp>
      <p:sp>
        <p:nvSpPr>
          <p:cNvPr id="4" name="Foliennummernplatzhalter 3"/>
          <p:cNvSpPr>
            <a:spLocks noGrp="1"/>
          </p:cNvSpPr>
          <p:nvPr>
            <p:ph type="sldNum" sz="quarter" idx="10"/>
          </p:nvPr>
        </p:nvSpPr>
        <p:spPr/>
        <p:txBody>
          <a:bodyPr/>
          <a:lstStyle/>
          <a:p>
            <a:fld id="{8947F2EB-A273-4CA5-8E41-BC88C509E25D}" type="slidenum">
              <a:rPr lang="de-DE" smtClean="0"/>
              <a:t>29</a:t>
            </a:fld>
            <a:endParaRPr lang="de-DE"/>
          </a:p>
        </p:txBody>
      </p:sp>
    </p:spTree>
    <p:extLst>
      <p:ext uri="{BB962C8B-B14F-4D97-AF65-F5344CB8AC3E}">
        <p14:creationId xmlns:p14="http://schemas.microsoft.com/office/powerpoint/2010/main" val="8055206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de-DE" dirty="0" smtClean="0"/>
          </a:p>
        </p:txBody>
      </p:sp>
      <p:sp>
        <p:nvSpPr>
          <p:cNvPr id="4" name="Foliennummernplatzhalter 3"/>
          <p:cNvSpPr>
            <a:spLocks noGrp="1"/>
          </p:cNvSpPr>
          <p:nvPr>
            <p:ph type="sldNum" sz="quarter" idx="10"/>
          </p:nvPr>
        </p:nvSpPr>
        <p:spPr/>
        <p:txBody>
          <a:bodyPr/>
          <a:lstStyle/>
          <a:p>
            <a:fld id="{8947F2EB-A273-4CA5-8E41-BC88C509E25D}" type="slidenum">
              <a:rPr lang="de-DE" smtClean="0"/>
              <a:t>30</a:t>
            </a:fld>
            <a:endParaRPr lang="de-DE"/>
          </a:p>
        </p:txBody>
      </p:sp>
    </p:spTree>
    <p:extLst>
      <p:ext uri="{BB962C8B-B14F-4D97-AF65-F5344CB8AC3E}">
        <p14:creationId xmlns:p14="http://schemas.microsoft.com/office/powerpoint/2010/main" val="35783221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de-DE" dirty="0" smtClean="0"/>
          </a:p>
        </p:txBody>
      </p:sp>
      <p:sp>
        <p:nvSpPr>
          <p:cNvPr id="4" name="Foliennummernplatzhalter 3"/>
          <p:cNvSpPr>
            <a:spLocks noGrp="1"/>
          </p:cNvSpPr>
          <p:nvPr>
            <p:ph type="sldNum" sz="quarter" idx="10"/>
          </p:nvPr>
        </p:nvSpPr>
        <p:spPr/>
        <p:txBody>
          <a:bodyPr/>
          <a:lstStyle/>
          <a:p>
            <a:fld id="{8947F2EB-A273-4CA5-8E41-BC88C509E25D}" type="slidenum">
              <a:rPr lang="de-DE" smtClean="0"/>
              <a:t>31</a:t>
            </a:fld>
            <a:endParaRPr lang="de-DE"/>
          </a:p>
        </p:txBody>
      </p:sp>
    </p:spTree>
    <p:extLst>
      <p:ext uri="{BB962C8B-B14F-4D97-AF65-F5344CB8AC3E}">
        <p14:creationId xmlns:p14="http://schemas.microsoft.com/office/powerpoint/2010/main" val="7234362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p>
        </p:txBody>
      </p:sp>
      <p:sp>
        <p:nvSpPr>
          <p:cNvPr id="4" name="Foliennummernplatzhalter 3"/>
          <p:cNvSpPr>
            <a:spLocks noGrp="1"/>
          </p:cNvSpPr>
          <p:nvPr>
            <p:ph type="sldNum" sz="quarter" idx="10"/>
          </p:nvPr>
        </p:nvSpPr>
        <p:spPr/>
        <p:txBody>
          <a:bodyPr/>
          <a:lstStyle/>
          <a:p>
            <a:fld id="{8947F2EB-A273-4CA5-8E41-BC88C509E25D}" type="slidenum">
              <a:rPr lang="de-DE" smtClean="0"/>
              <a:t>32</a:t>
            </a:fld>
            <a:endParaRPr lang="de-DE"/>
          </a:p>
        </p:txBody>
      </p:sp>
    </p:spTree>
    <p:extLst>
      <p:ext uri="{BB962C8B-B14F-4D97-AF65-F5344CB8AC3E}">
        <p14:creationId xmlns:p14="http://schemas.microsoft.com/office/powerpoint/2010/main" val="20191020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947F2EB-A273-4CA5-8E41-BC88C509E25D}" type="slidenum">
              <a:rPr lang="de-DE" smtClean="0"/>
              <a:t>33</a:t>
            </a:fld>
            <a:endParaRPr lang="de-DE"/>
          </a:p>
        </p:txBody>
      </p:sp>
    </p:spTree>
    <p:extLst>
      <p:ext uri="{BB962C8B-B14F-4D97-AF65-F5344CB8AC3E}">
        <p14:creationId xmlns:p14="http://schemas.microsoft.com/office/powerpoint/2010/main" val="1475571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947F2EB-A273-4CA5-8E41-BC88C509E25D}" type="slidenum">
              <a:rPr lang="de-DE" smtClean="0"/>
              <a:t>6</a:t>
            </a:fld>
            <a:endParaRPr lang="de-DE"/>
          </a:p>
        </p:txBody>
      </p:sp>
    </p:spTree>
    <p:extLst>
      <p:ext uri="{BB962C8B-B14F-4D97-AF65-F5344CB8AC3E}">
        <p14:creationId xmlns:p14="http://schemas.microsoft.com/office/powerpoint/2010/main" val="2023118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b="0" dirty="0"/>
          </a:p>
        </p:txBody>
      </p:sp>
      <p:sp>
        <p:nvSpPr>
          <p:cNvPr id="4" name="Foliennummernplatzhalter 3"/>
          <p:cNvSpPr>
            <a:spLocks noGrp="1"/>
          </p:cNvSpPr>
          <p:nvPr>
            <p:ph type="sldNum" sz="quarter" idx="10"/>
          </p:nvPr>
        </p:nvSpPr>
        <p:spPr/>
        <p:txBody>
          <a:bodyPr/>
          <a:lstStyle/>
          <a:p>
            <a:fld id="{8947F2EB-A273-4CA5-8E41-BC88C509E25D}" type="slidenum">
              <a:rPr lang="de-DE" smtClean="0"/>
              <a:t>34</a:t>
            </a:fld>
            <a:endParaRPr lang="de-DE"/>
          </a:p>
        </p:txBody>
      </p:sp>
    </p:spTree>
    <p:extLst>
      <p:ext uri="{BB962C8B-B14F-4D97-AF65-F5344CB8AC3E}">
        <p14:creationId xmlns:p14="http://schemas.microsoft.com/office/powerpoint/2010/main" val="20405131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947F2EB-A273-4CA5-8E41-BC88C509E25D}" type="slidenum">
              <a:rPr lang="de-DE" smtClean="0"/>
              <a:t>35</a:t>
            </a:fld>
            <a:endParaRPr lang="de-DE"/>
          </a:p>
        </p:txBody>
      </p:sp>
    </p:spTree>
    <p:extLst>
      <p:ext uri="{BB962C8B-B14F-4D97-AF65-F5344CB8AC3E}">
        <p14:creationId xmlns:p14="http://schemas.microsoft.com/office/powerpoint/2010/main" val="4204122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947F2EB-A273-4CA5-8E41-BC88C509E25D}" type="slidenum">
              <a:rPr lang="de-DE" smtClean="0"/>
              <a:t>9</a:t>
            </a:fld>
            <a:endParaRPr lang="de-DE"/>
          </a:p>
        </p:txBody>
      </p:sp>
    </p:spTree>
    <p:extLst>
      <p:ext uri="{BB962C8B-B14F-4D97-AF65-F5344CB8AC3E}">
        <p14:creationId xmlns:p14="http://schemas.microsoft.com/office/powerpoint/2010/main" val="3819450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947F2EB-A273-4CA5-8E41-BC88C509E25D}" type="slidenum">
              <a:rPr lang="de-DE" smtClean="0"/>
              <a:t>10</a:t>
            </a:fld>
            <a:endParaRPr lang="de-DE"/>
          </a:p>
        </p:txBody>
      </p:sp>
    </p:spTree>
    <p:extLst>
      <p:ext uri="{BB962C8B-B14F-4D97-AF65-F5344CB8AC3E}">
        <p14:creationId xmlns:p14="http://schemas.microsoft.com/office/powerpoint/2010/main" val="1406446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947F2EB-A273-4CA5-8E41-BC88C509E25D}" type="slidenum">
              <a:rPr lang="de-DE" smtClean="0"/>
              <a:t>18</a:t>
            </a:fld>
            <a:endParaRPr lang="de-DE"/>
          </a:p>
        </p:txBody>
      </p:sp>
    </p:spTree>
    <p:extLst>
      <p:ext uri="{BB962C8B-B14F-4D97-AF65-F5344CB8AC3E}">
        <p14:creationId xmlns:p14="http://schemas.microsoft.com/office/powerpoint/2010/main" val="1960868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947F2EB-A273-4CA5-8E41-BC88C509E25D}" type="slidenum">
              <a:rPr lang="de-DE" smtClean="0"/>
              <a:t>20</a:t>
            </a:fld>
            <a:endParaRPr lang="de-DE"/>
          </a:p>
        </p:txBody>
      </p:sp>
    </p:spTree>
    <p:extLst>
      <p:ext uri="{BB962C8B-B14F-4D97-AF65-F5344CB8AC3E}">
        <p14:creationId xmlns:p14="http://schemas.microsoft.com/office/powerpoint/2010/main" val="1809835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947F2EB-A273-4CA5-8E41-BC88C509E25D}" type="slidenum">
              <a:rPr lang="de-DE" smtClean="0"/>
              <a:t>21</a:t>
            </a:fld>
            <a:endParaRPr lang="de-DE"/>
          </a:p>
        </p:txBody>
      </p:sp>
    </p:spTree>
    <p:extLst>
      <p:ext uri="{BB962C8B-B14F-4D97-AF65-F5344CB8AC3E}">
        <p14:creationId xmlns:p14="http://schemas.microsoft.com/office/powerpoint/2010/main" val="3253772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947F2EB-A273-4CA5-8E41-BC88C509E25D}" type="slidenum">
              <a:rPr lang="de-DE" smtClean="0"/>
              <a:t>22</a:t>
            </a:fld>
            <a:endParaRPr lang="de-DE"/>
          </a:p>
        </p:txBody>
      </p:sp>
    </p:spTree>
    <p:extLst>
      <p:ext uri="{BB962C8B-B14F-4D97-AF65-F5344CB8AC3E}">
        <p14:creationId xmlns:p14="http://schemas.microsoft.com/office/powerpoint/2010/main" val="3447017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947F2EB-A273-4CA5-8E41-BC88C509E25D}" type="slidenum">
              <a:rPr lang="de-DE" smtClean="0"/>
              <a:t>23</a:t>
            </a:fld>
            <a:endParaRPr lang="de-DE"/>
          </a:p>
        </p:txBody>
      </p:sp>
    </p:spTree>
    <p:extLst>
      <p:ext uri="{BB962C8B-B14F-4D97-AF65-F5344CB8AC3E}">
        <p14:creationId xmlns:p14="http://schemas.microsoft.com/office/powerpoint/2010/main" val="39629957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Rechteck 6"/>
          <p:cNvSpPr/>
          <p:nvPr userDrawn="1"/>
        </p:nvSpPr>
        <p:spPr>
          <a:xfrm>
            <a:off x="0" y="283"/>
            <a:ext cx="9143622" cy="68574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Bildplatzhalter 4"/>
          <p:cNvSpPr>
            <a:spLocks noGrp="1"/>
          </p:cNvSpPr>
          <p:nvPr>
            <p:ph type="pic" sz="quarter" idx="10" hasCustomPrompt="1"/>
          </p:nvPr>
        </p:nvSpPr>
        <p:spPr>
          <a:xfrm>
            <a:off x="5076825" y="1989139"/>
            <a:ext cx="4066797" cy="2663824"/>
          </a:xfrm>
        </p:spPr>
        <p:txBody>
          <a:bodyPr anchor="t"/>
          <a:lstStyle>
            <a:lvl1pPr algn="ctr">
              <a:defRPr/>
            </a:lvl1pPr>
          </a:lstStyle>
          <a:p>
            <a:r>
              <a:rPr lang="de-DE" dirty="0" smtClean="0"/>
              <a:t>Zuerst Bild durch klicken auf Symbol hinzufügen und anschließend in den Hintergrund stellen!</a:t>
            </a:r>
            <a:endParaRPr lang="de-DE" dirty="0"/>
          </a:p>
        </p:txBody>
      </p:sp>
      <p:sp>
        <p:nvSpPr>
          <p:cNvPr id="3" name="Untertitel 2"/>
          <p:cNvSpPr>
            <a:spLocks noGrp="1"/>
          </p:cNvSpPr>
          <p:nvPr>
            <p:ph type="subTitle" idx="1"/>
          </p:nvPr>
        </p:nvSpPr>
        <p:spPr>
          <a:xfrm>
            <a:off x="323850" y="5373688"/>
            <a:ext cx="6335713" cy="792162"/>
          </a:xfrm>
        </p:spPr>
        <p:txBody>
          <a:bodyPr anchor="b">
            <a:noAutofit/>
          </a:bodyPr>
          <a:lstStyle>
            <a:lvl1pPr marL="0" indent="0" algn="l">
              <a:lnSpc>
                <a:spcPct val="110000"/>
              </a:lnSpc>
              <a:buNone/>
              <a:defRPr sz="2000" b="1" u="none" baseline="0">
                <a:solidFill>
                  <a:schemeClr val="accent1"/>
                </a:solidFill>
                <a:uFill>
                  <a:solidFill>
                    <a:schemeClr val="accent1"/>
                  </a:solidFill>
                </a:u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lang="de-DE" dirty="0"/>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59123" y="0"/>
            <a:ext cx="3689604" cy="2023110"/>
          </a:xfrm>
          <a:prstGeom prst="rect">
            <a:avLst/>
          </a:prstGeom>
        </p:spPr>
      </p:pic>
      <p:sp>
        <p:nvSpPr>
          <p:cNvPr id="2" name="Titel 1"/>
          <p:cNvSpPr>
            <a:spLocks noGrp="1"/>
          </p:cNvSpPr>
          <p:nvPr>
            <p:ph type="ctrTitle"/>
          </p:nvPr>
        </p:nvSpPr>
        <p:spPr>
          <a:xfrm>
            <a:off x="323850" y="2492896"/>
            <a:ext cx="4608189" cy="2376487"/>
          </a:xfrm>
        </p:spPr>
        <p:txBody>
          <a:bodyPr bIns="82800" anchor="b">
            <a:noAutofit/>
          </a:bodyPr>
          <a:lstStyle>
            <a:lvl1pPr>
              <a:lnSpc>
                <a:spcPct val="105000"/>
              </a:lnSpc>
              <a:defRPr sz="3500" b="1" u="none" baseline="0"/>
            </a:lvl1pPr>
          </a:lstStyle>
          <a:p>
            <a:r>
              <a:rPr lang="de-DE" smtClean="0"/>
              <a:t>Mastertitelformat bearbeiten</a:t>
            </a:r>
            <a:endParaRPr lang="de-DE" dirty="0"/>
          </a:p>
        </p:txBody>
      </p:sp>
    </p:spTree>
    <p:extLst>
      <p:ext uri="{BB962C8B-B14F-4D97-AF65-F5344CB8AC3E}">
        <p14:creationId xmlns:p14="http://schemas.microsoft.com/office/powerpoint/2010/main" val="7418458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Zitat Gross">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dirty="0" err="1" smtClean="0"/>
              <a:t>Literature</a:t>
            </a:r>
            <a:r>
              <a:rPr lang="de-DE" dirty="0" smtClean="0"/>
              <a:t> </a:t>
            </a:r>
            <a:r>
              <a:rPr lang="de-DE" dirty="0" err="1" smtClean="0"/>
              <a:t>research</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endParaRPr lang="de-DE" dirty="0"/>
          </a:p>
        </p:txBody>
      </p:sp>
      <p:sp>
        <p:nvSpPr>
          <p:cNvPr id="7" name="Textplatzhalter 6"/>
          <p:cNvSpPr>
            <a:spLocks noGrp="1"/>
          </p:cNvSpPr>
          <p:nvPr>
            <p:ph type="body" sz="quarter" idx="13"/>
          </p:nvPr>
        </p:nvSpPr>
        <p:spPr>
          <a:xfrm>
            <a:off x="323850" y="404813"/>
            <a:ext cx="6335713" cy="5688012"/>
          </a:xfrm>
        </p:spPr>
        <p:txBody>
          <a:bodyPr/>
          <a:lstStyle>
            <a:lvl1pPr>
              <a:lnSpc>
                <a:spcPct val="95000"/>
              </a:lnSpc>
              <a:spcBef>
                <a:spcPts val="0"/>
              </a:spcBef>
              <a:defRPr sz="5200" u="none" baseline="0">
                <a:solidFill>
                  <a:schemeClr val="accent1"/>
                </a:solidFill>
                <a:uFill>
                  <a:solidFill>
                    <a:schemeClr val="accent1"/>
                  </a:solidFill>
                </a:uFill>
              </a:defRPr>
            </a:lvl1pPr>
            <a:lvl2pPr marL="0" indent="0">
              <a:lnSpc>
                <a:spcPct val="100000"/>
              </a:lnSpc>
              <a:spcBef>
                <a:spcPts val="5200"/>
              </a:spcBef>
              <a:buFont typeface="Arial" panose="020B0604020202020204" pitchFamily="34" charset="0"/>
              <a:buNone/>
              <a:defRPr sz="2600" b="1">
                <a:solidFill>
                  <a:schemeClr val="accent1"/>
                </a:solidFill>
              </a:defRPr>
            </a:lvl2pPr>
            <a:lvl3pPr marL="0" indent="0">
              <a:lnSpc>
                <a:spcPct val="100000"/>
              </a:lnSpc>
              <a:buFont typeface="Arial" panose="020B0604020202020204" pitchFamily="34" charset="0"/>
              <a:buNone/>
              <a:defRPr/>
            </a:lvl3pPr>
            <a:lvl4pPr marL="0" indent="0">
              <a:lnSpc>
                <a:spcPct val="100000"/>
              </a:lnSpc>
              <a:buFont typeface="Arial" panose="020B0604020202020204" pitchFamily="34" charset="0"/>
              <a:buNone/>
              <a:defRPr/>
            </a:lvl4pPr>
            <a:lvl5pPr marL="0" indent="0">
              <a:lnSpc>
                <a:spcPct val="100000"/>
              </a:lnSpc>
              <a:buFont typeface="Arial" panose="020B0604020202020204" pitchFamily="34" charset="0"/>
              <a:buNone/>
              <a:defRPr/>
            </a:lvl5pPr>
            <a:lvl6pPr marL="0" indent="0">
              <a:lnSpc>
                <a:spcPct val="100000"/>
              </a:lnSpc>
              <a:buFont typeface="Arial" panose="020B0604020202020204" pitchFamily="34" charset="0"/>
              <a:buNone/>
              <a:defRPr/>
            </a:lvl6pPr>
            <a:lvl7pPr marL="0" indent="0">
              <a:lnSpc>
                <a:spcPct val="100000"/>
              </a:lnSpc>
              <a:buFont typeface="Arial" panose="020B0604020202020204" pitchFamily="34" charset="0"/>
              <a:buNone/>
              <a:defRPr/>
            </a:lvl7pPr>
            <a:lvl8pPr marL="0" indent="0">
              <a:lnSpc>
                <a:spcPct val="100000"/>
              </a:lnSpc>
              <a:buFont typeface="Arial" panose="020B0604020202020204" pitchFamily="34" charset="0"/>
              <a:buNone/>
              <a:defRPr/>
            </a:lvl8pPr>
            <a:lvl9pPr marL="0" indent="0">
              <a:lnSpc>
                <a:spcPct val="100000"/>
              </a:lnSpc>
              <a:buFont typeface="Arial" panose="020B0604020202020204" pitchFamily="34" charset="0"/>
              <a:buNone/>
              <a:defRPr/>
            </a:lvl9pPr>
          </a:lstStyle>
          <a:p>
            <a:pPr lvl="0"/>
            <a:r>
              <a:rPr lang="de-DE" smtClean="0"/>
              <a:t>Mastertextformat bearbeiten</a:t>
            </a:r>
          </a:p>
          <a:p>
            <a:pPr lvl="1"/>
            <a:r>
              <a:rPr lang="de-DE" smtClean="0"/>
              <a:t>Zweite Ebene</a:t>
            </a:r>
          </a:p>
          <a:p>
            <a:pPr lvl="2"/>
            <a:r>
              <a:rPr lang="de-DE" smtClean="0"/>
              <a:t>Dritte Ebene</a:t>
            </a:r>
          </a:p>
        </p:txBody>
      </p:sp>
    </p:spTree>
    <p:extLst>
      <p:ext uri="{BB962C8B-B14F-4D97-AF65-F5344CB8AC3E}">
        <p14:creationId xmlns:p14="http://schemas.microsoft.com/office/powerpoint/2010/main" val="33950967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Zitat">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dirty="0" err="1" smtClean="0"/>
              <a:t>Literature</a:t>
            </a:r>
            <a:r>
              <a:rPr lang="de-DE" dirty="0" smtClean="0"/>
              <a:t> </a:t>
            </a:r>
            <a:r>
              <a:rPr lang="de-DE" dirty="0" err="1" smtClean="0"/>
              <a:t>research</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endParaRPr lang="de-DE" dirty="0"/>
          </a:p>
        </p:txBody>
      </p:sp>
      <p:sp>
        <p:nvSpPr>
          <p:cNvPr id="7" name="Textplatzhalter 6"/>
          <p:cNvSpPr>
            <a:spLocks noGrp="1"/>
          </p:cNvSpPr>
          <p:nvPr>
            <p:ph type="body" sz="quarter" idx="13"/>
          </p:nvPr>
        </p:nvSpPr>
        <p:spPr>
          <a:xfrm>
            <a:off x="323850" y="404813"/>
            <a:ext cx="6335713" cy="5688012"/>
          </a:xfrm>
        </p:spPr>
        <p:txBody>
          <a:bodyPr/>
          <a:lstStyle>
            <a:lvl1pPr>
              <a:lnSpc>
                <a:spcPct val="95000"/>
              </a:lnSpc>
              <a:spcBef>
                <a:spcPts val="0"/>
              </a:spcBef>
              <a:defRPr sz="3200" u="sng" baseline="0">
                <a:solidFill>
                  <a:schemeClr val="tx1"/>
                </a:solidFill>
                <a:uFill>
                  <a:solidFill>
                    <a:schemeClr val="accent1"/>
                  </a:solidFill>
                </a:uFill>
              </a:defRPr>
            </a:lvl1pPr>
            <a:lvl2pPr marL="0" indent="0">
              <a:lnSpc>
                <a:spcPct val="100000"/>
              </a:lnSpc>
              <a:spcBef>
                <a:spcPts val="3500"/>
              </a:spcBef>
              <a:buFont typeface="Arial" panose="020B0604020202020204" pitchFamily="34" charset="0"/>
              <a:buNone/>
              <a:defRPr sz="2000" b="1">
                <a:solidFill>
                  <a:schemeClr val="accent1"/>
                </a:solidFill>
              </a:defRPr>
            </a:lvl2pPr>
            <a:lvl3pPr marL="0" indent="0">
              <a:lnSpc>
                <a:spcPct val="100000"/>
              </a:lnSpc>
              <a:buFont typeface="Arial" panose="020B0604020202020204" pitchFamily="34" charset="0"/>
              <a:buNone/>
              <a:defRPr/>
            </a:lvl3pPr>
            <a:lvl4pPr marL="0" indent="0">
              <a:lnSpc>
                <a:spcPct val="100000"/>
              </a:lnSpc>
              <a:buFont typeface="Arial" panose="020B0604020202020204" pitchFamily="34" charset="0"/>
              <a:buNone/>
              <a:defRPr/>
            </a:lvl4pPr>
            <a:lvl5pPr marL="0" indent="0">
              <a:lnSpc>
                <a:spcPct val="100000"/>
              </a:lnSpc>
              <a:buFont typeface="Arial" panose="020B0604020202020204" pitchFamily="34" charset="0"/>
              <a:buNone/>
              <a:defRPr/>
            </a:lvl5pPr>
            <a:lvl6pPr marL="0" indent="0">
              <a:lnSpc>
                <a:spcPct val="100000"/>
              </a:lnSpc>
              <a:buFont typeface="Arial" panose="020B0604020202020204" pitchFamily="34" charset="0"/>
              <a:buNone/>
              <a:defRPr/>
            </a:lvl6pPr>
            <a:lvl7pPr marL="0" indent="0">
              <a:lnSpc>
                <a:spcPct val="100000"/>
              </a:lnSpc>
              <a:buFont typeface="Arial" panose="020B0604020202020204" pitchFamily="34" charset="0"/>
              <a:buNone/>
              <a:defRPr/>
            </a:lvl7pPr>
            <a:lvl8pPr marL="0" indent="0">
              <a:lnSpc>
                <a:spcPct val="100000"/>
              </a:lnSpc>
              <a:buFont typeface="Arial" panose="020B0604020202020204" pitchFamily="34" charset="0"/>
              <a:buNone/>
              <a:defRPr/>
            </a:lvl8pPr>
            <a:lvl9pPr marL="0" indent="0">
              <a:lnSpc>
                <a:spcPct val="100000"/>
              </a:lnSpc>
              <a:buFont typeface="Arial" panose="020B0604020202020204" pitchFamily="34" charset="0"/>
              <a:buNone/>
              <a:defRPr/>
            </a:lvl9pPr>
          </a:lstStyle>
          <a:p>
            <a:pPr lvl="0"/>
            <a:r>
              <a:rPr lang="de-DE" dirty="0" smtClean="0"/>
              <a:t>Mastertextformat bearbeiten</a:t>
            </a:r>
          </a:p>
          <a:p>
            <a:pPr lvl="1"/>
            <a:r>
              <a:rPr lang="de-DE" dirty="0" smtClean="0"/>
              <a:t>Zweite Ebene</a:t>
            </a:r>
          </a:p>
          <a:p>
            <a:pPr lvl="2"/>
            <a:r>
              <a:rPr lang="de-DE" dirty="0" smtClean="0"/>
              <a:t>Dritte Ebene</a:t>
            </a:r>
          </a:p>
        </p:txBody>
      </p:sp>
    </p:spTree>
    <p:extLst>
      <p:ext uri="{BB962C8B-B14F-4D97-AF65-F5344CB8AC3E}">
        <p14:creationId xmlns:p14="http://schemas.microsoft.com/office/powerpoint/2010/main" val="148718614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3200"/>
            </a:lvl1pPr>
          </a:lstStyle>
          <a:p>
            <a:r>
              <a:rPr lang="de-DE" dirty="0" smtClean="0"/>
              <a:t>Mastertitelformat bearbeiten</a:t>
            </a:r>
            <a:endParaRPr lang="de-DE" dirty="0"/>
          </a:p>
        </p:txBody>
      </p:sp>
      <p:sp>
        <p:nvSpPr>
          <p:cNvPr id="3" name="Fußzeilenplatzhalter 2"/>
          <p:cNvSpPr>
            <a:spLocks noGrp="1"/>
          </p:cNvSpPr>
          <p:nvPr>
            <p:ph type="ftr" sz="quarter" idx="10"/>
          </p:nvPr>
        </p:nvSpPr>
        <p:spPr/>
        <p:txBody>
          <a:bodyPr/>
          <a:lstStyle/>
          <a:p>
            <a:r>
              <a:rPr lang="de-DE" dirty="0" err="1" smtClean="0"/>
              <a:t>Literature</a:t>
            </a:r>
            <a:r>
              <a:rPr lang="de-DE" dirty="0" smtClean="0"/>
              <a:t> </a:t>
            </a:r>
            <a:r>
              <a:rPr lang="de-DE" dirty="0" err="1" smtClean="0"/>
              <a:t>research</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endParaRPr lang="de-DE" dirty="0"/>
          </a:p>
        </p:txBody>
      </p:sp>
    </p:spTree>
    <p:extLst>
      <p:ext uri="{BB962C8B-B14F-4D97-AF65-F5344CB8AC3E}">
        <p14:creationId xmlns:p14="http://schemas.microsoft.com/office/powerpoint/2010/main" val="272113206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ogo">
    <p:spTree>
      <p:nvGrpSpPr>
        <p:cNvPr id="1" name=""/>
        <p:cNvGrpSpPr/>
        <p:nvPr/>
      </p:nvGrpSpPr>
      <p:grpSpPr>
        <a:xfrm>
          <a:off x="0" y="0"/>
          <a:ext cx="0" cy="0"/>
          <a:chOff x="0" y="0"/>
          <a:chExt cx="0" cy="0"/>
        </a:xfrm>
      </p:grpSpPr>
      <p:sp>
        <p:nvSpPr>
          <p:cNvPr id="7" name="Rechteck 6"/>
          <p:cNvSpPr/>
          <p:nvPr userDrawn="1"/>
        </p:nvSpPr>
        <p:spPr>
          <a:xfrm>
            <a:off x="0" y="283"/>
            <a:ext cx="9143622" cy="68574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59123" y="0"/>
            <a:ext cx="3689604" cy="2023110"/>
          </a:xfrm>
          <a:prstGeom prst="rect">
            <a:avLst/>
          </a:prstGeom>
        </p:spPr>
      </p:pic>
    </p:spTree>
    <p:extLst>
      <p:ext uri="{BB962C8B-B14F-4D97-AF65-F5344CB8AC3E}">
        <p14:creationId xmlns:p14="http://schemas.microsoft.com/office/powerpoint/2010/main" val="27137815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xtformatierungen Listeneben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3200"/>
            </a:lvl1pPr>
          </a:lstStyle>
          <a:p>
            <a:r>
              <a:rPr lang="de-DE" dirty="0" smtClean="0"/>
              <a:t>Mastertitelformat bearbeiten</a:t>
            </a:r>
            <a:endParaRPr lang="de-DE" dirty="0"/>
          </a:p>
        </p:txBody>
      </p:sp>
      <p:sp>
        <p:nvSpPr>
          <p:cNvPr id="3" name="Inhaltsplatzhalter 2"/>
          <p:cNvSpPr>
            <a:spLocks noGrp="1"/>
          </p:cNvSpPr>
          <p:nvPr>
            <p:ph idx="1" hasCustomPrompt="1"/>
          </p:nvPr>
        </p:nvSpPr>
        <p:spPr/>
        <p:txBody>
          <a:bodyPr/>
          <a:lstStyle>
            <a:lvl5pPr>
              <a:defRPr/>
            </a:lvl5pPr>
            <a:lvl6pPr>
              <a:defRPr/>
            </a:lvl6pPr>
            <a:lvl7pPr>
              <a:defRPr/>
            </a:lvl7pPr>
            <a:lvl8pPr>
              <a:defRPr/>
            </a:lvl8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7" name="Fußzeilenplatzhalter 4"/>
          <p:cNvSpPr>
            <a:spLocks noGrp="1"/>
          </p:cNvSpPr>
          <p:nvPr>
            <p:ph type="ftr" sz="quarter" idx="3"/>
          </p:nvPr>
        </p:nvSpPr>
        <p:spPr>
          <a:xfrm>
            <a:off x="2484438" y="6453336"/>
            <a:ext cx="3095625" cy="216024"/>
          </a:xfrm>
          <a:prstGeom prst="rect">
            <a:avLst/>
          </a:prstGeom>
        </p:spPr>
        <p:txBody>
          <a:bodyPr vert="horz" lIns="0" tIns="0" rIns="0" bIns="54000" rtlCol="0" anchor="b" anchorCtr="0"/>
          <a:lstStyle>
            <a:lvl1pPr algn="l">
              <a:defRPr sz="700" b="1">
                <a:solidFill>
                  <a:schemeClr val="tx1"/>
                </a:solidFill>
              </a:defRPr>
            </a:lvl1pPr>
          </a:lstStyle>
          <a:p>
            <a:r>
              <a:rPr lang="de-DE" dirty="0" err="1" smtClean="0"/>
              <a:t>Literature</a:t>
            </a:r>
            <a:r>
              <a:rPr lang="de-DE" dirty="0" smtClean="0"/>
              <a:t> </a:t>
            </a:r>
            <a:r>
              <a:rPr lang="de-DE" dirty="0" err="1" smtClean="0"/>
              <a:t>research</a:t>
            </a:r>
            <a:endParaRPr lang="de-DE" dirty="0"/>
          </a:p>
        </p:txBody>
      </p:sp>
      <p:sp>
        <p:nvSpPr>
          <p:cNvPr id="8"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700" b="1">
                <a:solidFill>
                  <a:schemeClr val="tx1"/>
                </a:solidFill>
              </a:defRPr>
            </a:lvl1pPr>
          </a:lstStyle>
          <a:p>
            <a:fld id="{C05EE493-AD2E-4872-B2F6-8F12A747F0A5}" type="slidenum">
              <a:rPr lang="de-DE" smtClean="0"/>
              <a:pPr/>
              <a:t>‹Nr.›</a:t>
            </a:fld>
            <a:endParaRPr lang="de-DE" dirty="0"/>
          </a:p>
        </p:txBody>
      </p:sp>
      <p:sp>
        <p:nvSpPr>
          <p:cNvPr id="9" name="Datumsplatzhalter 8"/>
          <p:cNvSpPr>
            <a:spLocks noGrp="1"/>
          </p:cNvSpPr>
          <p:nvPr>
            <p:ph type="dt" sz="half" idx="2"/>
          </p:nvPr>
        </p:nvSpPr>
        <p:spPr>
          <a:xfrm>
            <a:off x="1403350" y="6453336"/>
            <a:ext cx="936626" cy="216024"/>
          </a:xfrm>
          <a:prstGeom prst="rect">
            <a:avLst/>
          </a:prstGeom>
        </p:spPr>
        <p:txBody>
          <a:bodyPr vert="horz" lIns="0" tIns="0" rIns="0" bIns="54000" rtlCol="0" anchor="b" anchorCtr="0"/>
          <a:lstStyle>
            <a:lvl1pPr algn="l">
              <a:defRPr sz="700" b="1">
                <a:solidFill>
                  <a:schemeClr val="tx1"/>
                </a:solidFill>
              </a:defRPr>
            </a:lvl1pPr>
          </a:lstStyle>
          <a:p>
            <a:endParaRPr lang="de-DE"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extfolie ein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3200"/>
            </a:lvl1pPr>
          </a:lstStyle>
          <a:p>
            <a:r>
              <a:rPr lang="de-DE" dirty="0" smtClean="0"/>
              <a:t>Mastertitelformat bearbeiten</a:t>
            </a:r>
            <a:endParaRPr lang="de-DE" dirty="0"/>
          </a:p>
        </p:txBody>
      </p:sp>
      <p:sp>
        <p:nvSpPr>
          <p:cNvPr id="3" name="Inhaltsplatzhalter 2"/>
          <p:cNvSpPr>
            <a:spLocks noGrp="1"/>
          </p:cNvSpPr>
          <p:nvPr>
            <p:ph idx="1" hasCustomPrompt="1"/>
          </p:nvPr>
        </p:nvSpPr>
        <p:spPr/>
        <p:txBody>
          <a:bodyPr/>
          <a:lstStyle>
            <a:lvl5pPr>
              <a:defRPr/>
            </a:lvl5pPr>
            <a:lvl6pPr>
              <a:defRPr/>
            </a:lvl6pPr>
            <a:lvl7pPr>
              <a:defRPr/>
            </a:lvl7pPr>
            <a:lvl8pPr>
              <a:defRPr/>
            </a:lvl8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7" name="Fußzeilenplatzhalter 4"/>
          <p:cNvSpPr>
            <a:spLocks noGrp="1"/>
          </p:cNvSpPr>
          <p:nvPr>
            <p:ph type="ftr" sz="quarter" idx="3"/>
          </p:nvPr>
        </p:nvSpPr>
        <p:spPr>
          <a:xfrm>
            <a:off x="2484438" y="6453336"/>
            <a:ext cx="3095625" cy="216024"/>
          </a:xfrm>
          <a:prstGeom prst="rect">
            <a:avLst/>
          </a:prstGeom>
        </p:spPr>
        <p:txBody>
          <a:bodyPr vert="horz" lIns="0" tIns="0" rIns="0" bIns="54000" rtlCol="0" anchor="b" anchorCtr="0"/>
          <a:lstStyle>
            <a:lvl1pPr algn="l">
              <a:defRPr sz="700" b="1">
                <a:solidFill>
                  <a:schemeClr val="tx1"/>
                </a:solidFill>
              </a:defRPr>
            </a:lvl1pPr>
          </a:lstStyle>
          <a:p>
            <a:r>
              <a:rPr lang="de-DE" dirty="0" err="1" smtClean="0"/>
              <a:t>Literature</a:t>
            </a:r>
            <a:r>
              <a:rPr lang="de-DE" dirty="0" smtClean="0"/>
              <a:t> </a:t>
            </a:r>
            <a:r>
              <a:rPr lang="de-DE" dirty="0" err="1" smtClean="0"/>
              <a:t>research</a:t>
            </a:r>
            <a:endParaRPr lang="de-DE" dirty="0"/>
          </a:p>
        </p:txBody>
      </p:sp>
      <p:sp>
        <p:nvSpPr>
          <p:cNvPr id="8"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700" b="1">
                <a:solidFill>
                  <a:schemeClr val="tx1"/>
                </a:solidFill>
              </a:defRPr>
            </a:lvl1pPr>
          </a:lstStyle>
          <a:p>
            <a:fld id="{C05EE493-AD2E-4872-B2F6-8F12A747F0A5}" type="slidenum">
              <a:rPr lang="de-DE" smtClean="0"/>
              <a:pPr/>
              <a:t>‹Nr.›</a:t>
            </a:fld>
            <a:endParaRPr lang="de-DE" dirty="0"/>
          </a:p>
        </p:txBody>
      </p:sp>
      <p:sp>
        <p:nvSpPr>
          <p:cNvPr id="9" name="Datumsplatzhalter 8"/>
          <p:cNvSpPr>
            <a:spLocks noGrp="1"/>
          </p:cNvSpPr>
          <p:nvPr>
            <p:ph type="dt" sz="half" idx="2"/>
          </p:nvPr>
        </p:nvSpPr>
        <p:spPr>
          <a:xfrm>
            <a:off x="1403350" y="6453336"/>
            <a:ext cx="936626" cy="216024"/>
          </a:xfrm>
          <a:prstGeom prst="rect">
            <a:avLst/>
          </a:prstGeom>
        </p:spPr>
        <p:txBody>
          <a:bodyPr vert="horz" lIns="0" tIns="0" rIns="0" bIns="54000" rtlCol="0" anchor="b" anchorCtr="0"/>
          <a:lstStyle>
            <a:lvl1pPr algn="l">
              <a:defRPr sz="700" b="1">
                <a:solidFill>
                  <a:schemeClr val="tx1"/>
                </a:solidFill>
              </a:defRPr>
            </a:lvl1pPr>
          </a:lstStyle>
          <a:p>
            <a:endParaRPr lang="de-DE" dirty="0"/>
          </a:p>
        </p:txBody>
      </p:sp>
    </p:spTree>
    <p:extLst>
      <p:ext uri="{BB962C8B-B14F-4D97-AF65-F5344CB8AC3E}">
        <p14:creationId xmlns:p14="http://schemas.microsoft.com/office/powerpoint/2010/main" val="42611552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extfolie zwei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3200"/>
            </a:lvl1pPr>
          </a:lstStyle>
          <a:p>
            <a:r>
              <a:rPr lang="de-DE" dirty="0" smtClean="0"/>
              <a:t>Mastertitelformat bearbeiten</a:t>
            </a:r>
            <a:endParaRPr lang="de-DE" dirty="0"/>
          </a:p>
        </p:txBody>
      </p:sp>
      <p:sp>
        <p:nvSpPr>
          <p:cNvPr id="3" name="Inhaltsplatzhalter 2"/>
          <p:cNvSpPr>
            <a:spLocks noGrp="1"/>
          </p:cNvSpPr>
          <p:nvPr>
            <p:ph sz="half" idx="1" hasCustomPrompt="1"/>
          </p:nvPr>
        </p:nvSpPr>
        <p:spPr>
          <a:xfrm>
            <a:off x="323849" y="1989138"/>
            <a:ext cx="4176713" cy="4103687"/>
          </a:xfrm>
        </p:spPr>
        <p:txBody>
          <a:bodyPr>
            <a:noAutofit/>
          </a:bodyPr>
          <a:lstStyle>
            <a:lvl1pPr>
              <a:defRPr sz="1600"/>
            </a:lvl1pPr>
            <a:lvl2pPr>
              <a:defRPr sz="1600"/>
            </a:lvl2pPr>
            <a:lvl3pPr>
              <a:defRPr sz="1600"/>
            </a:lvl3pPr>
            <a:lvl4pPr>
              <a:defRPr sz="1600"/>
            </a:lvl4pPr>
            <a:lvl5pPr>
              <a:defRPr sz="1600"/>
            </a:lvl5pPr>
            <a:lvl6pPr>
              <a:defRPr sz="1600"/>
            </a:lvl6pPr>
            <a:lvl7pPr marL="0" indent="0">
              <a:buFont typeface="Arial" panose="020B0604020202020204" pitchFamily="34" charset="0"/>
              <a:buNone/>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4" name="Inhaltsplatzhalter 3"/>
          <p:cNvSpPr>
            <a:spLocks noGrp="1"/>
          </p:cNvSpPr>
          <p:nvPr>
            <p:ph sz="half" idx="2" hasCustomPrompt="1"/>
          </p:nvPr>
        </p:nvSpPr>
        <p:spPr>
          <a:xfrm>
            <a:off x="4643438" y="1989138"/>
            <a:ext cx="4176712" cy="4103687"/>
          </a:xfrm>
        </p:spPr>
        <p:txBody>
          <a:bodyPr>
            <a:noAutofit/>
          </a:bodyPr>
          <a:lstStyle>
            <a:lvl1pPr>
              <a:defRPr sz="1600"/>
            </a:lvl1pPr>
            <a:lvl2pPr>
              <a:defRPr sz="1600"/>
            </a:lvl2pPr>
            <a:lvl3pPr>
              <a:defRPr sz="1600"/>
            </a:lvl3pPr>
            <a:lvl4pPr>
              <a:defRPr sz="1600"/>
            </a:lvl4pPr>
            <a:lvl5pPr>
              <a:buAutoNum type="arabicPeriod"/>
              <a:defRPr sz="1600"/>
            </a:lvl5pPr>
            <a:lvl6pPr>
              <a:defRPr sz="1600"/>
            </a:lvl6pPr>
            <a:lvl7pPr>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 name="Fußzeilenplatzhalter 4"/>
          <p:cNvSpPr>
            <a:spLocks noGrp="1"/>
          </p:cNvSpPr>
          <p:nvPr>
            <p:ph type="ftr" sz="quarter" idx="3"/>
          </p:nvPr>
        </p:nvSpPr>
        <p:spPr>
          <a:xfrm>
            <a:off x="2484438" y="6453336"/>
            <a:ext cx="3095625" cy="216024"/>
          </a:xfrm>
          <a:prstGeom prst="rect">
            <a:avLst/>
          </a:prstGeom>
        </p:spPr>
        <p:txBody>
          <a:bodyPr vert="horz" lIns="0" tIns="0" rIns="0" bIns="54000" rtlCol="0" anchor="b" anchorCtr="0"/>
          <a:lstStyle>
            <a:lvl1pPr algn="l">
              <a:defRPr sz="700" b="1">
                <a:solidFill>
                  <a:schemeClr val="tx1"/>
                </a:solidFill>
              </a:defRPr>
            </a:lvl1pPr>
          </a:lstStyle>
          <a:p>
            <a:r>
              <a:rPr lang="de-DE" dirty="0" err="1" smtClean="0"/>
              <a:t>Literature</a:t>
            </a:r>
            <a:r>
              <a:rPr lang="de-DE" dirty="0" smtClean="0"/>
              <a:t> </a:t>
            </a:r>
            <a:r>
              <a:rPr lang="de-DE" dirty="0" err="1" smtClean="0"/>
              <a:t>research</a:t>
            </a:r>
            <a:endParaRPr lang="de-DE" dirty="0"/>
          </a:p>
        </p:txBody>
      </p:sp>
      <p:sp>
        <p:nvSpPr>
          <p:cNvPr id="9"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700" b="1">
                <a:solidFill>
                  <a:schemeClr val="tx1"/>
                </a:solidFill>
              </a:defRPr>
            </a:lvl1pPr>
          </a:lstStyle>
          <a:p>
            <a:fld id="{C05EE493-AD2E-4872-B2F6-8F12A747F0A5}" type="slidenum">
              <a:rPr lang="de-DE" smtClean="0"/>
              <a:pPr/>
              <a:t>‹Nr.›</a:t>
            </a:fld>
            <a:endParaRPr lang="de-DE" dirty="0"/>
          </a:p>
        </p:txBody>
      </p:sp>
      <p:sp>
        <p:nvSpPr>
          <p:cNvPr id="10" name="Datumsplatzhalter 8"/>
          <p:cNvSpPr>
            <a:spLocks noGrp="1"/>
          </p:cNvSpPr>
          <p:nvPr>
            <p:ph type="dt" sz="half" idx="10"/>
          </p:nvPr>
        </p:nvSpPr>
        <p:spPr>
          <a:xfrm>
            <a:off x="1403350" y="6453336"/>
            <a:ext cx="936626" cy="216024"/>
          </a:xfrm>
          <a:prstGeom prst="rect">
            <a:avLst/>
          </a:prstGeom>
        </p:spPr>
        <p:txBody>
          <a:bodyPr vert="horz" lIns="0" tIns="0" rIns="0" bIns="54000" rtlCol="0" anchor="b" anchorCtr="0"/>
          <a:lstStyle>
            <a:lvl1pPr algn="l">
              <a:defRPr sz="700" b="1">
                <a:solidFill>
                  <a:schemeClr val="tx1"/>
                </a:solidFill>
              </a:defRPr>
            </a:lvl1pPr>
          </a:lstStyle>
          <a:p>
            <a:endParaRPr lang="de-DE"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osse Headline – Textfolie einspaltig">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6335713" cy="1224136"/>
          </a:xfrm>
        </p:spPr>
        <p:txBody>
          <a:bodyPr>
            <a:normAutofit/>
          </a:bodyPr>
          <a:lstStyle>
            <a:lvl1pPr>
              <a:defRPr sz="3200"/>
            </a:lvl1pPr>
          </a:lstStyle>
          <a:p>
            <a:r>
              <a:rPr lang="de-DE" dirty="0" smtClean="0"/>
              <a:t>Mastertitelformat bearbeiten</a:t>
            </a:r>
            <a:endParaRPr lang="de-DE" dirty="0"/>
          </a:p>
        </p:txBody>
      </p:sp>
      <p:sp>
        <p:nvSpPr>
          <p:cNvPr id="3" name="Inhaltsplatzhalter 2"/>
          <p:cNvSpPr>
            <a:spLocks noGrp="1"/>
          </p:cNvSpPr>
          <p:nvPr>
            <p:ph idx="1" hasCustomPrompt="1"/>
          </p:nvPr>
        </p:nvSpPr>
        <p:spPr/>
        <p:txBody>
          <a:bodyPr/>
          <a:lstStyle>
            <a:lvl5pPr>
              <a:defRPr/>
            </a:lvl5pPr>
            <a:lvl6pPr>
              <a:defRPr/>
            </a:lvl6pPr>
            <a:lvl7pPr>
              <a:defRPr/>
            </a:lvl7pPr>
            <a:lvl8pPr>
              <a:defRPr/>
            </a:lvl8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7" name="Fußzeilenplatzhalter 4"/>
          <p:cNvSpPr>
            <a:spLocks noGrp="1"/>
          </p:cNvSpPr>
          <p:nvPr>
            <p:ph type="ftr" sz="quarter" idx="3"/>
          </p:nvPr>
        </p:nvSpPr>
        <p:spPr>
          <a:xfrm>
            <a:off x="2484438" y="6453336"/>
            <a:ext cx="3095625" cy="216024"/>
          </a:xfrm>
          <a:prstGeom prst="rect">
            <a:avLst/>
          </a:prstGeom>
        </p:spPr>
        <p:txBody>
          <a:bodyPr vert="horz" lIns="0" tIns="0" rIns="0" bIns="54000" rtlCol="0" anchor="b" anchorCtr="0"/>
          <a:lstStyle>
            <a:lvl1pPr algn="l">
              <a:defRPr sz="700" b="1">
                <a:solidFill>
                  <a:schemeClr val="tx1"/>
                </a:solidFill>
              </a:defRPr>
            </a:lvl1pPr>
          </a:lstStyle>
          <a:p>
            <a:r>
              <a:rPr lang="de-DE" dirty="0" err="1" smtClean="0"/>
              <a:t>Literature</a:t>
            </a:r>
            <a:r>
              <a:rPr lang="de-DE" dirty="0" smtClean="0"/>
              <a:t> </a:t>
            </a:r>
            <a:r>
              <a:rPr lang="de-DE" dirty="0" err="1" smtClean="0"/>
              <a:t>research</a:t>
            </a:r>
            <a:endParaRPr lang="de-DE" dirty="0"/>
          </a:p>
        </p:txBody>
      </p:sp>
      <p:sp>
        <p:nvSpPr>
          <p:cNvPr id="8"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700" b="1">
                <a:solidFill>
                  <a:schemeClr val="tx1"/>
                </a:solidFill>
              </a:defRPr>
            </a:lvl1pPr>
          </a:lstStyle>
          <a:p>
            <a:fld id="{C05EE493-AD2E-4872-B2F6-8F12A747F0A5}" type="slidenum">
              <a:rPr lang="de-DE" smtClean="0"/>
              <a:pPr/>
              <a:t>‹Nr.›</a:t>
            </a:fld>
            <a:endParaRPr lang="de-DE" dirty="0"/>
          </a:p>
        </p:txBody>
      </p:sp>
      <p:sp>
        <p:nvSpPr>
          <p:cNvPr id="9" name="Datumsplatzhalter 8"/>
          <p:cNvSpPr>
            <a:spLocks noGrp="1"/>
          </p:cNvSpPr>
          <p:nvPr>
            <p:ph type="dt" sz="half" idx="2"/>
          </p:nvPr>
        </p:nvSpPr>
        <p:spPr>
          <a:xfrm>
            <a:off x="1403350" y="6453336"/>
            <a:ext cx="936626" cy="216024"/>
          </a:xfrm>
          <a:prstGeom prst="rect">
            <a:avLst/>
          </a:prstGeom>
        </p:spPr>
        <p:txBody>
          <a:bodyPr vert="horz" lIns="0" tIns="0" rIns="0" bIns="54000" rtlCol="0" anchor="b" anchorCtr="0"/>
          <a:lstStyle>
            <a:lvl1pPr algn="l">
              <a:defRPr sz="700" b="1">
                <a:solidFill>
                  <a:schemeClr val="tx1"/>
                </a:solidFill>
              </a:defRPr>
            </a:lvl1pPr>
          </a:lstStyle>
          <a:p>
            <a:endParaRPr lang="de-DE" dirty="0"/>
          </a:p>
        </p:txBody>
      </p:sp>
    </p:spTree>
    <p:extLst>
      <p:ext uri="{BB962C8B-B14F-4D97-AF65-F5344CB8AC3E}">
        <p14:creationId xmlns:p14="http://schemas.microsoft.com/office/powerpoint/2010/main" val="8565318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Grosse Headline – Textfolie zweispaltig">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3"/>
            <a:ext cx="6335713" cy="1224111"/>
          </a:xfrm>
        </p:spPr>
        <p:txBody>
          <a:bodyPr/>
          <a:lstStyle>
            <a:lvl1pPr>
              <a:defRPr lang="de-DE" sz="3200" b="1" u="sng" kern="1200" baseline="0" dirty="0" smtClean="0">
                <a:solidFill>
                  <a:schemeClr val="tx1"/>
                </a:solidFill>
                <a:uFill>
                  <a:solidFill>
                    <a:schemeClr val="accent1"/>
                  </a:solidFill>
                </a:uFill>
                <a:latin typeface="+mj-lt"/>
                <a:ea typeface="+mj-ea"/>
                <a:cs typeface="+mj-cs"/>
              </a:defRPr>
            </a:lvl1pPr>
          </a:lstStyle>
          <a:p>
            <a:r>
              <a:rPr lang="de-DE" dirty="0" smtClean="0"/>
              <a:t>Mastertitelformat bearbeiten</a:t>
            </a:r>
            <a:endParaRPr lang="de-DE" dirty="0"/>
          </a:p>
        </p:txBody>
      </p:sp>
      <p:sp>
        <p:nvSpPr>
          <p:cNvPr id="3" name="Inhaltsplatzhalter 2"/>
          <p:cNvSpPr>
            <a:spLocks noGrp="1"/>
          </p:cNvSpPr>
          <p:nvPr>
            <p:ph sz="half" idx="1" hasCustomPrompt="1"/>
          </p:nvPr>
        </p:nvSpPr>
        <p:spPr>
          <a:xfrm>
            <a:off x="323849" y="1989138"/>
            <a:ext cx="4176713" cy="4103687"/>
          </a:xfrm>
        </p:spPr>
        <p:txBody>
          <a:bodyPr>
            <a:noAutofit/>
          </a:bodyPr>
          <a:lstStyle>
            <a:lvl1pPr>
              <a:defRPr sz="1600"/>
            </a:lvl1pPr>
            <a:lvl2pPr>
              <a:defRPr sz="1600"/>
            </a:lvl2pPr>
            <a:lvl3pPr>
              <a:defRPr sz="1600"/>
            </a:lvl3pPr>
            <a:lvl4pPr>
              <a:defRPr sz="1600"/>
            </a:lvl4pPr>
            <a:lvl5pPr>
              <a:defRPr sz="1600"/>
            </a:lvl5pPr>
            <a:lvl6pPr>
              <a:defRPr sz="1600"/>
            </a:lvl6pPr>
            <a:lvl7pPr marL="0" indent="0">
              <a:buFont typeface="Arial" panose="020B0604020202020204" pitchFamily="34" charset="0"/>
              <a:buNone/>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4" name="Inhaltsplatzhalter 3"/>
          <p:cNvSpPr>
            <a:spLocks noGrp="1"/>
          </p:cNvSpPr>
          <p:nvPr>
            <p:ph sz="half" idx="2" hasCustomPrompt="1"/>
          </p:nvPr>
        </p:nvSpPr>
        <p:spPr>
          <a:xfrm>
            <a:off x="4643438" y="1989138"/>
            <a:ext cx="4176712" cy="4103687"/>
          </a:xfrm>
        </p:spPr>
        <p:txBody>
          <a:bodyPr>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 name="Fußzeilenplatzhalter 4"/>
          <p:cNvSpPr>
            <a:spLocks noGrp="1"/>
          </p:cNvSpPr>
          <p:nvPr>
            <p:ph type="ftr" sz="quarter" idx="3"/>
          </p:nvPr>
        </p:nvSpPr>
        <p:spPr>
          <a:xfrm>
            <a:off x="2484438" y="6453336"/>
            <a:ext cx="4319810" cy="216024"/>
          </a:xfrm>
          <a:prstGeom prst="rect">
            <a:avLst/>
          </a:prstGeom>
        </p:spPr>
        <p:txBody>
          <a:bodyPr vert="horz" lIns="0" tIns="0" rIns="0" bIns="54000" rtlCol="0" anchor="b" anchorCtr="0"/>
          <a:lstStyle>
            <a:lvl1pPr algn="l">
              <a:defRPr sz="900" b="1">
                <a:solidFill>
                  <a:schemeClr val="tx1"/>
                </a:solidFill>
              </a:defRPr>
            </a:lvl1pPr>
          </a:lstStyle>
          <a:p>
            <a:r>
              <a:rPr lang="de-DE" dirty="0" err="1" smtClean="0"/>
              <a:t>Literature</a:t>
            </a:r>
            <a:r>
              <a:rPr lang="de-DE" dirty="0" smtClean="0"/>
              <a:t> </a:t>
            </a:r>
            <a:r>
              <a:rPr lang="de-DE" dirty="0" err="1" smtClean="0"/>
              <a:t>research</a:t>
            </a:r>
            <a:endParaRPr lang="de-DE" dirty="0"/>
          </a:p>
        </p:txBody>
      </p:sp>
      <p:sp>
        <p:nvSpPr>
          <p:cNvPr id="9"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900" b="1">
                <a:solidFill>
                  <a:schemeClr val="tx1"/>
                </a:solidFill>
              </a:defRPr>
            </a:lvl1pPr>
          </a:lstStyle>
          <a:p>
            <a:fld id="{C05EE493-AD2E-4872-B2F6-8F12A747F0A5}" type="slidenum">
              <a:rPr lang="de-DE" smtClean="0"/>
              <a:pPr/>
              <a:t>‹Nr.›</a:t>
            </a:fld>
            <a:endParaRPr lang="de-DE" dirty="0"/>
          </a:p>
        </p:txBody>
      </p:sp>
      <p:sp>
        <p:nvSpPr>
          <p:cNvPr id="10" name="Datumsplatzhalter 8"/>
          <p:cNvSpPr>
            <a:spLocks noGrp="1"/>
          </p:cNvSpPr>
          <p:nvPr>
            <p:ph type="dt" sz="half" idx="10"/>
          </p:nvPr>
        </p:nvSpPr>
        <p:spPr>
          <a:xfrm>
            <a:off x="1403350" y="6453336"/>
            <a:ext cx="936626" cy="216024"/>
          </a:xfrm>
          <a:prstGeom prst="rect">
            <a:avLst/>
          </a:prstGeom>
        </p:spPr>
        <p:txBody>
          <a:bodyPr vert="horz" lIns="0" tIns="0" rIns="0" bIns="54000" rtlCol="0" anchor="b" anchorCtr="0"/>
          <a:lstStyle>
            <a:lvl1pPr algn="l">
              <a:defRPr sz="900" b="1">
                <a:solidFill>
                  <a:schemeClr val="tx1"/>
                </a:solidFill>
              </a:defRPr>
            </a:lvl1pPr>
          </a:lstStyle>
          <a:p>
            <a:endParaRPr lang="de-DE" dirty="0"/>
          </a:p>
        </p:txBody>
      </p:sp>
    </p:spTree>
    <p:extLst>
      <p:ext uri="{BB962C8B-B14F-4D97-AF65-F5344CB8AC3E}">
        <p14:creationId xmlns:p14="http://schemas.microsoft.com/office/powerpoint/2010/main" val="400131266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folie zwei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3200"/>
            </a:lvl1pPr>
          </a:lstStyle>
          <a:p>
            <a:r>
              <a:rPr lang="de-DE" dirty="0" smtClean="0"/>
              <a:t>Mastertitelformat bearbeiten</a:t>
            </a:r>
            <a:endParaRPr lang="de-DE" dirty="0"/>
          </a:p>
        </p:txBody>
      </p:sp>
      <p:sp>
        <p:nvSpPr>
          <p:cNvPr id="3" name="Fußzeilenplatzhalter 2"/>
          <p:cNvSpPr>
            <a:spLocks noGrp="1"/>
          </p:cNvSpPr>
          <p:nvPr>
            <p:ph type="ftr" sz="quarter" idx="10"/>
          </p:nvPr>
        </p:nvSpPr>
        <p:spPr/>
        <p:txBody>
          <a:bodyPr/>
          <a:lstStyle/>
          <a:p>
            <a:r>
              <a:rPr lang="de-DE" dirty="0" err="1" smtClean="0"/>
              <a:t>Literature</a:t>
            </a:r>
            <a:r>
              <a:rPr lang="de-DE" dirty="0" smtClean="0"/>
              <a:t> </a:t>
            </a:r>
            <a:r>
              <a:rPr lang="de-DE" dirty="0" err="1" smtClean="0"/>
              <a:t>research</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endParaRPr lang="de-DE" dirty="0"/>
          </a:p>
        </p:txBody>
      </p:sp>
      <p:sp>
        <p:nvSpPr>
          <p:cNvPr id="7" name="Bildplatzhalter 6"/>
          <p:cNvSpPr>
            <a:spLocks noGrp="1"/>
          </p:cNvSpPr>
          <p:nvPr>
            <p:ph type="pic" sz="quarter" idx="13"/>
          </p:nvPr>
        </p:nvSpPr>
        <p:spPr>
          <a:xfrm>
            <a:off x="323528" y="1989139"/>
            <a:ext cx="4177035" cy="2736006"/>
          </a:xfrm>
        </p:spPr>
        <p:txBody>
          <a:bodyPr/>
          <a:lstStyle>
            <a:lvl1pPr algn="ctr">
              <a:defRPr/>
            </a:lvl1pPr>
          </a:lstStyle>
          <a:p>
            <a:r>
              <a:rPr lang="de-DE" smtClean="0"/>
              <a:t>Bild auf Platzhalter ziehen oder durch Klicken auf Symbol hinzufügen</a:t>
            </a:r>
            <a:endParaRPr lang="de-DE"/>
          </a:p>
        </p:txBody>
      </p:sp>
      <p:sp>
        <p:nvSpPr>
          <p:cNvPr id="11" name="Textplatzhalter 10"/>
          <p:cNvSpPr>
            <a:spLocks noGrp="1"/>
          </p:cNvSpPr>
          <p:nvPr>
            <p:ph type="body" sz="quarter" idx="15"/>
          </p:nvPr>
        </p:nvSpPr>
        <p:spPr>
          <a:xfrm>
            <a:off x="323850" y="4869160"/>
            <a:ext cx="4176713" cy="1223665"/>
          </a:xfrm>
        </p:spPr>
        <p:txBody>
          <a:bodyPr/>
          <a:lstStyle>
            <a:lvl1pPr>
              <a:defRPr u="sng" baseline="0">
                <a:solidFill>
                  <a:schemeClr val="tx1"/>
                </a:solidFill>
                <a:uFill>
                  <a:solidFill>
                    <a:schemeClr val="accent1"/>
                  </a:solidFill>
                </a:uFill>
              </a:defRPr>
            </a:lvl1pPr>
            <a:lvl5pPr>
              <a:defRPr/>
            </a:lvl5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13" name="Bildplatzhalter 6"/>
          <p:cNvSpPr>
            <a:spLocks noGrp="1"/>
          </p:cNvSpPr>
          <p:nvPr>
            <p:ph type="pic" sz="quarter" idx="16"/>
          </p:nvPr>
        </p:nvSpPr>
        <p:spPr>
          <a:xfrm>
            <a:off x="4643437" y="1989139"/>
            <a:ext cx="4177035" cy="2736006"/>
          </a:xfrm>
        </p:spPr>
        <p:txBody>
          <a:bodyPr/>
          <a:lstStyle>
            <a:lvl1pPr algn="ctr">
              <a:defRPr/>
            </a:lvl1pPr>
          </a:lstStyle>
          <a:p>
            <a:r>
              <a:rPr lang="de-DE" smtClean="0"/>
              <a:t>Bild auf Platzhalter ziehen oder durch Klicken auf Symbol hinzufügen</a:t>
            </a:r>
            <a:endParaRPr lang="de-DE"/>
          </a:p>
        </p:txBody>
      </p:sp>
      <p:sp>
        <p:nvSpPr>
          <p:cNvPr id="14" name="Textplatzhalter 10"/>
          <p:cNvSpPr>
            <a:spLocks noGrp="1"/>
          </p:cNvSpPr>
          <p:nvPr>
            <p:ph type="body" sz="quarter" idx="17"/>
          </p:nvPr>
        </p:nvSpPr>
        <p:spPr>
          <a:xfrm>
            <a:off x="4643759" y="4869160"/>
            <a:ext cx="4176713" cy="1223665"/>
          </a:xfrm>
        </p:spPr>
        <p:txBody>
          <a:bodyPr/>
          <a:lstStyle>
            <a:lvl1pPr>
              <a:defRPr u="sng" baseline="0">
                <a:solidFill>
                  <a:schemeClr val="tx1"/>
                </a:solidFill>
                <a:uFill>
                  <a:solidFill>
                    <a:schemeClr val="accent1"/>
                  </a:solidFill>
                </a:uFill>
              </a:defRPr>
            </a:lvl1pPr>
            <a:lvl5pPr>
              <a:defRPr/>
            </a:lvl5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Tree>
    <p:extLst>
      <p:ext uri="{BB962C8B-B14F-4D97-AF65-F5344CB8AC3E}">
        <p14:creationId xmlns:p14="http://schemas.microsoft.com/office/powerpoint/2010/main" val="24951843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osse Headline – Bildfolie zweispaltig">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3"/>
            <a:ext cx="6335713" cy="1224111"/>
          </a:xfrm>
        </p:spPr>
        <p:txBody>
          <a:bodyPr/>
          <a:lstStyle>
            <a:lvl1pPr>
              <a:defRPr lang="de-DE" sz="3200" b="1" u="sng" kern="1200" baseline="0" dirty="0" smtClean="0">
                <a:solidFill>
                  <a:schemeClr val="tx1"/>
                </a:solidFill>
                <a:uFill>
                  <a:solidFill>
                    <a:schemeClr val="accent1"/>
                  </a:solidFill>
                </a:uFill>
                <a:latin typeface="+mj-lt"/>
                <a:ea typeface="+mj-ea"/>
                <a:cs typeface="+mj-cs"/>
              </a:defRPr>
            </a:lvl1pPr>
          </a:lstStyle>
          <a:p>
            <a:r>
              <a:rPr lang="de-DE" dirty="0" smtClean="0"/>
              <a:t>Mastertitelformat bearbeiten</a:t>
            </a:r>
            <a:endParaRPr lang="de-DE" dirty="0"/>
          </a:p>
        </p:txBody>
      </p:sp>
      <p:sp>
        <p:nvSpPr>
          <p:cNvPr id="3" name="Fußzeilenplatzhalter 2"/>
          <p:cNvSpPr>
            <a:spLocks noGrp="1"/>
          </p:cNvSpPr>
          <p:nvPr>
            <p:ph type="ftr" sz="quarter" idx="10"/>
          </p:nvPr>
        </p:nvSpPr>
        <p:spPr/>
        <p:txBody>
          <a:bodyPr/>
          <a:lstStyle/>
          <a:p>
            <a:r>
              <a:rPr lang="de-DE" dirty="0" err="1" smtClean="0"/>
              <a:t>Literature</a:t>
            </a:r>
            <a:r>
              <a:rPr lang="de-DE" dirty="0" smtClean="0"/>
              <a:t> </a:t>
            </a:r>
            <a:r>
              <a:rPr lang="de-DE" dirty="0" err="1" smtClean="0"/>
              <a:t>research</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endParaRPr lang="de-DE" dirty="0"/>
          </a:p>
        </p:txBody>
      </p:sp>
      <p:sp>
        <p:nvSpPr>
          <p:cNvPr id="7" name="Bildplatzhalter 6"/>
          <p:cNvSpPr>
            <a:spLocks noGrp="1"/>
          </p:cNvSpPr>
          <p:nvPr>
            <p:ph type="pic" sz="quarter" idx="13"/>
          </p:nvPr>
        </p:nvSpPr>
        <p:spPr>
          <a:xfrm>
            <a:off x="323528" y="1989139"/>
            <a:ext cx="4177035" cy="2736006"/>
          </a:xfrm>
        </p:spPr>
        <p:txBody>
          <a:bodyPr/>
          <a:lstStyle>
            <a:lvl1pPr algn="ctr">
              <a:defRPr/>
            </a:lvl1pPr>
          </a:lstStyle>
          <a:p>
            <a:r>
              <a:rPr lang="de-DE" smtClean="0"/>
              <a:t>Bild auf Platzhalter ziehen oder durch Klicken auf Symbol hinzufügen</a:t>
            </a:r>
            <a:endParaRPr lang="de-DE"/>
          </a:p>
        </p:txBody>
      </p:sp>
      <p:sp>
        <p:nvSpPr>
          <p:cNvPr id="11" name="Textplatzhalter 10"/>
          <p:cNvSpPr>
            <a:spLocks noGrp="1"/>
          </p:cNvSpPr>
          <p:nvPr>
            <p:ph type="body" sz="quarter" idx="15"/>
          </p:nvPr>
        </p:nvSpPr>
        <p:spPr>
          <a:xfrm>
            <a:off x="323850" y="4869160"/>
            <a:ext cx="4176713" cy="1223665"/>
          </a:xfrm>
        </p:spPr>
        <p:txBody>
          <a:bodyPr/>
          <a:lstStyle>
            <a:lvl1pPr>
              <a:defRPr u="sng" baseline="0">
                <a:solidFill>
                  <a:schemeClr val="tx1"/>
                </a:solidFill>
                <a:uFill>
                  <a:solidFill>
                    <a:schemeClr val="accent1"/>
                  </a:solidFill>
                </a:uFill>
              </a:defRPr>
            </a:lvl1pPr>
            <a:lvl5pPr>
              <a:defRPr/>
            </a:lvl5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13" name="Bildplatzhalter 6"/>
          <p:cNvSpPr>
            <a:spLocks noGrp="1"/>
          </p:cNvSpPr>
          <p:nvPr>
            <p:ph type="pic" sz="quarter" idx="16"/>
          </p:nvPr>
        </p:nvSpPr>
        <p:spPr>
          <a:xfrm>
            <a:off x="4643437" y="1989139"/>
            <a:ext cx="4177035" cy="2736006"/>
          </a:xfrm>
        </p:spPr>
        <p:txBody>
          <a:bodyPr/>
          <a:lstStyle>
            <a:lvl1pPr algn="ctr">
              <a:defRPr/>
            </a:lvl1pPr>
          </a:lstStyle>
          <a:p>
            <a:r>
              <a:rPr lang="de-DE" smtClean="0"/>
              <a:t>Bild auf Platzhalter ziehen oder durch Klicken auf Symbol hinzufügen</a:t>
            </a:r>
            <a:endParaRPr lang="de-DE"/>
          </a:p>
        </p:txBody>
      </p:sp>
      <p:sp>
        <p:nvSpPr>
          <p:cNvPr id="14" name="Textplatzhalter 10"/>
          <p:cNvSpPr>
            <a:spLocks noGrp="1"/>
          </p:cNvSpPr>
          <p:nvPr>
            <p:ph type="body" sz="quarter" idx="17"/>
          </p:nvPr>
        </p:nvSpPr>
        <p:spPr>
          <a:xfrm>
            <a:off x="4643759" y="4869160"/>
            <a:ext cx="4176713" cy="1223665"/>
          </a:xfrm>
        </p:spPr>
        <p:txBody>
          <a:bodyPr/>
          <a:lstStyle>
            <a:lvl1pPr>
              <a:defRPr u="sng" baseline="0">
                <a:solidFill>
                  <a:schemeClr val="tx1"/>
                </a:solidFill>
                <a:uFill>
                  <a:solidFill>
                    <a:schemeClr val="accent1"/>
                  </a:solidFill>
                </a:uFill>
              </a:defRPr>
            </a:lvl1pPr>
            <a:lvl5pPr>
              <a:defRPr/>
            </a:lvl5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Tree>
    <p:extLst>
      <p:ext uri="{BB962C8B-B14F-4D97-AF65-F5344CB8AC3E}">
        <p14:creationId xmlns:p14="http://schemas.microsoft.com/office/powerpoint/2010/main" val="260267563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folie">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dirty="0" err="1" smtClean="0"/>
              <a:t>Literature</a:t>
            </a:r>
            <a:r>
              <a:rPr lang="de-DE" dirty="0" smtClean="0"/>
              <a:t> </a:t>
            </a:r>
            <a:r>
              <a:rPr lang="de-DE" dirty="0" err="1" smtClean="0"/>
              <a:t>research</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endParaRPr lang="de-DE" dirty="0"/>
          </a:p>
        </p:txBody>
      </p:sp>
      <p:sp>
        <p:nvSpPr>
          <p:cNvPr id="7" name="Bildplatzhalter 6"/>
          <p:cNvSpPr>
            <a:spLocks noGrp="1"/>
          </p:cNvSpPr>
          <p:nvPr>
            <p:ph type="pic" sz="quarter" idx="13"/>
          </p:nvPr>
        </p:nvSpPr>
        <p:spPr>
          <a:xfrm>
            <a:off x="323528" y="1"/>
            <a:ext cx="8496622" cy="5084762"/>
          </a:xfrm>
        </p:spPr>
        <p:txBody>
          <a:bodyPr/>
          <a:lstStyle>
            <a:lvl1pPr algn="ctr">
              <a:defRPr/>
            </a:lvl1pPr>
          </a:lstStyle>
          <a:p>
            <a:r>
              <a:rPr lang="de-DE" smtClean="0"/>
              <a:t>Bild auf Platzhalter ziehen oder durch Klicken auf Symbol hinzufügen</a:t>
            </a:r>
            <a:endParaRPr lang="de-DE" dirty="0"/>
          </a:p>
        </p:txBody>
      </p:sp>
      <p:sp>
        <p:nvSpPr>
          <p:cNvPr id="11" name="Textplatzhalter 10"/>
          <p:cNvSpPr>
            <a:spLocks noGrp="1"/>
          </p:cNvSpPr>
          <p:nvPr>
            <p:ph type="body" sz="quarter" idx="15"/>
          </p:nvPr>
        </p:nvSpPr>
        <p:spPr>
          <a:xfrm>
            <a:off x="323850" y="5229225"/>
            <a:ext cx="6335713" cy="863601"/>
          </a:xfrm>
        </p:spPr>
        <p:txBody>
          <a:bodyPr/>
          <a:lstStyle>
            <a:lvl1pPr>
              <a:defRPr u="sng" baseline="0">
                <a:solidFill>
                  <a:schemeClr val="tx1"/>
                </a:solidFill>
                <a:uFill>
                  <a:solidFill>
                    <a:schemeClr val="accent1"/>
                  </a:solidFill>
                </a:uFill>
              </a:defRPr>
            </a:lvl1pPr>
            <a:lvl5pPr>
              <a:defRPr/>
            </a:lvl5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Tree>
    <p:extLst>
      <p:ext uri="{BB962C8B-B14F-4D97-AF65-F5344CB8AC3E}">
        <p14:creationId xmlns:p14="http://schemas.microsoft.com/office/powerpoint/2010/main" val="6142927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23850" y="404664"/>
            <a:ext cx="6335713" cy="792088"/>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323850" y="1988840"/>
            <a:ext cx="8496300" cy="4103985"/>
          </a:xfrm>
          <a:prstGeom prst="rect">
            <a:avLst/>
          </a:prstGeom>
        </p:spPr>
        <p:txBody>
          <a:bodyPr vert="horz" lIns="0" tIns="0" rIns="0" bIns="0" rtlCol="0">
            <a:no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cxnSp>
        <p:nvCxnSpPr>
          <p:cNvPr id="11" name="Gerade Verbindung 10"/>
          <p:cNvCxnSpPr/>
          <p:nvPr/>
        </p:nvCxnSpPr>
        <p:spPr>
          <a:xfrm>
            <a:off x="323850" y="6408378"/>
            <a:ext cx="8496622"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4" name="Fußzeilenplatzhalter 4"/>
          <p:cNvSpPr>
            <a:spLocks noGrp="1"/>
          </p:cNvSpPr>
          <p:nvPr>
            <p:ph type="ftr" sz="quarter" idx="3"/>
          </p:nvPr>
        </p:nvSpPr>
        <p:spPr>
          <a:xfrm>
            <a:off x="2484438" y="6453336"/>
            <a:ext cx="3959770" cy="216024"/>
          </a:xfrm>
          <a:prstGeom prst="rect">
            <a:avLst/>
          </a:prstGeom>
        </p:spPr>
        <p:txBody>
          <a:bodyPr vert="horz" lIns="0" tIns="0" rIns="0" bIns="54000" rtlCol="0" anchor="b" anchorCtr="0"/>
          <a:lstStyle>
            <a:lvl1pPr algn="l">
              <a:defRPr sz="900" b="1">
                <a:solidFill>
                  <a:schemeClr val="tx1"/>
                </a:solidFill>
              </a:defRPr>
            </a:lvl1pPr>
          </a:lstStyle>
          <a:p>
            <a:r>
              <a:rPr lang="de-DE" dirty="0" err="1" smtClean="0"/>
              <a:t>Literature</a:t>
            </a:r>
            <a:r>
              <a:rPr lang="de-DE" dirty="0" smtClean="0"/>
              <a:t> </a:t>
            </a:r>
            <a:r>
              <a:rPr lang="de-DE" dirty="0" err="1" smtClean="0"/>
              <a:t>research</a:t>
            </a:r>
            <a:endParaRPr lang="de-DE" dirty="0"/>
          </a:p>
        </p:txBody>
      </p:sp>
      <p:sp>
        <p:nvSpPr>
          <p:cNvPr id="15"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900" b="1">
                <a:solidFill>
                  <a:schemeClr val="tx1"/>
                </a:solidFill>
              </a:defRPr>
            </a:lvl1pPr>
          </a:lstStyle>
          <a:p>
            <a:fld id="{C05EE493-AD2E-4872-B2F6-8F12A747F0A5}" type="slidenum">
              <a:rPr lang="de-DE" smtClean="0"/>
              <a:pPr/>
              <a:t>‹Nr.›</a:t>
            </a:fld>
            <a:endParaRPr lang="de-DE" dirty="0"/>
          </a:p>
        </p:txBody>
      </p:sp>
      <p:sp>
        <p:nvSpPr>
          <p:cNvPr id="17" name="Datumsplatzhalter 8"/>
          <p:cNvSpPr>
            <a:spLocks noGrp="1"/>
          </p:cNvSpPr>
          <p:nvPr>
            <p:ph type="dt" sz="half" idx="2"/>
          </p:nvPr>
        </p:nvSpPr>
        <p:spPr>
          <a:xfrm>
            <a:off x="1403350" y="6453336"/>
            <a:ext cx="936626" cy="216024"/>
          </a:xfrm>
          <a:prstGeom prst="rect">
            <a:avLst/>
          </a:prstGeom>
        </p:spPr>
        <p:txBody>
          <a:bodyPr vert="horz" lIns="0" tIns="0" rIns="0" bIns="54000" rtlCol="0" anchor="b" anchorCtr="0"/>
          <a:lstStyle>
            <a:lvl1pPr algn="l">
              <a:defRPr sz="900" b="1">
                <a:solidFill>
                  <a:schemeClr val="tx1"/>
                </a:solidFill>
              </a:defRPr>
            </a:lvl1pPr>
          </a:lstStyle>
          <a:p>
            <a:endParaRPr lang="de-DE" dirty="0"/>
          </a:p>
        </p:txBody>
      </p:sp>
      <p:sp>
        <p:nvSpPr>
          <p:cNvPr id="18" name="Fußzeilenplatzhalter 4"/>
          <p:cNvSpPr txBox="1">
            <a:spLocks/>
          </p:cNvSpPr>
          <p:nvPr/>
        </p:nvSpPr>
        <p:spPr>
          <a:xfrm>
            <a:off x="5724525" y="6453336"/>
            <a:ext cx="3095947" cy="216024"/>
          </a:xfrm>
          <a:prstGeom prst="rect">
            <a:avLst/>
          </a:prstGeom>
        </p:spPr>
        <p:txBody>
          <a:bodyPr vert="horz" lIns="0" tIns="0" rIns="0" bIns="54000" rtlCol="0" anchor="b" anchorCtr="0"/>
          <a:lstStyle>
            <a:defPPr>
              <a:defRPr lang="de-DE"/>
            </a:defPPr>
            <a:lvl1pPr marL="0" algn="l" defTabSz="914400" rtl="0" eaLnBrk="1" latinLnBrk="0" hangingPunct="1">
              <a:defRPr sz="7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de-DE" sz="900" dirty="0" smtClean="0"/>
              <a:t>Universität Konstanz</a:t>
            </a:r>
            <a:endParaRPr lang="de-DE" sz="900" dirty="0"/>
          </a:p>
        </p:txBody>
      </p:sp>
    </p:spTree>
  </p:cSld>
  <p:clrMap bg1="lt1" tx1="dk1" bg2="lt2" tx2="dk2" accent1="accent1" accent2="accent2" accent3="accent3" accent4="accent4" accent5="accent5" accent6="accent6" hlink="hlink" folHlink="folHlink"/>
  <p:sldLayoutIdLst>
    <p:sldLayoutId id="2147483668" r:id="rId1"/>
    <p:sldLayoutId id="2147483655" r:id="rId2"/>
    <p:sldLayoutId id="2147483671" r:id="rId3"/>
    <p:sldLayoutId id="2147483656" r:id="rId4"/>
    <p:sldLayoutId id="2147483657" r:id="rId5"/>
    <p:sldLayoutId id="2147483659" r:id="rId6"/>
    <p:sldLayoutId id="2147483665" r:id="rId7"/>
    <p:sldLayoutId id="2147483666" r:id="rId8"/>
    <p:sldLayoutId id="2147483667" r:id="rId9"/>
    <p:sldLayoutId id="2147483663" r:id="rId10"/>
    <p:sldLayoutId id="2147483662" r:id="rId11"/>
    <p:sldLayoutId id="2147483674" r:id="rId12"/>
    <p:sldLayoutId id="2147483673" r:id="rId13"/>
  </p:sldLayoutIdLst>
  <p:timing>
    <p:tnLst>
      <p:par>
        <p:cTn id="1" dur="indefinite" restart="never" nodeType="tmRoot"/>
      </p:par>
    </p:tnLst>
  </p:timing>
  <p:hf hdr="0"/>
  <p:txStyles>
    <p:titleStyle>
      <a:lvl1pPr algn="l" defTabSz="914400" rtl="0" eaLnBrk="1" latinLnBrk="0" hangingPunct="1">
        <a:lnSpc>
          <a:spcPct val="95000"/>
        </a:lnSpc>
        <a:spcBef>
          <a:spcPct val="0"/>
        </a:spcBef>
        <a:buNone/>
        <a:defRPr sz="2000" b="1" u="sng" kern="1200" baseline="0">
          <a:solidFill>
            <a:schemeClr val="tx1"/>
          </a:solidFill>
          <a:uFill>
            <a:solidFill>
              <a:schemeClr val="accent1"/>
            </a:solidFill>
          </a:uFill>
          <a:latin typeface="+mj-lt"/>
          <a:ea typeface="+mj-ea"/>
          <a:cs typeface="+mj-cs"/>
        </a:defRPr>
      </a:lvl1pPr>
    </p:titleStyle>
    <p:bodyStyle>
      <a:lvl1pPr marL="0" indent="0" algn="l" defTabSz="914400" rtl="0" eaLnBrk="1" latinLnBrk="0" hangingPunct="1">
        <a:lnSpc>
          <a:spcPct val="110000"/>
        </a:lnSpc>
        <a:spcBef>
          <a:spcPts val="0"/>
        </a:spcBef>
        <a:buFont typeface="Arial" pitchFamily="34" charset="0"/>
        <a:buNone/>
        <a:defRPr sz="1600" b="1" kern="1200">
          <a:solidFill>
            <a:schemeClr val="accent1"/>
          </a:solidFill>
          <a:latin typeface="+mn-lt"/>
          <a:ea typeface="+mn-ea"/>
          <a:cs typeface="+mn-cs"/>
        </a:defRPr>
      </a:lvl1pPr>
      <a:lvl2pPr marL="0" indent="0" algn="l" defTabSz="914400" rtl="0" eaLnBrk="1" latinLnBrk="0" hangingPunct="1">
        <a:lnSpc>
          <a:spcPct val="110000"/>
        </a:lnSpc>
        <a:spcBef>
          <a:spcPts val="0"/>
        </a:spcBef>
        <a:buFont typeface="Arial" pitchFamily="34" charset="0"/>
        <a:buNone/>
        <a:defRPr sz="1600" kern="1200">
          <a:solidFill>
            <a:schemeClr val="tx1"/>
          </a:solidFill>
          <a:latin typeface="+mn-lt"/>
          <a:ea typeface="+mn-ea"/>
          <a:cs typeface="+mn-cs"/>
        </a:defRPr>
      </a:lvl2pPr>
      <a:lvl3pPr marL="324000" indent="-324000" algn="l" defTabSz="914400" rtl="0" eaLnBrk="1" latinLnBrk="0" hangingPunct="1">
        <a:lnSpc>
          <a:spcPct val="110000"/>
        </a:lnSpc>
        <a:spcBef>
          <a:spcPts val="0"/>
        </a:spcBef>
        <a:buClr>
          <a:schemeClr val="accent1"/>
        </a:buClr>
        <a:buFont typeface="Arial" panose="020B0604020202020204" pitchFamily="34" charset="0"/>
        <a:buChar char="−"/>
        <a:defRPr sz="1600" kern="1200">
          <a:solidFill>
            <a:schemeClr val="tx1"/>
          </a:solidFill>
          <a:latin typeface="+mn-lt"/>
          <a:ea typeface="+mn-ea"/>
          <a:cs typeface="+mn-cs"/>
        </a:defRPr>
      </a:lvl3pPr>
      <a:lvl4pPr marL="774000" indent="-324000" algn="l" defTabSz="914400" rtl="0" eaLnBrk="1" latinLnBrk="0" hangingPunct="1">
        <a:lnSpc>
          <a:spcPct val="110000"/>
        </a:lnSpc>
        <a:spcBef>
          <a:spcPts val="0"/>
        </a:spcBef>
        <a:buClr>
          <a:schemeClr val="accent1"/>
        </a:buClr>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mj-lt"/>
        <a:buNone/>
        <a:defRPr sz="1600" u="sng" kern="1200" baseline="0">
          <a:solidFill>
            <a:schemeClr val="tx1"/>
          </a:solidFill>
          <a:uFill>
            <a:solidFill>
              <a:schemeClr val="accent1"/>
            </a:solidFill>
          </a:uFill>
          <a:latin typeface="+mn-lt"/>
          <a:ea typeface="+mn-ea"/>
          <a:cs typeface="+mn-cs"/>
        </a:defRPr>
      </a:lvl5pPr>
      <a:lvl6pPr marL="0" indent="0" algn="l" defTabSz="914400" rtl="0" eaLnBrk="1" latinLnBrk="0" hangingPunct="1">
        <a:lnSpc>
          <a:spcPct val="110000"/>
        </a:lnSpc>
        <a:spcBef>
          <a:spcPts val="0"/>
        </a:spcBef>
        <a:buClr>
          <a:schemeClr val="accent1"/>
        </a:buClr>
        <a:buFont typeface="Arial" panose="020B0604020202020204" pitchFamily="34" charset="0"/>
        <a:buNone/>
        <a:defRPr sz="1600" kern="1200" baseline="0">
          <a:solidFill>
            <a:schemeClr val="tx1"/>
          </a:solidFill>
          <a:latin typeface="+mn-lt"/>
          <a:ea typeface="+mn-ea"/>
          <a:cs typeface="+mn-cs"/>
        </a:defRPr>
      </a:lvl6pPr>
      <a:lvl7pPr marL="0" indent="0" algn="l" defTabSz="914400" rtl="0" eaLnBrk="1" latinLnBrk="0" hangingPunct="1">
        <a:lnSpc>
          <a:spcPct val="110000"/>
        </a:lnSpc>
        <a:spcBef>
          <a:spcPts val="0"/>
        </a:spcBef>
        <a:buClr>
          <a:schemeClr val="accent1"/>
        </a:buClr>
        <a:buFont typeface="Arial" panose="020B0604020202020204" pitchFamily="34" charset="0"/>
        <a:buNone/>
        <a:defRPr sz="1600" kern="1200" baseline="0">
          <a:solidFill>
            <a:schemeClr val="tx1"/>
          </a:solidFill>
          <a:latin typeface="+mn-lt"/>
          <a:ea typeface="+mn-ea"/>
          <a:cs typeface="+mn-cs"/>
        </a:defRPr>
      </a:lvl7pPr>
      <a:lvl8pPr marL="0" indent="0" algn="l" defTabSz="914400" rtl="0" eaLnBrk="1" latinLnBrk="0" hangingPunct="1">
        <a:lnSpc>
          <a:spcPct val="110000"/>
        </a:lnSpc>
        <a:spcBef>
          <a:spcPts val="0"/>
        </a:spcBef>
        <a:buClr>
          <a:schemeClr val="accent1"/>
        </a:buClr>
        <a:buFont typeface="Arial" panose="020B0604020202020204" pitchFamily="34" charset="0"/>
        <a:buNone/>
        <a:tabLst/>
        <a:defRPr sz="1600" kern="1200" baseline="0">
          <a:solidFill>
            <a:schemeClr val="tx1"/>
          </a:solidFill>
          <a:latin typeface="+mn-lt"/>
          <a:ea typeface="+mn-ea"/>
          <a:cs typeface="+mn-cs"/>
        </a:defRPr>
      </a:lvl8pPr>
      <a:lvl9pPr marL="0" indent="0" algn="l" defTabSz="914400" rtl="0" eaLnBrk="1" latinLnBrk="0" hangingPunct="1">
        <a:lnSpc>
          <a:spcPct val="110000"/>
        </a:lnSpc>
        <a:spcBef>
          <a:spcPts val="0"/>
        </a:spcBef>
        <a:buClr>
          <a:schemeClr val="accent1"/>
        </a:buClr>
        <a:buFont typeface="Arial" panose="020B0604020202020204" pitchFamily="34" charset="0"/>
        <a:buNone/>
        <a:defRPr sz="1600" kern="1200" baseline="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hyperlink" Target="http://www.kim.uni-konstanz.de/en/"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http://www.kim.uni-konstanz.de/en/"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hyperlink" Target="https://www.kim.uni-konstanz.de/typo3temp/secure_downloads/72591/0/38d5b99bfc638abff029866087a356740bc736a9/Urheberrecht2018.pdf" TargetMode="External"/><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kim.uni-konstanz.de/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 7"/>
          <p:cNvPicPr>
            <a:picLocks noChangeAspect="1"/>
          </p:cNvPicPr>
          <p:nvPr/>
        </p:nvPicPr>
        <p:blipFill rotWithShape="1">
          <a:blip r:embed="rId2">
            <a:grayscl/>
          </a:blip>
          <a:srcRect l="-12102" r="12102"/>
          <a:stretch/>
        </p:blipFill>
        <p:spPr>
          <a:xfrm>
            <a:off x="3127331" y="1988840"/>
            <a:ext cx="6016669" cy="3384376"/>
          </a:xfrm>
          <a:prstGeom prst="rect">
            <a:avLst/>
          </a:prstGeom>
        </p:spPr>
      </p:pic>
      <p:sp>
        <p:nvSpPr>
          <p:cNvPr id="7" name="Untertitel 2"/>
          <p:cNvSpPr txBox="1">
            <a:spLocks/>
          </p:cNvSpPr>
          <p:nvPr/>
        </p:nvSpPr>
        <p:spPr>
          <a:xfrm>
            <a:off x="324922" y="5704710"/>
            <a:ext cx="7776542" cy="792162"/>
          </a:xfrm>
          <a:prstGeom prst="rect">
            <a:avLst/>
          </a:prstGeom>
        </p:spPr>
        <p:txBody>
          <a:bodyPr vert="horz" lIns="0" tIns="0" rIns="0" bIns="0" rtlCol="0" anchor="b">
            <a:noAutofit/>
          </a:bodyPr>
          <a:lstStyle>
            <a:lvl1pPr indent="0">
              <a:lnSpc>
                <a:spcPct val="110000"/>
              </a:lnSpc>
              <a:spcBef>
                <a:spcPts val="0"/>
              </a:spcBef>
              <a:buFont typeface="Arial" pitchFamily="34" charset="0"/>
              <a:buNone/>
              <a:defRPr sz="2000" b="1" u="sng" baseline="0">
                <a:uFill>
                  <a:solidFill>
                    <a:schemeClr val="accent1"/>
                  </a:solidFill>
                </a:uFill>
              </a:defRPr>
            </a:lvl1pPr>
            <a:lvl2pPr indent="0" algn="ctr">
              <a:lnSpc>
                <a:spcPct val="110000"/>
              </a:lnSpc>
              <a:spcBef>
                <a:spcPts val="0"/>
              </a:spcBef>
              <a:buFont typeface="Arial" pitchFamily="34" charset="0"/>
              <a:buNone/>
              <a:defRPr sz="1600">
                <a:solidFill>
                  <a:schemeClr val="tx1">
                    <a:tint val="75000"/>
                  </a:schemeClr>
                </a:solidFill>
              </a:defRPr>
            </a:lvl2pPr>
            <a:lvl3pPr indent="0" algn="ctr">
              <a:lnSpc>
                <a:spcPct val="110000"/>
              </a:lnSpc>
              <a:spcBef>
                <a:spcPts val="0"/>
              </a:spcBef>
              <a:buClr>
                <a:schemeClr val="accent1"/>
              </a:buClr>
              <a:buFont typeface="Arial" panose="020B0604020202020204" pitchFamily="34" charset="0"/>
              <a:buNone/>
              <a:defRPr sz="1600">
                <a:solidFill>
                  <a:schemeClr val="tx1">
                    <a:tint val="75000"/>
                  </a:schemeClr>
                </a:solidFill>
              </a:defRPr>
            </a:lvl3pPr>
            <a:lvl4pPr indent="0" algn="ctr">
              <a:lnSpc>
                <a:spcPct val="110000"/>
              </a:lnSpc>
              <a:spcBef>
                <a:spcPts val="0"/>
              </a:spcBef>
              <a:buClr>
                <a:schemeClr val="accent1"/>
              </a:buClr>
              <a:buFont typeface="Arial" panose="020B0604020202020204" pitchFamily="34" charset="0"/>
              <a:buNone/>
              <a:defRPr sz="1600">
                <a:solidFill>
                  <a:schemeClr val="tx1">
                    <a:tint val="75000"/>
                  </a:schemeClr>
                </a:solidFill>
              </a:defRPr>
            </a:lvl4pPr>
            <a:lvl5pPr indent="0" algn="ctr">
              <a:lnSpc>
                <a:spcPct val="110000"/>
              </a:lnSpc>
              <a:spcBef>
                <a:spcPts val="0"/>
              </a:spcBef>
              <a:buFont typeface="+mj-lt"/>
              <a:buNone/>
              <a:defRPr sz="1600" u="sng" baseline="0">
                <a:solidFill>
                  <a:schemeClr val="tx1">
                    <a:tint val="75000"/>
                  </a:schemeClr>
                </a:solidFill>
                <a:uFill>
                  <a:solidFill>
                    <a:schemeClr val="accent1"/>
                  </a:solidFill>
                </a:uFill>
              </a:defRPr>
            </a:lvl5pPr>
            <a:lvl6pPr indent="0" algn="ctr">
              <a:lnSpc>
                <a:spcPct val="110000"/>
              </a:lnSpc>
              <a:spcBef>
                <a:spcPts val="0"/>
              </a:spcBef>
              <a:buClr>
                <a:schemeClr val="accent1"/>
              </a:buClr>
              <a:buFont typeface="Arial" panose="020B0604020202020204" pitchFamily="34" charset="0"/>
              <a:buNone/>
              <a:defRPr sz="1600" baseline="0">
                <a:solidFill>
                  <a:schemeClr val="tx1">
                    <a:tint val="75000"/>
                  </a:schemeClr>
                </a:solidFill>
              </a:defRPr>
            </a:lvl6pPr>
            <a:lvl7pPr indent="0" algn="ctr">
              <a:lnSpc>
                <a:spcPct val="110000"/>
              </a:lnSpc>
              <a:spcBef>
                <a:spcPts val="0"/>
              </a:spcBef>
              <a:buClr>
                <a:schemeClr val="accent1"/>
              </a:buClr>
              <a:buFont typeface="Arial" panose="020B0604020202020204" pitchFamily="34" charset="0"/>
              <a:buNone/>
              <a:defRPr sz="1600" baseline="0">
                <a:solidFill>
                  <a:schemeClr val="tx1">
                    <a:tint val="75000"/>
                  </a:schemeClr>
                </a:solidFill>
              </a:defRPr>
            </a:lvl7pPr>
            <a:lvl8pPr indent="0" algn="ctr">
              <a:lnSpc>
                <a:spcPct val="110000"/>
              </a:lnSpc>
              <a:spcBef>
                <a:spcPts val="0"/>
              </a:spcBef>
              <a:buClr>
                <a:schemeClr val="accent1"/>
              </a:buClr>
              <a:buFont typeface="Arial" panose="020B0604020202020204" pitchFamily="34" charset="0"/>
              <a:buNone/>
              <a:tabLst/>
              <a:defRPr sz="1600" baseline="0">
                <a:solidFill>
                  <a:schemeClr val="tx1">
                    <a:tint val="75000"/>
                  </a:schemeClr>
                </a:solidFill>
              </a:defRPr>
            </a:lvl8pPr>
            <a:lvl9pPr indent="0" algn="ctr">
              <a:lnSpc>
                <a:spcPct val="110000"/>
              </a:lnSpc>
              <a:spcBef>
                <a:spcPts val="0"/>
              </a:spcBef>
              <a:buClr>
                <a:schemeClr val="accent1"/>
              </a:buClr>
              <a:buFont typeface="Arial" panose="020B0604020202020204" pitchFamily="34" charset="0"/>
              <a:buNone/>
              <a:defRPr sz="1600" baseline="0">
                <a:solidFill>
                  <a:schemeClr val="tx1">
                    <a:tint val="75000"/>
                  </a:schemeClr>
                </a:solidFill>
              </a:defRPr>
            </a:lvl9pPr>
          </a:lstStyle>
          <a:p>
            <a:r>
              <a:rPr lang="de-DE" b="0" u="none" dirty="0" smtClean="0"/>
              <a:t>Writing </a:t>
            </a:r>
            <a:r>
              <a:rPr lang="de-DE" b="0" u="none" dirty="0" err="1" smtClean="0"/>
              <a:t>Centre</a:t>
            </a:r>
            <a:r>
              <a:rPr lang="de-DE" b="0" u="none" dirty="0" smtClean="0"/>
              <a:t> </a:t>
            </a:r>
            <a:r>
              <a:rPr lang="de-DE" b="0" u="none" dirty="0" err="1" smtClean="0"/>
              <a:t>of</a:t>
            </a:r>
            <a:r>
              <a:rPr lang="de-DE" b="0" u="none" dirty="0" smtClean="0"/>
              <a:t> </a:t>
            </a:r>
            <a:r>
              <a:rPr lang="de-DE" b="0" u="none" dirty="0" err="1" smtClean="0"/>
              <a:t>the</a:t>
            </a:r>
            <a:r>
              <a:rPr lang="de-DE" b="0" u="none" dirty="0" smtClean="0"/>
              <a:t> Department </a:t>
            </a:r>
            <a:r>
              <a:rPr lang="de-DE" b="0" u="none" dirty="0" err="1" smtClean="0"/>
              <a:t>of</a:t>
            </a:r>
            <a:r>
              <a:rPr lang="de-DE" b="0" u="none" dirty="0" smtClean="0"/>
              <a:t> </a:t>
            </a:r>
            <a:r>
              <a:rPr lang="de-DE" b="0" u="none" dirty="0" err="1" smtClean="0"/>
              <a:t>Linguistics</a:t>
            </a:r>
            <a:r>
              <a:rPr lang="de-DE" b="0" u="none" dirty="0" smtClean="0"/>
              <a:t>, 30 March 2020</a:t>
            </a:r>
          </a:p>
          <a:p>
            <a:r>
              <a:rPr lang="de-DE" sz="1600" b="0" u="none" dirty="0"/>
              <a:t>In </a:t>
            </a:r>
            <a:r>
              <a:rPr lang="de-DE" sz="1600" b="0" u="none" dirty="0" err="1" smtClean="0"/>
              <a:t>cooperation</a:t>
            </a:r>
            <a:r>
              <a:rPr lang="de-DE" sz="1600" b="0" u="none" dirty="0" smtClean="0"/>
              <a:t> </a:t>
            </a:r>
            <a:r>
              <a:rPr lang="de-DE" sz="1600" b="0" u="none" dirty="0" err="1" smtClean="0"/>
              <a:t>with</a:t>
            </a:r>
            <a:r>
              <a:rPr lang="de-DE" sz="1600" b="0" u="none" dirty="0" smtClean="0"/>
              <a:t> </a:t>
            </a:r>
            <a:r>
              <a:rPr lang="de-DE" sz="1600" b="0" u="none" dirty="0" err="1" smtClean="0"/>
              <a:t>the</a:t>
            </a:r>
            <a:r>
              <a:rPr lang="de-DE" sz="1600" b="0" u="none" dirty="0" smtClean="0"/>
              <a:t> Communication, Information, Media </a:t>
            </a:r>
            <a:r>
              <a:rPr lang="de-DE" sz="1600" b="0" u="none" dirty="0" err="1" smtClean="0"/>
              <a:t>Centre</a:t>
            </a:r>
            <a:r>
              <a:rPr lang="de-DE" sz="1600" b="0" u="none" dirty="0" smtClean="0"/>
              <a:t> (KIM), IT </a:t>
            </a:r>
            <a:r>
              <a:rPr lang="de-DE" sz="1600" b="0" u="none" dirty="0" err="1" smtClean="0"/>
              <a:t>and</a:t>
            </a:r>
            <a:r>
              <a:rPr lang="de-DE" sz="1600" b="0" u="none" dirty="0" smtClean="0"/>
              <a:t> </a:t>
            </a:r>
            <a:r>
              <a:rPr lang="de-DE" sz="1600" b="0" u="none" dirty="0" err="1" smtClean="0"/>
              <a:t>library</a:t>
            </a:r>
            <a:r>
              <a:rPr lang="de-DE" sz="1600" b="0" u="none" dirty="0" smtClean="0"/>
              <a:t> </a:t>
            </a:r>
            <a:r>
              <a:rPr lang="de-DE" sz="1600" b="0" u="none" dirty="0" err="1" smtClean="0"/>
              <a:t>services</a:t>
            </a:r>
            <a:r>
              <a:rPr lang="de-DE" sz="1600" b="0" u="none" dirty="0" smtClean="0"/>
              <a:t>, Ralph </a:t>
            </a:r>
            <a:r>
              <a:rPr lang="de-DE" sz="1600" b="0" u="none" dirty="0"/>
              <a:t>Hafner</a:t>
            </a:r>
          </a:p>
        </p:txBody>
      </p:sp>
      <p:sp>
        <p:nvSpPr>
          <p:cNvPr id="12" name="Rechteck 11"/>
          <p:cNvSpPr>
            <a:spLocks/>
          </p:cNvSpPr>
          <p:nvPr/>
        </p:nvSpPr>
        <p:spPr>
          <a:xfrm>
            <a:off x="289615" y="3142071"/>
            <a:ext cx="4416841" cy="5749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6000" tIns="18000" rIns="36000" bIns="18000" numCol="1" spcCol="0" rtlCol="0" fromWordArt="0" anchor="ctr" anchorCtr="0" forceAA="0" compatLnSpc="1">
            <a:prstTxWarp prst="textNoShape">
              <a:avLst/>
            </a:prstTxWarp>
            <a:spAutoFit/>
          </a:bodyPr>
          <a:lstStyle/>
          <a:p>
            <a:r>
              <a:rPr lang="de-DE" sz="3500" b="1" dirty="0" err="1" smtClean="0">
                <a:solidFill>
                  <a:schemeClr val="tx1"/>
                </a:solidFill>
              </a:rPr>
              <a:t>Literature</a:t>
            </a:r>
            <a:r>
              <a:rPr lang="de-DE" sz="3500" b="1" dirty="0" smtClean="0">
                <a:solidFill>
                  <a:schemeClr val="tx1"/>
                </a:solidFill>
              </a:rPr>
              <a:t> </a:t>
            </a:r>
            <a:r>
              <a:rPr lang="de-DE" sz="3500" b="1" dirty="0" err="1" smtClean="0">
                <a:solidFill>
                  <a:schemeClr val="tx1"/>
                </a:solidFill>
              </a:rPr>
              <a:t>research</a:t>
            </a:r>
            <a:r>
              <a:rPr lang="de-DE" sz="3500" b="1" dirty="0" smtClean="0">
                <a:solidFill>
                  <a:schemeClr val="tx1"/>
                </a:solidFill>
              </a:rPr>
              <a:t>: </a:t>
            </a:r>
            <a:endParaRPr lang="de-DE" sz="3500" b="1" dirty="0">
              <a:solidFill>
                <a:schemeClr val="tx1"/>
              </a:solidFill>
            </a:endParaRPr>
          </a:p>
        </p:txBody>
      </p:sp>
      <p:sp>
        <p:nvSpPr>
          <p:cNvPr id="13" name="Rechteck 12"/>
          <p:cNvSpPr>
            <a:spLocks/>
          </p:cNvSpPr>
          <p:nvPr/>
        </p:nvSpPr>
        <p:spPr>
          <a:xfrm>
            <a:off x="289614" y="4270835"/>
            <a:ext cx="5487647" cy="57496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18000" rIns="36000" bIns="18000" rtlCol="0" anchor="ctr">
            <a:spAutoFit/>
          </a:bodyPr>
          <a:lstStyle/>
          <a:p>
            <a:r>
              <a:rPr lang="de-DE" sz="3500" b="1" dirty="0" err="1">
                <a:solidFill>
                  <a:schemeClr val="tx1"/>
                </a:solidFill>
              </a:rPr>
              <a:t>i</a:t>
            </a:r>
            <a:r>
              <a:rPr lang="de-DE" sz="3500" b="1" dirty="0" err="1" smtClean="0">
                <a:solidFill>
                  <a:schemeClr val="tx1"/>
                </a:solidFill>
              </a:rPr>
              <a:t>nterlibrary</a:t>
            </a:r>
            <a:r>
              <a:rPr lang="de-DE" sz="3500" b="1" dirty="0" smtClean="0">
                <a:solidFill>
                  <a:schemeClr val="tx1"/>
                </a:solidFill>
              </a:rPr>
              <a:t> </a:t>
            </a:r>
            <a:r>
              <a:rPr lang="de-DE" sz="3500" b="1" dirty="0" err="1" smtClean="0">
                <a:solidFill>
                  <a:schemeClr val="tx1"/>
                </a:solidFill>
              </a:rPr>
              <a:t>loan</a:t>
            </a:r>
            <a:r>
              <a:rPr lang="de-DE" sz="3500" b="1" dirty="0" smtClean="0">
                <a:solidFill>
                  <a:schemeClr val="tx1"/>
                </a:solidFill>
              </a:rPr>
              <a:t> </a:t>
            </a:r>
            <a:r>
              <a:rPr lang="de-DE" sz="3500" b="1" dirty="0" err="1">
                <a:solidFill>
                  <a:schemeClr val="tx1"/>
                </a:solidFill>
              </a:rPr>
              <a:t>a</a:t>
            </a:r>
            <a:r>
              <a:rPr lang="de-DE" sz="3500" b="1" dirty="0" err="1" smtClean="0">
                <a:solidFill>
                  <a:schemeClr val="tx1"/>
                </a:solidFill>
              </a:rPr>
              <a:t>nd</a:t>
            </a:r>
            <a:r>
              <a:rPr lang="de-DE" sz="3500" b="1" dirty="0" smtClean="0">
                <a:solidFill>
                  <a:schemeClr val="tx1"/>
                </a:solidFill>
              </a:rPr>
              <a:t> MLA</a:t>
            </a:r>
          </a:p>
        </p:txBody>
      </p:sp>
      <p:sp>
        <p:nvSpPr>
          <p:cNvPr id="14" name="Rechteck 13"/>
          <p:cNvSpPr>
            <a:spLocks/>
          </p:cNvSpPr>
          <p:nvPr/>
        </p:nvSpPr>
        <p:spPr>
          <a:xfrm>
            <a:off x="289615" y="3695354"/>
            <a:ext cx="6287546" cy="5749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6000" tIns="18000" rIns="36000" bIns="18000" numCol="1" spcCol="0" rtlCol="0" fromWordArt="0" anchor="ctr" anchorCtr="0" forceAA="0" compatLnSpc="1">
            <a:prstTxWarp prst="textNoShape">
              <a:avLst/>
            </a:prstTxWarp>
            <a:spAutoFit/>
          </a:bodyPr>
          <a:lstStyle/>
          <a:p>
            <a:r>
              <a:rPr lang="de-DE" sz="3500" b="1" dirty="0" err="1" smtClean="0">
                <a:solidFill>
                  <a:schemeClr val="tx1"/>
                </a:solidFill>
              </a:rPr>
              <a:t>Local</a:t>
            </a:r>
            <a:r>
              <a:rPr lang="de-DE" sz="3500" b="1" dirty="0" smtClean="0">
                <a:solidFill>
                  <a:schemeClr val="tx1"/>
                </a:solidFill>
              </a:rPr>
              <a:t> Catalogue, </a:t>
            </a:r>
            <a:r>
              <a:rPr lang="de-DE" sz="3500" b="1" dirty="0" err="1" smtClean="0">
                <a:solidFill>
                  <a:schemeClr val="tx1"/>
                </a:solidFill>
              </a:rPr>
              <a:t>KonSearch</a:t>
            </a:r>
            <a:r>
              <a:rPr lang="de-DE" sz="3500" b="1" dirty="0" smtClean="0">
                <a:solidFill>
                  <a:schemeClr val="tx1"/>
                </a:solidFill>
              </a:rPr>
              <a:t>,</a:t>
            </a:r>
            <a:endParaRPr lang="de-DE" sz="3500" b="1" dirty="0">
              <a:solidFill>
                <a:schemeClr val="tx1"/>
              </a:solidFill>
            </a:endParaRPr>
          </a:p>
        </p:txBody>
      </p:sp>
    </p:spTree>
    <p:extLst>
      <p:ext uri="{BB962C8B-B14F-4D97-AF65-F5344CB8AC3E}">
        <p14:creationId xmlns:p14="http://schemas.microsoft.com/office/powerpoint/2010/main" val="33728868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6335713" cy="648072"/>
          </a:xfrm>
        </p:spPr>
        <p:txBody>
          <a:bodyPr/>
          <a:lstStyle/>
          <a:p>
            <a:r>
              <a:rPr lang="en-GB" dirty="0"/>
              <a:t>Research </a:t>
            </a:r>
            <a:r>
              <a:rPr lang="en-GB" dirty="0" smtClean="0"/>
              <a:t>exercise:</a:t>
            </a:r>
            <a:br>
              <a:rPr lang="en-GB" dirty="0" smtClean="0"/>
            </a:br>
            <a:r>
              <a:rPr lang="en-GB" dirty="0" smtClean="0"/>
              <a:t>Search for given literature</a:t>
            </a:r>
            <a:endParaRPr lang="en-GB" dirty="0"/>
          </a:p>
        </p:txBody>
      </p:sp>
      <p:sp>
        <p:nvSpPr>
          <p:cNvPr id="4" name="Fußzeilenplatzhalter 3"/>
          <p:cNvSpPr>
            <a:spLocks noGrp="1"/>
          </p:cNvSpPr>
          <p:nvPr>
            <p:ph type="ftr" sz="quarter" idx="3"/>
          </p:nvPr>
        </p:nvSpPr>
        <p:spPr/>
        <p:txBody>
          <a:bodyPr/>
          <a:lstStyle/>
          <a:p>
            <a:r>
              <a:rPr lang="de-DE" sz="900" dirty="0" err="1" smtClean="0"/>
              <a:t>Literature</a:t>
            </a:r>
            <a:r>
              <a:rPr lang="de-DE" sz="900" dirty="0" smtClean="0"/>
              <a:t> </a:t>
            </a:r>
            <a:r>
              <a:rPr lang="de-DE" sz="900" dirty="0" err="1" smtClean="0"/>
              <a:t>research</a:t>
            </a:r>
            <a:endParaRPr lang="de-DE" sz="900" dirty="0"/>
          </a:p>
        </p:txBody>
      </p:sp>
      <p:sp>
        <p:nvSpPr>
          <p:cNvPr id="5" name="Foliennummernplatzhalter 4"/>
          <p:cNvSpPr>
            <a:spLocks noGrp="1"/>
          </p:cNvSpPr>
          <p:nvPr>
            <p:ph type="sldNum" sz="quarter" idx="4"/>
          </p:nvPr>
        </p:nvSpPr>
        <p:spPr/>
        <p:txBody>
          <a:bodyPr/>
          <a:lstStyle/>
          <a:p>
            <a:fld id="{C05EE493-AD2E-4872-B2F6-8F12A747F0A5}" type="slidenum">
              <a:rPr lang="de-DE" sz="900" smtClean="0"/>
              <a:pPr/>
              <a:t>10</a:t>
            </a:fld>
            <a:endParaRPr lang="de-DE" sz="900" dirty="0"/>
          </a:p>
        </p:txBody>
      </p:sp>
      <p:sp>
        <p:nvSpPr>
          <p:cNvPr id="6" name="Datumsplatzhalter 5"/>
          <p:cNvSpPr>
            <a:spLocks noGrp="1"/>
          </p:cNvSpPr>
          <p:nvPr>
            <p:ph type="dt" sz="half" idx="2"/>
          </p:nvPr>
        </p:nvSpPr>
        <p:spPr/>
        <p:txBody>
          <a:bodyPr/>
          <a:lstStyle/>
          <a:p>
            <a:endParaRPr lang="de-DE" sz="900" dirty="0"/>
          </a:p>
        </p:txBody>
      </p:sp>
      <p:sp>
        <p:nvSpPr>
          <p:cNvPr id="3" name="Inhaltsplatzhalter 2"/>
          <p:cNvSpPr>
            <a:spLocks noGrp="1"/>
          </p:cNvSpPr>
          <p:nvPr>
            <p:ph idx="1"/>
          </p:nvPr>
        </p:nvSpPr>
        <p:spPr>
          <a:xfrm>
            <a:off x="323850" y="1844824"/>
            <a:ext cx="8496300" cy="4320479"/>
          </a:xfrm>
        </p:spPr>
        <p:txBody>
          <a:bodyPr/>
          <a:lstStyle/>
          <a:p>
            <a:pPr lvl="1"/>
            <a:r>
              <a:rPr lang="en-US" dirty="0"/>
              <a:t>Search for the following titles in the Local Catalogue and/or in </a:t>
            </a:r>
            <a:r>
              <a:rPr lang="en-US" dirty="0" err="1"/>
              <a:t>KonSearch</a:t>
            </a:r>
            <a:r>
              <a:rPr lang="en-US" dirty="0"/>
              <a:t>. Consider first what kind of publication it is that you want to find. Then carry out all steps of the search until you have an electronic copy of the title or know where to find it in the library. If the title is not available in Konstanz, go through all the steps of the interlibrary loan short of placing the final order.</a:t>
            </a:r>
          </a:p>
          <a:p>
            <a:pPr lvl="1"/>
            <a:endParaRPr lang="en-US" dirty="0"/>
          </a:p>
          <a:p>
            <a:pPr marL="536575" lvl="2" indent="-536575" algn="just">
              <a:buNone/>
            </a:pPr>
            <a:r>
              <a:rPr lang="de-DE" dirty="0"/>
              <a:t>Bußmann, </a:t>
            </a:r>
            <a:r>
              <a:rPr lang="de-DE" dirty="0" err="1"/>
              <a:t>Hadumod</a:t>
            </a:r>
            <a:r>
              <a:rPr lang="de-DE" dirty="0"/>
              <a:t>. 2008. </a:t>
            </a:r>
            <a:r>
              <a:rPr lang="de-DE" i="1" dirty="0"/>
              <a:t>Lexikon der Sprachwissenschaft</a:t>
            </a:r>
            <a:r>
              <a:rPr lang="de-DE" dirty="0"/>
              <a:t>. Stuttgart: </a:t>
            </a:r>
            <a:r>
              <a:rPr lang="de-DE" dirty="0" smtClean="0"/>
              <a:t>Kröner.</a:t>
            </a:r>
            <a:endParaRPr lang="en-US" dirty="0"/>
          </a:p>
          <a:p>
            <a:pPr marL="536575" lvl="2" indent="-536575" algn="just">
              <a:buNone/>
            </a:pPr>
            <a:r>
              <a:rPr lang="en-US" dirty="0" smtClean="0"/>
              <a:t>L</a:t>
            </a:r>
            <a:r>
              <a:rPr lang="de-DE" dirty="0" err="1" smtClean="0"/>
              <a:t>anham</a:t>
            </a:r>
            <a:r>
              <a:rPr lang="de-DE" dirty="0"/>
              <a:t>, Leonard W. &amp; Carol A. Macdonald</a:t>
            </a:r>
            <a:r>
              <a:rPr lang="de-DE" dirty="0" smtClean="0"/>
              <a:t>. </a:t>
            </a:r>
            <a:r>
              <a:rPr lang="de-DE" dirty="0"/>
              <a:t>1979. </a:t>
            </a:r>
            <a:r>
              <a:rPr lang="de-DE" i="1" dirty="0"/>
              <a:t>The </a:t>
            </a:r>
            <a:r>
              <a:rPr lang="de-DE" i="1" dirty="0" err="1"/>
              <a:t>standard</a:t>
            </a:r>
            <a:r>
              <a:rPr lang="de-DE" i="1" dirty="0"/>
              <a:t> in South African English </a:t>
            </a:r>
            <a:r>
              <a:rPr lang="de-DE" i="1" dirty="0" err="1"/>
              <a:t>and</a:t>
            </a:r>
            <a:r>
              <a:rPr lang="de-DE" i="1" dirty="0"/>
              <a:t> </a:t>
            </a:r>
            <a:r>
              <a:rPr lang="de-DE" i="1" dirty="0" err="1"/>
              <a:t>its</a:t>
            </a:r>
            <a:r>
              <a:rPr lang="de-DE" i="1" dirty="0"/>
              <a:t> </a:t>
            </a:r>
            <a:r>
              <a:rPr lang="de-DE" i="1" dirty="0" err="1"/>
              <a:t>social</a:t>
            </a:r>
            <a:r>
              <a:rPr lang="de-DE" i="1" dirty="0"/>
              <a:t> </a:t>
            </a:r>
            <a:r>
              <a:rPr lang="de-DE" i="1" dirty="0" err="1"/>
              <a:t>history</a:t>
            </a:r>
            <a:r>
              <a:rPr lang="de-DE" i="1" dirty="0"/>
              <a:t>. </a:t>
            </a:r>
            <a:r>
              <a:rPr lang="de-DE" dirty="0"/>
              <a:t>Heidelberg: </a:t>
            </a:r>
            <a:r>
              <a:rPr lang="de-DE" dirty="0" err="1"/>
              <a:t>Groos</a:t>
            </a:r>
            <a:r>
              <a:rPr lang="de-DE" dirty="0"/>
              <a:t>.</a:t>
            </a:r>
            <a:endParaRPr lang="en-US" dirty="0"/>
          </a:p>
          <a:p>
            <a:pPr marL="536575" lvl="2" indent="-536575" algn="just">
              <a:buNone/>
            </a:pPr>
            <a:r>
              <a:rPr lang="de-DE" dirty="0" err="1" smtClean="0"/>
              <a:t>Duffley</a:t>
            </a:r>
            <a:r>
              <a:rPr lang="de-DE" dirty="0"/>
              <a:t>, Patrick </a:t>
            </a:r>
            <a:r>
              <a:rPr lang="de-DE" dirty="0" smtClean="0"/>
              <a:t>&amp; </a:t>
            </a:r>
            <a:r>
              <a:rPr lang="de-DE" dirty="0"/>
              <a:t>Ryan Fisher. 2005. </a:t>
            </a:r>
            <a:r>
              <a:rPr lang="en-GB" dirty="0"/>
              <a:t>Verb + 'to' + infinitive vs. verb + 'to' + gerund-participle: A preliminary exploration. </a:t>
            </a:r>
            <a:r>
              <a:rPr lang="en-GB" i="1" dirty="0"/>
              <a:t>Langue et </a:t>
            </a:r>
            <a:r>
              <a:rPr lang="en-GB" i="1" dirty="0" err="1"/>
              <a:t>Linguistique</a:t>
            </a:r>
            <a:r>
              <a:rPr lang="en-GB" dirty="0"/>
              <a:t> 31. 31–61</a:t>
            </a:r>
            <a:r>
              <a:rPr lang="de-DE" dirty="0" smtClean="0"/>
              <a:t>.</a:t>
            </a:r>
            <a:endParaRPr lang="en-US" dirty="0"/>
          </a:p>
          <a:p>
            <a:pPr marL="536575" lvl="2" indent="-536575" algn="just">
              <a:buNone/>
            </a:pPr>
            <a:r>
              <a:rPr lang="de-DE" dirty="0" smtClean="0"/>
              <a:t>Altmann</a:t>
            </a:r>
            <a:r>
              <a:rPr lang="de-DE" dirty="0"/>
              <a:t>, Hans. 1993. Satzmodus. In Joachim Jacobs, Arnim von </a:t>
            </a:r>
            <a:r>
              <a:rPr lang="de-DE" dirty="0" err="1"/>
              <a:t>Stechow</a:t>
            </a:r>
            <a:r>
              <a:rPr lang="de-DE" dirty="0"/>
              <a:t>, Wolfgang Sternefeld &amp; Theo </a:t>
            </a:r>
            <a:r>
              <a:rPr lang="de-DE" dirty="0" err="1"/>
              <a:t>Vennemann</a:t>
            </a:r>
            <a:r>
              <a:rPr lang="de-DE" dirty="0"/>
              <a:t> (</a:t>
            </a:r>
            <a:r>
              <a:rPr lang="de-DE" dirty="0" err="1"/>
              <a:t>eds</a:t>
            </a:r>
            <a:r>
              <a:rPr lang="de-DE" dirty="0"/>
              <a:t>.), </a:t>
            </a:r>
            <a:r>
              <a:rPr lang="de-DE" i="1" dirty="0"/>
              <a:t>Syntax</a:t>
            </a:r>
            <a:r>
              <a:rPr lang="de-DE" dirty="0"/>
              <a:t>: </a:t>
            </a:r>
            <a:r>
              <a:rPr lang="de-DE" i="1" dirty="0"/>
              <a:t>Ein internationales Handbuch zeitgenössischer Forschung</a:t>
            </a:r>
            <a:r>
              <a:rPr lang="de-DE" dirty="0"/>
              <a:t>, 1006–1029. Berlin</a:t>
            </a:r>
            <a:r>
              <a:rPr lang="de-DE" dirty="0" smtClean="0"/>
              <a:t>: </a:t>
            </a:r>
            <a:r>
              <a:rPr lang="de-DE" dirty="0" err="1"/>
              <a:t>Gruyter</a:t>
            </a:r>
            <a:r>
              <a:rPr lang="de-DE" dirty="0" smtClean="0"/>
              <a:t>.</a:t>
            </a:r>
            <a:endParaRPr lang="en-US" dirty="0"/>
          </a:p>
          <a:p>
            <a:pPr marL="536575" lvl="2" indent="-536575" algn="just">
              <a:buNone/>
            </a:pPr>
            <a:r>
              <a:rPr lang="de-DE" dirty="0" smtClean="0"/>
              <a:t>Hogg</a:t>
            </a:r>
            <a:r>
              <a:rPr lang="de-DE" dirty="0"/>
              <a:t>, Richard M. 2012</a:t>
            </a:r>
            <a:r>
              <a:rPr lang="de-DE" i="1" dirty="0"/>
              <a:t>. An </a:t>
            </a:r>
            <a:r>
              <a:rPr lang="de-DE" i="1" dirty="0" err="1"/>
              <a:t>i</a:t>
            </a:r>
            <a:r>
              <a:rPr lang="de-DE" i="1" dirty="0" err="1" smtClean="0"/>
              <a:t>ntroduction</a:t>
            </a:r>
            <a:r>
              <a:rPr lang="de-DE" i="1" dirty="0" smtClean="0"/>
              <a:t> </a:t>
            </a:r>
            <a:r>
              <a:rPr lang="de-DE" i="1" dirty="0" err="1"/>
              <a:t>to</a:t>
            </a:r>
            <a:r>
              <a:rPr lang="de-DE" i="1" dirty="0"/>
              <a:t> Old English</a:t>
            </a:r>
            <a:r>
              <a:rPr lang="de-DE" dirty="0"/>
              <a:t>. Edinburgh: Edinburgh University Press</a:t>
            </a:r>
            <a:r>
              <a:rPr lang="de-DE" dirty="0" smtClean="0"/>
              <a:t>.</a:t>
            </a:r>
            <a:endParaRPr lang="en-US" dirty="0"/>
          </a:p>
        </p:txBody>
      </p:sp>
    </p:spTree>
    <p:extLst>
      <p:ext uri="{BB962C8B-B14F-4D97-AF65-F5344CB8AC3E}">
        <p14:creationId xmlns:p14="http://schemas.microsoft.com/office/powerpoint/2010/main" val="3010646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7848550" cy="1224136"/>
          </a:xfrm>
        </p:spPr>
        <p:txBody>
          <a:bodyPr>
            <a:normAutofit/>
          </a:bodyPr>
          <a:lstStyle/>
          <a:p>
            <a:r>
              <a:rPr lang="de-DE" dirty="0"/>
              <a:t>Search </a:t>
            </a:r>
            <a:r>
              <a:rPr lang="de-DE" dirty="0" err="1"/>
              <a:t>for</a:t>
            </a:r>
            <a:r>
              <a:rPr lang="de-DE" dirty="0"/>
              <a:t> </a:t>
            </a:r>
            <a:r>
              <a:rPr lang="de-DE" dirty="0" err="1"/>
              <a:t>any</a:t>
            </a:r>
            <a:r>
              <a:rPr lang="de-DE" dirty="0"/>
              <a:t> </a:t>
            </a:r>
            <a:r>
              <a:rPr lang="de-DE" dirty="0" err="1"/>
              <a:t>literature</a:t>
            </a:r>
            <a:r>
              <a:rPr lang="de-DE" dirty="0"/>
              <a:t> on a </a:t>
            </a:r>
            <a:r>
              <a:rPr lang="de-DE" dirty="0" err="1"/>
              <a:t>topic</a:t>
            </a:r>
            <a:endParaRPr lang="de-DE" dirty="0"/>
          </a:p>
        </p:txBody>
      </p:sp>
      <p:sp>
        <p:nvSpPr>
          <p:cNvPr id="3" name="Inhaltsplatzhalter 2"/>
          <p:cNvSpPr>
            <a:spLocks noGrp="1"/>
          </p:cNvSpPr>
          <p:nvPr>
            <p:ph idx="1"/>
          </p:nvPr>
        </p:nvSpPr>
        <p:spPr>
          <a:xfrm>
            <a:off x="323850" y="2492896"/>
            <a:ext cx="8496300" cy="3599929"/>
          </a:xfrm>
        </p:spPr>
        <p:txBody>
          <a:bodyPr/>
          <a:lstStyle/>
          <a:p>
            <a:pPr indent="-324000">
              <a:spcAft>
                <a:spcPts val="600"/>
              </a:spcAft>
            </a:pPr>
            <a:r>
              <a:rPr lang="en-GB" dirty="0" smtClean="0"/>
              <a:t>Finding a topic</a:t>
            </a:r>
          </a:p>
          <a:p>
            <a:pPr lvl="2"/>
            <a:r>
              <a:rPr lang="en-GB" dirty="0" smtClean="0"/>
              <a:t>What is my topic?</a:t>
            </a:r>
          </a:p>
          <a:p>
            <a:pPr lvl="2"/>
            <a:r>
              <a:rPr lang="en-GB" dirty="0" smtClean="0"/>
              <a:t>How is the topic located in the field of study?</a:t>
            </a:r>
          </a:p>
          <a:p>
            <a:pPr lvl="2"/>
            <a:r>
              <a:rPr lang="en-GB" dirty="0" smtClean="0"/>
              <a:t>In what way is the topic distinct from other, similar topics?</a:t>
            </a:r>
          </a:p>
          <a:p>
            <a:pPr lvl="2"/>
            <a:r>
              <a:rPr lang="en-GB" dirty="0" smtClean="0"/>
              <a:t>How do I want to narrow the topic down?</a:t>
            </a:r>
          </a:p>
          <a:p>
            <a:pPr lvl="2"/>
            <a:endParaRPr lang="en-GB" dirty="0" smtClean="0"/>
          </a:p>
          <a:p>
            <a:pPr indent="-324000">
              <a:spcAft>
                <a:spcPts val="600"/>
              </a:spcAft>
            </a:pPr>
            <a:r>
              <a:rPr lang="en-GB" dirty="0" smtClean="0"/>
              <a:t>Collecting the most important terms within the topic</a:t>
            </a:r>
          </a:p>
          <a:p>
            <a:pPr lvl="2"/>
            <a:r>
              <a:rPr lang="en-GB" dirty="0" smtClean="0"/>
              <a:t>brainstorm / draw a mind map</a:t>
            </a:r>
          </a:p>
          <a:p>
            <a:pPr lvl="2"/>
            <a:r>
              <a:rPr lang="en-GB" dirty="0" smtClean="0"/>
              <a:t>consult encyclopaedias, lexicons or handbooks</a:t>
            </a:r>
          </a:p>
          <a:p>
            <a:pPr lvl="2"/>
            <a:r>
              <a:rPr lang="en-GB" dirty="0" smtClean="0"/>
              <a:t>distinguish other terms</a:t>
            </a:r>
          </a:p>
          <a:p>
            <a:pPr lvl="2"/>
            <a:r>
              <a:rPr lang="en-GB" dirty="0" smtClean="0"/>
              <a:t>search for synonyms, hypernyms, hyponyms</a:t>
            </a:r>
          </a:p>
          <a:p>
            <a:pPr lvl="2"/>
            <a:r>
              <a:rPr lang="en-GB" dirty="0" smtClean="0"/>
              <a:t>translate terms (English databases)</a:t>
            </a:r>
          </a:p>
          <a:p>
            <a:pPr lvl="2"/>
            <a:r>
              <a:rPr lang="en-GB" dirty="0" smtClean="0"/>
              <a:t>differentiate headwords and index terms</a:t>
            </a:r>
          </a:p>
        </p:txBody>
      </p:sp>
      <p:sp>
        <p:nvSpPr>
          <p:cNvPr id="4" name="Fußzeilenplatzhalter 3"/>
          <p:cNvSpPr>
            <a:spLocks noGrp="1"/>
          </p:cNvSpPr>
          <p:nvPr>
            <p:ph type="ftr" sz="quarter" idx="3"/>
          </p:nvPr>
        </p:nvSpPr>
        <p:spPr/>
        <p:txBody>
          <a:bodyPr/>
          <a:lstStyle/>
          <a:p>
            <a:r>
              <a:rPr lang="de-DE" sz="900" dirty="0" err="1" smtClean="0"/>
              <a:t>Literature</a:t>
            </a:r>
            <a:r>
              <a:rPr lang="de-DE" sz="900" dirty="0" smtClean="0"/>
              <a:t> </a:t>
            </a:r>
            <a:r>
              <a:rPr lang="de-DE" sz="900" dirty="0" err="1" smtClean="0"/>
              <a:t>research</a:t>
            </a:r>
            <a:endParaRPr lang="de-DE" sz="900" dirty="0"/>
          </a:p>
        </p:txBody>
      </p:sp>
      <p:sp>
        <p:nvSpPr>
          <p:cNvPr id="5" name="Foliennummernplatzhalter 4"/>
          <p:cNvSpPr>
            <a:spLocks noGrp="1"/>
          </p:cNvSpPr>
          <p:nvPr>
            <p:ph type="sldNum" sz="quarter" idx="4"/>
          </p:nvPr>
        </p:nvSpPr>
        <p:spPr/>
        <p:txBody>
          <a:bodyPr/>
          <a:lstStyle/>
          <a:p>
            <a:fld id="{C05EE493-AD2E-4872-B2F6-8F12A747F0A5}" type="slidenum">
              <a:rPr lang="de-DE" sz="900" smtClean="0"/>
              <a:pPr/>
              <a:t>11</a:t>
            </a:fld>
            <a:endParaRPr lang="de-DE" sz="900" dirty="0"/>
          </a:p>
        </p:txBody>
      </p:sp>
      <p:sp>
        <p:nvSpPr>
          <p:cNvPr id="6" name="Datumsplatzhalter 5"/>
          <p:cNvSpPr>
            <a:spLocks noGrp="1"/>
          </p:cNvSpPr>
          <p:nvPr>
            <p:ph type="dt" sz="half" idx="2"/>
          </p:nvPr>
        </p:nvSpPr>
        <p:spPr/>
        <p:txBody>
          <a:bodyPr/>
          <a:lstStyle/>
          <a:p>
            <a:endParaRPr lang="de-DE" sz="900" dirty="0"/>
          </a:p>
        </p:txBody>
      </p:sp>
    </p:spTree>
    <p:extLst>
      <p:ext uri="{BB962C8B-B14F-4D97-AF65-F5344CB8AC3E}">
        <p14:creationId xmlns:p14="http://schemas.microsoft.com/office/powerpoint/2010/main" val="380597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3200" dirty="0" smtClean="0"/>
              <a:t>Cycle of science</a:t>
            </a:r>
            <a:endParaRPr lang="en-GB" sz="3200" dirty="0"/>
          </a:p>
        </p:txBody>
      </p:sp>
      <p:sp>
        <p:nvSpPr>
          <p:cNvPr id="5" name="Foliennummernplatzhalter 4"/>
          <p:cNvSpPr>
            <a:spLocks noGrp="1"/>
          </p:cNvSpPr>
          <p:nvPr>
            <p:ph type="sldNum" sz="quarter" idx="4"/>
          </p:nvPr>
        </p:nvSpPr>
        <p:spPr/>
        <p:txBody>
          <a:bodyPr/>
          <a:lstStyle/>
          <a:p>
            <a:fld id="{C05EE493-AD2E-4872-B2F6-8F12A747F0A5}" type="slidenum">
              <a:rPr lang="de-DE" sz="900" smtClean="0"/>
              <a:pPr/>
              <a:t>12</a:t>
            </a:fld>
            <a:endParaRPr lang="de-DE" sz="900" dirty="0"/>
          </a:p>
        </p:txBody>
      </p:sp>
      <p:grpSp>
        <p:nvGrpSpPr>
          <p:cNvPr id="4" name="Gruppieren 3"/>
          <p:cNvGrpSpPr/>
          <p:nvPr/>
        </p:nvGrpSpPr>
        <p:grpSpPr>
          <a:xfrm>
            <a:off x="971688" y="1010604"/>
            <a:ext cx="7200624" cy="5226708"/>
            <a:chOff x="251520" y="1052736"/>
            <a:chExt cx="7200624" cy="5226708"/>
          </a:xfrm>
        </p:grpSpPr>
        <p:sp>
          <p:nvSpPr>
            <p:cNvPr id="7" name="Oval 6"/>
            <p:cNvSpPr/>
            <p:nvPr/>
          </p:nvSpPr>
          <p:spPr>
            <a:xfrm>
              <a:off x="3779912" y="1052736"/>
              <a:ext cx="1584000" cy="15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New idea / theory</a:t>
              </a:r>
              <a:endParaRPr lang="en-GB" sz="1600" dirty="0"/>
            </a:p>
          </p:txBody>
        </p:sp>
        <p:sp>
          <p:nvSpPr>
            <p:cNvPr id="8" name="Oval 7"/>
            <p:cNvSpPr/>
            <p:nvPr/>
          </p:nvSpPr>
          <p:spPr>
            <a:xfrm>
              <a:off x="5868144" y="1917008"/>
              <a:ext cx="1584000" cy="15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GB" sz="1600" dirty="0" smtClean="0"/>
                <a:t>Exchange </a:t>
              </a:r>
            </a:p>
            <a:p>
              <a:pPr algn="ctr"/>
              <a:r>
                <a:rPr lang="en-GB" sz="1600" dirty="0" smtClean="0"/>
                <a:t>with </a:t>
              </a:r>
            </a:p>
            <a:p>
              <a:pPr algn="ctr"/>
              <a:r>
                <a:rPr lang="en-GB" sz="1600" dirty="0" smtClean="0"/>
                <a:t>colleagues</a:t>
              </a:r>
              <a:endParaRPr lang="en-GB" sz="1600" dirty="0"/>
            </a:p>
          </p:txBody>
        </p:sp>
        <p:sp>
          <p:nvSpPr>
            <p:cNvPr id="9" name="Oval 8"/>
            <p:cNvSpPr/>
            <p:nvPr/>
          </p:nvSpPr>
          <p:spPr>
            <a:xfrm>
              <a:off x="5868144" y="4005240"/>
              <a:ext cx="1584000" cy="15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GB" sz="1600" dirty="0" smtClean="0"/>
                <a:t>Talk at</a:t>
              </a:r>
            </a:p>
            <a:p>
              <a:pPr algn="ctr"/>
              <a:r>
                <a:rPr lang="en-GB" sz="1600" dirty="0" smtClean="0"/>
                <a:t>conference</a:t>
              </a:r>
              <a:endParaRPr lang="en-GB" sz="1600" dirty="0"/>
            </a:p>
          </p:txBody>
        </p:sp>
        <p:sp>
          <p:nvSpPr>
            <p:cNvPr id="10" name="Oval 9"/>
            <p:cNvSpPr/>
            <p:nvPr/>
          </p:nvSpPr>
          <p:spPr>
            <a:xfrm>
              <a:off x="3779912" y="4653312"/>
              <a:ext cx="1584176" cy="15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GB" sz="1600" dirty="0" smtClean="0"/>
                <a:t>Article in</a:t>
              </a:r>
            </a:p>
            <a:p>
              <a:pPr algn="ctr"/>
              <a:r>
                <a:rPr lang="en-GB" sz="1600" dirty="0" smtClean="0"/>
                <a:t>proceedings /</a:t>
              </a:r>
            </a:p>
            <a:p>
              <a:pPr algn="ctr"/>
              <a:r>
                <a:rPr lang="en-GB" sz="1600" dirty="0" smtClean="0"/>
                <a:t> book section / </a:t>
              </a:r>
            </a:p>
            <a:p>
              <a:pPr algn="ctr"/>
              <a:r>
                <a:rPr lang="en-GB" sz="1600" dirty="0" smtClean="0"/>
                <a:t>journal</a:t>
              </a:r>
              <a:endParaRPr lang="en-GB" sz="1600" dirty="0"/>
            </a:p>
          </p:txBody>
        </p:sp>
        <p:sp>
          <p:nvSpPr>
            <p:cNvPr id="11" name="Oval 10"/>
            <p:cNvSpPr/>
            <p:nvPr/>
          </p:nvSpPr>
          <p:spPr>
            <a:xfrm>
              <a:off x="1763688" y="4005240"/>
              <a:ext cx="1584176" cy="15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GB" sz="1600" dirty="0" smtClean="0"/>
                <a:t>Publication /</a:t>
              </a:r>
            </a:p>
            <a:p>
              <a:pPr algn="ctr"/>
              <a:r>
                <a:rPr lang="en-GB" sz="1600" dirty="0" smtClean="0"/>
                <a:t>monograph</a:t>
              </a:r>
            </a:p>
          </p:txBody>
        </p:sp>
        <p:sp>
          <p:nvSpPr>
            <p:cNvPr id="12" name="Oval 11"/>
            <p:cNvSpPr/>
            <p:nvPr/>
          </p:nvSpPr>
          <p:spPr>
            <a:xfrm>
              <a:off x="1763688" y="1917008"/>
              <a:ext cx="1584176" cy="15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GB" sz="1600" dirty="0" smtClean="0"/>
                <a:t>Encyclopaedia</a:t>
              </a:r>
            </a:p>
            <a:p>
              <a:pPr algn="ctr"/>
              <a:r>
                <a:rPr lang="en-GB" sz="1600" dirty="0" smtClean="0"/>
                <a:t>entry</a:t>
              </a:r>
            </a:p>
          </p:txBody>
        </p:sp>
        <p:sp>
          <p:nvSpPr>
            <p:cNvPr id="13" name="Pfeil nach rechts 12"/>
            <p:cNvSpPr/>
            <p:nvPr/>
          </p:nvSpPr>
          <p:spPr>
            <a:xfrm rot="1663488">
              <a:off x="5456537" y="1917274"/>
              <a:ext cx="432048" cy="50405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Pfeil nach rechts 13"/>
            <p:cNvSpPr/>
            <p:nvPr/>
          </p:nvSpPr>
          <p:spPr>
            <a:xfrm rot="5400000">
              <a:off x="6464649" y="3500565"/>
              <a:ext cx="432048" cy="50405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Pfeil nach rechts 14"/>
            <p:cNvSpPr/>
            <p:nvPr/>
          </p:nvSpPr>
          <p:spPr>
            <a:xfrm rot="8652457">
              <a:off x="5470689" y="5091920"/>
              <a:ext cx="432048" cy="50405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Pfeil nach rechts 15"/>
            <p:cNvSpPr/>
            <p:nvPr/>
          </p:nvSpPr>
          <p:spPr>
            <a:xfrm rot="16200000">
              <a:off x="2303748" y="3465005"/>
              <a:ext cx="432048" cy="50405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Pfeil nach rechts 16"/>
            <p:cNvSpPr/>
            <p:nvPr/>
          </p:nvSpPr>
          <p:spPr>
            <a:xfrm rot="19606830">
              <a:off x="3245094" y="1767662"/>
              <a:ext cx="432048" cy="50405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p:cNvSpPr/>
            <p:nvPr/>
          </p:nvSpPr>
          <p:spPr>
            <a:xfrm>
              <a:off x="251520" y="5517408"/>
              <a:ext cx="1800200" cy="76203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GB" sz="1600" dirty="0" smtClean="0"/>
                <a:t>Review,</a:t>
              </a:r>
            </a:p>
            <a:p>
              <a:pPr algn="ctr"/>
              <a:r>
                <a:rPr lang="en-GB" sz="1600" dirty="0" smtClean="0"/>
                <a:t>cite, discourse</a:t>
              </a:r>
            </a:p>
          </p:txBody>
        </p:sp>
        <p:sp>
          <p:nvSpPr>
            <p:cNvPr id="19" name="Pfeil nach rechts 18"/>
            <p:cNvSpPr/>
            <p:nvPr/>
          </p:nvSpPr>
          <p:spPr>
            <a:xfrm rot="12477274">
              <a:off x="3242062" y="5157340"/>
              <a:ext cx="432048" cy="50405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Pfeil nach rechts 19"/>
            <p:cNvSpPr/>
            <p:nvPr/>
          </p:nvSpPr>
          <p:spPr>
            <a:xfrm rot="10639111">
              <a:off x="2126542" y="5829748"/>
              <a:ext cx="1629534" cy="158400"/>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Pfeil nach rechts 20"/>
            <p:cNvSpPr/>
            <p:nvPr/>
          </p:nvSpPr>
          <p:spPr>
            <a:xfrm rot="19410568">
              <a:off x="1249938" y="5202056"/>
              <a:ext cx="579433" cy="158412"/>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 name="Textfeld 2"/>
          <p:cNvSpPr txBox="1"/>
          <p:nvPr/>
        </p:nvSpPr>
        <p:spPr>
          <a:xfrm>
            <a:off x="6447834" y="6025271"/>
            <a:ext cx="2516654" cy="307777"/>
          </a:xfrm>
          <a:prstGeom prst="rect">
            <a:avLst/>
          </a:prstGeom>
          <a:noFill/>
        </p:spPr>
        <p:txBody>
          <a:bodyPr wrap="square" rtlCol="0">
            <a:spAutoFit/>
          </a:bodyPr>
          <a:lstStyle/>
          <a:p>
            <a:r>
              <a:rPr lang="en-GB" sz="1400" dirty="0" smtClean="0"/>
              <a:t>(by Ralph </a:t>
            </a:r>
            <a:r>
              <a:rPr lang="en-GB" sz="1400" dirty="0" err="1" smtClean="0"/>
              <a:t>Hafner</a:t>
            </a:r>
            <a:r>
              <a:rPr lang="en-GB" sz="1400" dirty="0" smtClean="0"/>
              <a:t>, translated)</a:t>
            </a:r>
            <a:endParaRPr lang="en-GB" sz="1400" dirty="0"/>
          </a:p>
        </p:txBody>
      </p:sp>
      <p:sp>
        <p:nvSpPr>
          <p:cNvPr id="22" name="Fußzeilenplatzhalter 3"/>
          <p:cNvSpPr>
            <a:spLocks noGrp="1"/>
          </p:cNvSpPr>
          <p:nvPr>
            <p:ph type="ftr" sz="quarter" idx="3"/>
          </p:nvPr>
        </p:nvSpPr>
        <p:spPr>
          <a:xfrm>
            <a:off x="2484438" y="6453336"/>
            <a:ext cx="3095625" cy="216024"/>
          </a:xfrm>
        </p:spPr>
        <p:txBody>
          <a:bodyPr/>
          <a:lstStyle/>
          <a:p>
            <a:r>
              <a:rPr lang="de-DE" sz="900" dirty="0" err="1" smtClean="0"/>
              <a:t>Literature</a:t>
            </a:r>
            <a:r>
              <a:rPr lang="de-DE" sz="900" dirty="0" smtClean="0"/>
              <a:t> </a:t>
            </a:r>
            <a:r>
              <a:rPr lang="de-DE" sz="900" dirty="0" err="1" smtClean="0"/>
              <a:t>research</a:t>
            </a:r>
            <a:endParaRPr lang="de-DE" sz="900" dirty="0"/>
          </a:p>
        </p:txBody>
      </p:sp>
    </p:spTree>
    <p:extLst>
      <p:ext uri="{BB962C8B-B14F-4D97-AF65-F5344CB8AC3E}">
        <p14:creationId xmlns:p14="http://schemas.microsoft.com/office/powerpoint/2010/main" val="26943301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3200" dirty="0"/>
              <a:t>Search </a:t>
            </a:r>
            <a:r>
              <a:rPr lang="en-GB" sz="3200" dirty="0" smtClean="0"/>
              <a:t>procedure</a:t>
            </a:r>
            <a:endParaRPr lang="en-GB" sz="3200" dirty="0"/>
          </a:p>
        </p:txBody>
      </p:sp>
      <p:sp>
        <p:nvSpPr>
          <p:cNvPr id="5" name="Foliennummernplatzhalter 4"/>
          <p:cNvSpPr>
            <a:spLocks noGrp="1"/>
          </p:cNvSpPr>
          <p:nvPr>
            <p:ph type="sldNum" sz="quarter" idx="4"/>
          </p:nvPr>
        </p:nvSpPr>
        <p:spPr/>
        <p:txBody>
          <a:bodyPr/>
          <a:lstStyle/>
          <a:p>
            <a:fld id="{C05EE493-AD2E-4872-B2F6-8F12A747F0A5}" type="slidenum">
              <a:rPr lang="de-DE" sz="900" smtClean="0"/>
              <a:pPr/>
              <a:t>13</a:t>
            </a:fld>
            <a:endParaRPr lang="de-DE" sz="900" dirty="0"/>
          </a:p>
        </p:txBody>
      </p:sp>
      <p:sp>
        <p:nvSpPr>
          <p:cNvPr id="22" name="Fußzeilenplatzhalter 3"/>
          <p:cNvSpPr>
            <a:spLocks noGrp="1"/>
          </p:cNvSpPr>
          <p:nvPr>
            <p:ph type="ftr" sz="quarter" idx="3"/>
          </p:nvPr>
        </p:nvSpPr>
        <p:spPr>
          <a:xfrm>
            <a:off x="2484438" y="6453336"/>
            <a:ext cx="3095625" cy="216024"/>
          </a:xfrm>
        </p:spPr>
        <p:txBody>
          <a:bodyPr/>
          <a:lstStyle/>
          <a:p>
            <a:r>
              <a:rPr lang="de-DE" sz="900" dirty="0" err="1" smtClean="0"/>
              <a:t>Literature</a:t>
            </a:r>
            <a:r>
              <a:rPr lang="de-DE" sz="900" dirty="0" smtClean="0"/>
              <a:t> </a:t>
            </a:r>
            <a:r>
              <a:rPr lang="de-DE" sz="900" dirty="0" err="1" smtClean="0"/>
              <a:t>research</a:t>
            </a:r>
            <a:endParaRPr lang="de-DE" sz="900" dirty="0"/>
          </a:p>
        </p:txBody>
      </p:sp>
      <p:grpSp>
        <p:nvGrpSpPr>
          <p:cNvPr id="3" name="Gruppieren 2"/>
          <p:cNvGrpSpPr/>
          <p:nvPr/>
        </p:nvGrpSpPr>
        <p:grpSpPr>
          <a:xfrm>
            <a:off x="971688" y="1007308"/>
            <a:ext cx="7200624" cy="5226708"/>
            <a:chOff x="251520" y="1052736"/>
            <a:chExt cx="7200624" cy="5226708"/>
          </a:xfrm>
        </p:grpSpPr>
        <p:sp>
          <p:nvSpPr>
            <p:cNvPr id="7" name="Oval 6"/>
            <p:cNvSpPr/>
            <p:nvPr/>
          </p:nvSpPr>
          <p:spPr>
            <a:xfrm>
              <a:off x="3779912" y="1052736"/>
              <a:ext cx="1584000" cy="15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New idea / theory</a:t>
              </a:r>
              <a:endParaRPr lang="en-GB" sz="1600" dirty="0"/>
            </a:p>
          </p:txBody>
        </p:sp>
        <p:sp>
          <p:nvSpPr>
            <p:cNvPr id="8" name="Oval 7"/>
            <p:cNvSpPr/>
            <p:nvPr/>
          </p:nvSpPr>
          <p:spPr>
            <a:xfrm>
              <a:off x="5868144" y="1917008"/>
              <a:ext cx="1584000" cy="15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GB" sz="1600" dirty="0" smtClean="0"/>
                <a:t>Exchange </a:t>
              </a:r>
            </a:p>
            <a:p>
              <a:pPr algn="ctr"/>
              <a:r>
                <a:rPr lang="en-GB" sz="1600" dirty="0" smtClean="0"/>
                <a:t>with </a:t>
              </a:r>
            </a:p>
            <a:p>
              <a:pPr algn="ctr"/>
              <a:r>
                <a:rPr lang="en-GB" sz="1600" dirty="0" smtClean="0"/>
                <a:t>colleagues</a:t>
              </a:r>
              <a:endParaRPr lang="en-GB" sz="1600" dirty="0"/>
            </a:p>
          </p:txBody>
        </p:sp>
        <p:sp>
          <p:nvSpPr>
            <p:cNvPr id="9" name="Oval 8"/>
            <p:cNvSpPr/>
            <p:nvPr/>
          </p:nvSpPr>
          <p:spPr>
            <a:xfrm>
              <a:off x="5868144" y="4005240"/>
              <a:ext cx="1584000" cy="15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GB" sz="1600" dirty="0" smtClean="0"/>
                <a:t>Talk at</a:t>
              </a:r>
            </a:p>
            <a:p>
              <a:pPr algn="ctr"/>
              <a:r>
                <a:rPr lang="en-GB" sz="1600" dirty="0" smtClean="0"/>
                <a:t>conference</a:t>
              </a:r>
              <a:endParaRPr lang="en-GB" sz="1600" dirty="0"/>
            </a:p>
          </p:txBody>
        </p:sp>
        <p:sp>
          <p:nvSpPr>
            <p:cNvPr id="10" name="Oval 9"/>
            <p:cNvSpPr/>
            <p:nvPr/>
          </p:nvSpPr>
          <p:spPr>
            <a:xfrm>
              <a:off x="3779912" y="4653312"/>
              <a:ext cx="1584176" cy="15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GB" sz="1600" dirty="0" smtClean="0"/>
                <a:t>Article in</a:t>
              </a:r>
            </a:p>
            <a:p>
              <a:pPr algn="ctr"/>
              <a:r>
                <a:rPr lang="en-GB" sz="1600" dirty="0" smtClean="0"/>
                <a:t>proceedings /</a:t>
              </a:r>
            </a:p>
            <a:p>
              <a:pPr algn="ctr"/>
              <a:r>
                <a:rPr lang="en-GB" sz="1600" dirty="0" smtClean="0"/>
                <a:t> book section / </a:t>
              </a:r>
            </a:p>
            <a:p>
              <a:pPr algn="ctr"/>
              <a:r>
                <a:rPr lang="en-GB" sz="1600" dirty="0" smtClean="0"/>
                <a:t>journal</a:t>
              </a:r>
              <a:endParaRPr lang="en-GB" sz="1600" dirty="0"/>
            </a:p>
          </p:txBody>
        </p:sp>
        <p:sp>
          <p:nvSpPr>
            <p:cNvPr id="11" name="Oval 10"/>
            <p:cNvSpPr/>
            <p:nvPr/>
          </p:nvSpPr>
          <p:spPr>
            <a:xfrm>
              <a:off x="1763688" y="4005240"/>
              <a:ext cx="1584176" cy="15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GB" sz="1600" dirty="0" smtClean="0"/>
                <a:t>Publication /</a:t>
              </a:r>
            </a:p>
            <a:p>
              <a:pPr algn="ctr"/>
              <a:r>
                <a:rPr lang="en-GB" sz="1600" dirty="0" smtClean="0"/>
                <a:t>monograph</a:t>
              </a:r>
            </a:p>
          </p:txBody>
        </p:sp>
        <p:sp>
          <p:nvSpPr>
            <p:cNvPr id="12" name="Oval 11"/>
            <p:cNvSpPr/>
            <p:nvPr/>
          </p:nvSpPr>
          <p:spPr>
            <a:xfrm>
              <a:off x="1763688" y="1917008"/>
              <a:ext cx="1584176" cy="15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GB" sz="1600" dirty="0" smtClean="0"/>
                <a:t>Encyclopaedia</a:t>
              </a:r>
            </a:p>
            <a:p>
              <a:pPr algn="ctr"/>
              <a:r>
                <a:rPr lang="en-GB" sz="1600" dirty="0" smtClean="0"/>
                <a:t>entry</a:t>
              </a:r>
            </a:p>
          </p:txBody>
        </p:sp>
        <p:sp>
          <p:nvSpPr>
            <p:cNvPr id="13" name="Pfeil nach rechts 12"/>
            <p:cNvSpPr/>
            <p:nvPr/>
          </p:nvSpPr>
          <p:spPr>
            <a:xfrm rot="1663488">
              <a:off x="5456537" y="1917274"/>
              <a:ext cx="432048" cy="50405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Pfeil nach rechts 13"/>
            <p:cNvSpPr/>
            <p:nvPr/>
          </p:nvSpPr>
          <p:spPr>
            <a:xfrm rot="5400000">
              <a:off x="6464649" y="3500565"/>
              <a:ext cx="432048" cy="50405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Pfeil nach rechts 14"/>
            <p:cNvSpPr/>
            <p:nvPr/>
          </p:nvSpPr>
          <p:spPr>
            <a:xfrm rot="8652457">
              <a:off x="5470689" y="5091920"/>
              <a:ext cx="432048" cy="50405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Pfeil nach rechts 15"/>
            <p:cNvSpPr/>
            <p:nvPr/>
          </p:nvSpPr>
          <p:spPr>
            <a:xfrm rot="16200000">
              <a:off x="2303748" y="3465005"/>
              <a:ext cx="432048" cy="50405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Pfeil nach rechts 16"/>
            <p:cNvSpPr/>
            <p:nvPr/>
          </p:nvSpPr>
          <p:spPr>
            <a:xfrm rot="19606830">
              <a:off x="3245094" y="1767662"/>
              <a:ext cx="432048" cy="50405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p:cNvSpPr/>
            <p:nvPr/>
          </p:nvSpPr>
          <p:spPr>
            <a:xfrm>
              <a:off x="251520" y="5517408"/>
              <a:ext cx="1800200" cy="76203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36000" rIns="36000" rtlCol="0" anchor="ctr"/>
            <a:lstStyle/>
            <a:p>
              <a:pPr algn="ctr"/>
              <a:r>
                <a:rPr lang="en-GB" sz="1600" dirty="0" smtClean="0"/>
                <a:t>Review,</a:t>
              </a:r>
            </a:p>
            <a:p>
              <a:pPr algn="ctr"/>
              <a:r>
                <a:rPr lang="en-GB" sz="1600" dirty="0" smtClean="0"/>
                <a:t>cite, discourse</a:t>
              </a:r>
            </a:p>
          </p:txBody>
        </p:sp>
        <p:sp>
          <p:nvSpPr>
            <p:cNvPr id="19" name="Pfeil nach rechts 18"/>
            <p:cNvSpPr/>
            <p:nvPr/>
          </p:nvSpPr>
          <p:spPr>
            <a:xfrm rot="12477274">
              <a:off x="3242062" y="5157340"/>
              <a:ext cx="432048" cy="504056"/>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Pfeil nach rechts 19"/>
            <p:cNvSpPr/>
            <p:nvPr/>
          </p:nvSpPr>
          <p:spPr>
            <a:xfrm rot="10639111">
              <a:off x="2126542" y="5829748"/>
              <a:ext cx="1629534" cy="158400"/>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Pfeil nach rechts 20"/>
            <p:cNvSpPr/>
            <p:nvPr/>
          </p:nvSpPr>
          <p:spPr>
            <a:xfrm rot="19410568">
              <a:off x="1249938" y="5202056"/>
              <a:ext cx="579433" cy="158412"/>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Pfeil nach rechts 22"/>
            <p:cNvSpPr/>
            <p:nvPr/>
          </p:nvSpPr>
          <p:spPr>
            <a:xfrm rot="8916533">
              <a:off x="3447521" y="2208490"/>
              <a:ext cx="432048" cy="504056"/>
            </a:xfrm>
            <a:prstGeom prst="rightArrow">
              <a:avLst/>
            </a:prstGeom>
            <a:solidFill>
              <a:srgbClr val="660066"/>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Pfeil nach rechts 23"/>
            <p:cNvSpPr/>
            <p:nvPr/>
          </p:nvSpPr>
          <p:spPr>
            <a:xfrm rot="5400000">
              <a:off x="2825650" y="3504633"/>
              <a:ext cx="432048" cy="504056"/>
            </a:xfrm>
            <a:prstGeom prst="rightArrow">
              <a:avLst/>
            </a:prstGeom>
            <a:solidFill>
              <a:srgbClr val="660066"/>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Pfeil nach rechts 24"/>
            <p:cNvSpPr/>
            <p:nvPr/>
          </p:nvSpPr>
          <p:spPr>
            <a:xfrm rot="2081141">
              <a:off x="3412693" y="4706979"/>
              <a:ext cx="432048" cy="504056"/>
            </a:xfrm>
            <a:prstGeom prst="rightArrow">
              <a:avLst/>
            </a:prstGeom>
            <a:solidFill>
              <a:srgbClr val="660066"/>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6" name="Textfeld 25"/>
          <p:cNvSpPr txBox="1"/>
          <p:nvPr/>
        </p:nvSpPr>
        <p:spPr>
          <a:xfrm>
            <a:off x="6447834" y="6025271"/>
            <a:ext cx="2471895" cy="307777"/>
          </a:xfrm>
          <a:prstGeom prst="rect">
            <a:avLst/>
          </a:prstGeom>
          <a:noFill/>
        </p:spPr>
        <p:txBody>
          <a:bodyPr wrap="none" rtlCol="0">
            <a:spAutoFit/>
          </a:bodyPr>
          <a:lstStyle/>
          <a:p>
            <a:r>
              <a:rPr lang="en-GB" sz="1400" dirty="0" smtClean="0"/>
              <a:t>(by Ralph </a:t>
            </a:r>
            <a:r>
              <a:rPr lang="en-GB" sz="1400" dirty="0" err="1" smtClean="0"/>
              <a:t>Hafner</a:t>
            </a:r>
            <a:r>
              <a:rPr lang="en-GB" sz="1400" dirty="0" smtClean="0"/>
              <a:t>, translated)</a:t>
            </a:r>
            <a:endParaRPr lang="en-GB" sz="1400" dirty="0"/>
          </a:p>
        </p:txBody>
      </p:sp>
    </p:spTree>
    <p:extLst>
      <p:ext uri="{BB962C8B-B14F-4D97-AF65-F5344CB8AC3E}">
        <p14:creationId xmlns:p14="http://schemas.microsoft.com/office/powerpoint/2010/main" val="29211221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6984454" cy="1224136"/>
          </a:xfrm>
        </p:spPr>
        <p:txBody>
          <a:bodyPr/>
          <a:lstStyle/>
          <a:p>
            <a:r>
              <a:rPr lang="en-GB" dirty="0" smtClean="0"/>
              <a:t>Resources for research</a:t>
            </a:r>
            <a:endParaRPr lang="en-GB" dirty="0"/>
          </a:p>
        </p:txBody>
      </p:sp>
      <p:sp>
        <p:nvSpPr>
          <p:cNvPr id="3" name="Inhaltsplatzhalter 2"/>
          <p:cNvSpPr>
            <a:spLocks noGrp="1"/>
          </p:cNvSpPr>
          <p:nvPr>
            <p:ph idx="1"/>
          </p:nvPr>
        </p:nvSpPr>
        <p:spPr>
          <a:xfrm>
            <a:off x="323850" y="2636912"/>
            <a:ext cx="8496300" cy="3455913"/>
          </a:xfrm>
        </p:spPr>
        <p:txBody>
          <a:bodyPr/>
          <a:lstStyle/>
          <a:p>
            <a:pPr indent="-324000">
              <a:spcAft>
                <a:spcPts val="600"/>
              </a:spcAft>
            </a:pPr>
            <a:r>
              <a:rPr lang="en-GB" dirty="0" smtClean="0"/>
              <a:t>Reference works</a:t>
            </a:r>
          </a:p>
          <a:p>
            <a:pPr lvl="1" indent="-324000">
              <a:spcAft>
                <a:spcPts val="600"/>
              </a:spcAft>
            </a:pPr>
            <a:r>
              <a:rPr lang="en-GB" dirty="0" smtClean="0"/>
              <a:t>introduction to the topic</a:t>
            </a:r>
          </a:p>
          <a:p>
            <a:pPr lvl="2"/>
            <a:endParaRPr lang="en-GB" dirty="0" smtClean="0"/>
          </a:p>
          <a:p>
            <a:pPr>
              <a:spcAft>
                <a:spcPts val="600"/>
              </a:spcAft>
            </a:pPr>
            <a:r>
              <a:rPr lang="en-GB" dirty="0" smtClean="0"/>
              <a:t>Library catalogue</a:t>
            </a:r>
          </a:p>
          <a:p>
            <a:pPr lvl="1">
              <a:spcAft>
                <a:spcPts val="600"/>
              </a:spcAft>
            </a:pPr>
            <a:r>
              <a:rPr lang="en-GB" dirty="0" smtClean="0"/>
              <a:t>books on the subject</a:t>
            </a:r>
          </a:p>
          <a:p>
            <a:endParaRPr lang="en-GB" dirty="0" smtClean="0"/>
          </a:p>
          <a:p>
            <a:pPr>
              <a:spcAft>
                <a:spcPts val="600"/>
              </a:spcAft>
            </a:pPr>
            <a:r>
              <a:rPr lang="en-GB" dirty="0" smtClean="0"/>
              <a:t>Bibliographic subject databases</a:t>
            </a:r>
          </a:p>
          <a:p>
            <a:pPr lvl="1">
              <a:spcAft>
                <a:spcPts val="600"/>
              </a:spcAft>
            </a:pPr>
            <a:r>
              <a:rPr lang="en-GB" dirty="0" smtClean="0"/>
              <a:t>journal articles, articles in collected volumes</a:t>
            </a:r>
          </a:p>
          <a:p>
            <a:endParaRPr lang="en-GB" dirty="0" smtClean="0"/>
          </a:p>
          <a:p>
            <a:pPr>
              <a:spcAft>
                <a:spcPts val="600"/>
              </a:spcAft>
            </a:pPr>
            <a:r>
              <a:rPr lang="en-GB" dirty="0" smtClean="0"/>
              <a:t>Search engines</a:t>
            </a:r>
          </a:p>
          <a:p>
            <a:pPr lvl="1">
              <a:spcAft>
                <a:spcPts val="600"/>
              </a:spcAft>
            </a:pPr>
            <a:r>
              <a:rPr lang="en-GB" dirty="0" smtClean="0"/>
              <a:t>Google Scholar, conference websites, scholars’ homepages, ...</a:t>
            </a:r>
          </a:p>
        </p:txBody>
      </p:sp>
      <p:sp>
        <p:nvSpPr>
          <p:cNvPr id="4" name="Fußzeilenplatzhalter 3"/>
          <p:cNvSpPr>
            <a:spLocks noGrp="1"/>
          </p:cNvSpPr>
          <p:nvPr>
            <p:ph type="ftr" sz="quarter" idx="3"/>
          </p:nvPr>
        </p:nvSpPr>
        <p:spPr/>
        <p:txBody>
          <a:bodyPr/>
          <a:lstStyle/>
          <a:p>
            <a:r>
              <a:rPr lang="de-DE" sz="900" dirty="0" err="1" smtClean="0"/>
              <a:t>Literature</a:t>
            </a:r>
            <a:r>
              <a:rPr lang="de-DE" sz="900" dirty="0" smtClean="0"/>
              <a:t> </a:t>
            </a:r>
            <a:r>
              <a:rPr lang="de-DE" sz="900" dirty="0" err="1" smtClean="0"/>
              <a:t>research</a:t>
            </a:r>
            <a:endParaRPr lang="de-DE" sz="900" dirty="0"/>
          </a:p>
        </p:txBody>
      </p:sp>
      <p:sp>
        <p:nvSpPr>
          <p:cNvPr id="5" name="Foliennummernplatzhalter 4"/>
          <p:cNvSpPr>
            <a:spLocks noGrp="1"/>
          </p:cNvSpPr>
          <p:nvPr>
            <p:ph type="sldNum" sz="quarter" idx="4"/>
          </p:nvPr>
        </p:nvSpPr>
        <p:spPr/>
        <p:txBody>
          <a:bodyPr/>
          <a:lstStyle/>
          <a:p>
            <a:fld id="{C05EE493-AD2E-4872-B2F6-8F12A747F0A5}" type="slidenum">
              <a:rPr lang="de-DE" sz="900" smtClean="0"/>
              <a:pPr/>
              <a:t>14</a:t>
            </a:fld>
            <a:endParaRPr lang="de-DE" sz="900" dirty="0"/>
          </a:p>
        </p:txBody>
      </p:sp>
      <p:sp>
        <p:nvSpPr>
          <p:cNvPr id="6" name="Datumsplatzhalter 5"/>
          <p:cNvSpPr>
            <a:spLocks noGrp="1"/>
          </p:cNvSpPr>
          <p:nvPr>
            <p:ph type="dt" sz="half" idx="2"/>
          </p:nvPr>
        </p:nvSpPr>
        <p:spPr/>
        <p:txBody>
          <a:bodyPr/>
          <a:lstStyle/>
          <a:p>
            <a:endParaRPr lang="de-DE" sz="900" dirty="0"/>
          </a:p>
        </p:txBody>
      </p:sp>
    </p:spTree>
    <p:extLst>
      <p:ext uri="{BB962C8B-B14F-4D97-AF65-F5344CB8AC3E}">
        <p14:creationId xmlns:p14="http://schemas.microsoft.com/office/powerpoint/2010/main" val="1761271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6984454" cy="1224136"/>
          </a:xfrm>
        </p:spPr>
        <p:txBody>
          <a:bodyPr/>
          <a:lstStyle/>
          <a:p>
            <a:r>
              <a:rPr lang="en-GB" dirty="0" smtClean="0"/>
              <a:t>Linguistic lexicons</a:t>
            </a:r>
            <a:endParaRPr lang="en-GB" dirty="0"/>
          </a:p>
        </p:txBody>
      </p:sp>
      <p:sp>
        <p:nvSpPr>
          <p:cNvPr id="3" name="Inhaltsplatzhalter 2"/>
          <p:cNvSpPr>
            <a:spLocks noGrp="1"/>
          </p:cNvSpPr>
          <p:nvPr>
            <p:ph idx="1"/>
          </p:nvPr>
        </p:nvSpPr>
        <p:spPr>
          <a:xfrm>
            <a:off x="323850" y="1628800"/>
            <a:ext cx="8496300" cy="4464025"/>
          </a:xfrm>
        </p:spPr>
        <p:txBody>
          <a:bodyPr/>
          <a:lstStyle/>
          <a:p>
            <a:pPr indent="-324000"/>
            <a:endParaRPr lang="de-DE" dirty="0"/>
          </a:p>
          <a:p>
            <a:pPr indent="-324000"/>
            <a:r>
              <a:rPr lang="en-US" dirty="0"/>
              <a:t>For a first insight into the topic or to clarify technical </a:t>
            </a:r>
            <a:r>
              <a:rPr lang="en-US" dirty="0" smtClean="0"/>
              <a:t>concepts </a:t>
            </a:r>
            <a:r>
              <a:rPr lang="en-US" dirty="0"/>
              <a:t>not central to </a:t>
            </a:r>
            <a:r>
              <a:rPr lang="en-US" dirty="0" smtClean="0"/>
              <a:t>your </a:t>
            </a:r>
            <a:r>
              <a:rPr lang="en-US" dirty="0"/>
              <a:t>work</a:t>
            </a:r>
            <a:endParaRPr lang="de-DE" dirty="0"/>
          </a:p>
          <a:p>
            <a:pPr indent="-324000"/>
            <a:endParaRPr lang="de-DE" dirty="0" smtClean="0"/>
          </a:p>
          <a:p>
            <a:pPr marL="536575" lvl="2" indent="-536575">
              <a:spcAft>
                <a:spcPts val="600"/>
              </a:spcAft>
              <a:buNone/>
            </a:pPr>
            <a:r>
              <a:rPr lang="de-DE" dirty="0" smtClean="0"/>
              <a:t>Bußmann</a:t>
            </a:r>
            <a:r>
              <a:rPr lang="de-DE" dirty="0"/>
              <a:t>, </a:t>
            </a:r>
            <a:r>
              <a:rPr lang="de-DE" dirty="0" err="1" smtClean="0"/>
              <a:t>Hadumod</a:t>
            </a:r>
            <a:r>
              <a:rPr lang="de-DE" dirty="0" smtClean="0"/>
              <a:t>. 2008. </a:t>
            </a:r>
            <a:r>
              <a:rPr lang="de-DE" i="1" dirty="0"/>
              <a:t>Lexikon der Sprachwissenschaft</a:t>
            </a:r>
            <a:r>
              <a:rPr lang="de-DE" dirty="0"/>
              <a:t>. Stuttgart: </a:t>
            </a:r>
            <a:r>
              <a:rPr lang="de-DE" dirty="0" smtClean="0"/>
              <a:t>Kröner.</a:t>
            </a:r>
            <a:br>
              <a:rPr lang="de-DE" dirty="0" smtClean="0"/>
            </a:br>
            <a:r>
              <a:rPr lang="de-DE" dirty="0" smtClean="0">
                <a:sym typeface="Wingdings" panose="05000000000000000000" pitchFamily="2" charset="2"/>
              </a:rPr>
              <a:t> </a:t>
            </a:r>
            <a:r>
              <a:rPr lang="de-DE" dirty="0" err="1" smtClean="0"/>
              <a:t>inf</a:t>
            </a:r>
            <a:r>
              <a:rPr lang="de-DE" dirty="0" smtClean="0"/>
              <a:t> </a:t>
            </a:r>
            <a:r>
              <a:rPr lang="de-DE" dirty="0"/>
              <a:t>461:sb/b98(4); </a:t>
            </a:r>
            <a:r>
              <a:rPr lang="de-DE" dirty="0" err="1"/>
              <a:t>spr</a:t>
            </a:r>
            <a:r>
              <a:rPr lang="de-DE" dirty="0"/>
              <a:t> 5:c/b98(4); </a:t>
            </a:r>
            <a:r>
              <a:rPr lang="de-DE" dirty="0" err="1"/>
              <a:t>lbs</a:t>
            </a:r>
            <a:r>
              <a:rPr lang="de-DE" dirty="0"/>
              <a:t> 230.07/b98(4</a:t>
            </a:r>
            <a:r>
              <a:rPr lang="de-DE" dirty="0" smtClean="0"/>
              <a:t>).</a:t>
            </a:r>
          </a:p>
          <a:p>
            <a:pPr marL="536575" lvl="2" indent="-536575">
              <a:spcAft>
                <a:spcPts val="600"/>
              </a:spcAft>
              <a:buNone/>
            </a:pPr>
            <a:r>
              <a:rPr lang="de-DE" dirty="0" smtClean="0"/>
              <a:t>Glück</a:t>
            </a:r>
            <a:r>
              <a:rPr lang="de-DE" dirty="0"/>
              <a:t>, </a:t>
            </a:r>
            <a:r>
              <a:rPr lang="de-DE" dirty="0" smtClean="0"/>
              <a:t>Helmut (Hrsg.). 2010. </a:t>
            </a:r>
            <a:r>
              <a:rPr lang="de-DE" i="1" dirty="0"/>
              <a:t>Metzler Lexikon Sprache</a:t>
            </a:r>
            <a:r>
              <a:rPr lang="de-DE" dirty="0" smtClean="0"/>
              <a:t>. </a:t>
            </a:r>
            <a:r>
              <a:rPr lang="de-DE" dirty="0"/>
              <a:t>Stuttgart: </a:t>
            </a:r>
            <a:r>
              <a:rPr lang="de-DE" dirty="0" smtClean="0"/>
              <a:t>Metzler.</a:t>
            </a:r>
            <a:br>
              <a:rPr lang="de-DE" dirty="0" smtClean="0"/>
            </a:br>
            <a:r>
              <a:rPr lang="de-DE" dirty="0">
                <a:sym typeface="Wingdings" panose="05000000000000000000" pitchFamily="2" charset="2"/>
              </a:rPr>
              <a:t> </a:t>
            </a:r>
            <a:r>
              <a:rPr lang="de-DE" dirty="0" err="1" smtClean="0"/>
              <a:t>inf</a:t>
            </a:r>
            <a:r>
              <a:rPr lang="de-DE" dirty="0" smtClean="0"/>
              <a:t> </a:t>
            </a:r>
            <a:r>
              <a:rPr lang="de-DE" dirty="0"/>
              <a:t>461:sb/g59(4); </a:t>
            </a:r>
            <a:r>
              <a:rPr lang="de-DE" dirty="0" err="1"/>
              <a:t>spr</a:t>
            </a:r>
            <a:r>
              <a:rPr lang="de-DE" dirty="0"/>
              <a:t> 5:c/g59(4); </a:t>
            </a:r>
            <a:r>
              <a:rPr lang="de-DE" dirty="0" err="1"/>
              <a:t>lbs</a:t>
            </a:r>
            <a:r>
              <a:rPr lang="de-DE" dirty="0"/>
              <a:t> 230.07/g59(4) </a:t>
            </a:r>
            <a:endParaRPr lang="de-DE" dirty="0" smtClean="0"/>
          </a:p>
          <a:p>
            <a:pPr marL="536575" lvl="2" indent="-536575">
              <a:spcAft>
                <a:spcPts val="600"/>
              </a:spcAft>
              <a:buNone/>
            </a:pPr>
            <a:r>
              <a:rPr lang="de-DE" dirty="0"/>
              <a:t>Brown, Keith </a:t>
            </a:r>
            <a:r>
              <a:rPr lang="de-DE" dirty="0" smtClean="0"/>
              <a:t>(Hrsg.). </a:t>
            </a:r>
            <a:r>
              <a:rPr lang="de-DE" dirty="0"/>
              <a:t>2006. </a:t>
            </a:r>
            <a:r>
              <a:rPr lang="de-DE" i="1" dirty="0" err="1"/>
              <a:t>Encyclopedia</a:t>
            </a:r>
            <a:r>
              <a:rPr lang="de-DE" i="1" dirty="0"/>
              <a:t> </a:t>
            </a:r>
            <a:r>
              <a:rPr lang="de-DE" i="1" dirty="0" err="1"/>
              <a:t>of</a:t>
            </a:r>
            <a:r>
              <a:rPr lang="de-DE" i="1" dirty="0"/>
              <a:t> </a:t>
            </a:r>
            <a:r>
              <a:rPr lang="de-DE" i="1" dirty="0" err="1"/>
              <a:t>language</a:t>
            </a:r>
            <a:r>
              <a:rPr lang="de-DE" i="1" dirty="0"/>
              <a:t> </a:t>
            </a:r>
            <a:r>
              <a:rPr lang="de-DE" i="1" dirty="0" err="1"/>
              <a:t>and</a:t>
            </a:r>
            <a:r>
              <a:rPr lang="de-DE" i="1" dirty="0"/>
              <a:t> </a:t>
            </a:r>
            <a:r>
              <a:rPr lang="de-DE" i="1" dirty="0" err="1"/>
              <a:t>linguistics</a:t>
            </a:r>
            <a:r>
              <a:rPr lang="de-DE" i="1" dirty="0"/>
              <a:t>, </a:t>
            </a:r>
            <a:r>
              <a:rPr lang="de-DE" dirty="0"/>
              <a:t>2nd </a:t>
            </a:r>
            <a:r>
              <a:rPr lang="de-DE" dirty="0" err="1" smtClean="0"/>
              <a:t>edn</a:t>
            </a:r>
            <a:r>
              <a:rPr lang="de-DE" dirty="0" smtClean="0"/>
              <a:t>. </a:t>
            </a:r>
            <a:r>
              <a:rPr lang="de-DE" dirty="0"/>
              <a:t>Amsterdam: </a:t>
            </a:r>
            <a:r>
              <a:rPr lang="de-DE" dirty="0" err="1" smtClean="0"/>
              <a:t>Elsevier</a:t>
            </a:r>
            <a:r>
              <a:rPr lang="de-DE" dirty="0" smtClean="0"/>
              <a:t>.</a:t>
            </a:r>
            <a:br>
              <a:rPr lang="de-DE" dirty="0" smtClean="0"/>
            </a:br>
            <a:r>
              <a:rPr lang="de-DE" dirty="0">
                <a:sym typeface="Wingdings" panose="05000000000000000000" pitchFamily="2" charset="2"/>
              </a:rPr>
              <a:t> </a:t>
            </a:r>
            <a:r>
              <a:rPr lang="de-DE" dirty="0" err="1" smtClean="0"/>
              <a:t>Local</a:t>
            </a:r>
            <a:r>
              <a:rPr lang="de-DE" dirty="0" smtClean="0"/>
              <a:t> Catalogue &gt; </a:t>
            </a:r>
            <a:r>
              <a:rPr lang="de-DE" dirty="0" err="1" smtClean="0"/>
              <a:t>e-book</a:t>
            </a:r>
            <a:endParaRPr lang="de-DE" dirty="0" smtClean="0"/>
          </a:p>
          <a:p>
            <a:pPr marL="536575" lvl="2" indent="-536575">
              <a:spcAft>
                <a:spcPts val="600"/>
              </a:spcAft>
              <a:buNone/>
            </a:pPr>
            <a:r>
              <a:rPr lang="de-DE" dirty="0" smtClean="0"/>
              <a:t>Ungeheuer</a:t>
            </a:r>
            <a:r>
              <a:rPr lang="de-DE" dirty="0"/>
              <a:t>, Gerold; Steger, Hugo; Burkhardt, Armin (</a:t>
            </a:r>
            <a:r>
              <a:rPr lang="de-DE" dirty="0" err="1" smtClean="0"/>
              <a:t>Hrsgg</a:t>
            </a:r>
            <a:r>
              <a:rPr lang="de-DE" dirty="0" smtClean="0"/>
              <a:t>.). 1982-</a:t>
            </a:r>
            <a:r>
              <a:rPr lang="de-DE" dirty="0"/>
              <a:t>.</a:t>
            </a:r>
            <a:r>
              <a:rPr lang="de-DE" dirty="0" smtClean="0"/>
              <a:t> </a:t>
            </a:r>
            <a:r>
              <a:rPr lang="de-DE" i="1" dirty="0" smtClean="0"/>
              <a:t>Handbücher zur </a:t>
            </a:r>
            <a:r>
              <a:rPr lang="de-DE" i="1" dirty="0"/>
              <a:t>Sprach- und Kommunikationswissenschaft</a:t>
            </a:r>
            <a:r>
              <a:rPr lang="de-DE" dirty="0"/>
              <a:t>. </a:t>
            </a:r>
            <a:r>
              <a:rPr lang="de-DE" dirty="0" smtClean="0"/>
              <a:t>Berlin: </a:t>
            </a:r>
            <a:r>
              <a:rPr lang="de-DE" dirty="0" err="1" smtClean="0"/>
              <a:t>Gruyter</a:t>
            </a:r>
            <a:r>
              <a:rPr lang="de-DE" dirty="0"/>
              <a:t>. </a:t>
            </a:r>
            <a:br>
              <a:rPr lang="de-DE" dirty="0"/>
            </a:br>
            <a:r>
              <a:rPr lang="de-DE" dirty="0">
                <a:sym typeface="Wingdings" panose="05000000000000000000" pitchFamily="2" charset="2"/>
              </a:rPr>
              <a:t> </a:t>
            </a:r>
            <a:r>
              <a:rPr lang="de-DE" dirty="0" smtClean="0">
                <a:hlinkClick r:id="rId2"/>
              </a:rPr>
              <a:t>www.kim.uni-konstanz.de/en/</a:t>
            </a:r>
            <a:r>
              <a:rPr lang="de-DE" dirty="0" smtClean="0"/>
              <a:t> &gt; DBIS </a:t>
            </a:r>
            <a:r>
              <a:rPr lang="de-DE" dirty="0" err="1" smtClean="0"/>
              <a:t>database</a:t>
            </a:r>
            <a:r>
              <a:rPr lang="de-DE" dirty="0" smtClean="0"/>
              <a:t> </a:t>
            </a:r>
            <a:r>
              <a:rPr lang="de-DE" dirty="0" err="1" smtClean="0"/>
              <a:t>information</a:t>
            </a:r>
            <a:r>
              <a:rPr lang="de-DE" dirty="0" smtClean="0"/>
              <a:t> </a:t>
            </a:r>
            <a:r>
              <a:rPr lang="de-DE" dirty="0" err="1" smtClean="0"/>
              <a:t>system</a:t>
            </a:r>
            <a:r>
              <a:rPr lang="de-DE" dirty="0" smtClean="0"/>
              <a:t> &gt; </a:t>
            </a:r>
            <a:r>
              <a:rPr lang="de-DE" i="1" dirty="0"/>
              <a:t>Allgemeine und vergleichende Sprach- und </a:t>
            </a:r>
            <a:r>
              <a:rPr lang="de-DE" i="1" dirty="0" smtClean="0"/>
              <a:t>Literaturwissenschaft</a:t>
            </a:r>
            <a:r>
              <a:rPr lang="de-DE" dirty="0" smtClean="0"/>
              <a:t> (</a:t>
            </a:r>
            <a:r>
              <a:rPr lang="de-DE" dirty="0" err="1" smtClean="0"/>
              <a:t>within</a:t>
            </a:r>
            <a:r>
              <a:rPr lang="de-DE" dirty="0" smtClean="0"/>
              <a:t> </a:t>
            </a:r>
            <a:r>
              <a:rPr lang="de-DE" dirty="0" err="1" smtClean="0"/>
              <a:t>the</a:t>
            </a:r>
            <a:r>
              <a:rPr lang="de-DE" dirty="0" smtClean="0"/>
              <a:t> Uni Konstanz </a:t>
            </a:r>
            <a:r>
              <a:rPr lang="de-DE" dirty="0" err="1" smtClean="0"/>
              <a:t>network</a:t>
            </a:r>
            <a:r>
              <a:rPr lang="de-DE" dirty="0" smtClean="0"/>
              <a:t>)</a:t>
            </a:r>
          </a:p>
          <a:p>
            <a:pPr marL="0" lvl="2" indent="0">
              <a:buNone/>
            </a:pPr>
            <a:endParaRPr lang="de-DE" dirty="0"/>
          </a:p>
          <a:p>
            <a:pPr marL="0" lvl="2" indent="0">
              <a:buNone/>
            </a:pPr>
            <a:r>
              <a:rPr lang="de-DE" dirty="0" smtClean="0">
                <a:sym typeface="Wingdings" panose="05000000000000000000" pitchFamily="2" charset="2"/>
              </a:rPr>
              <a:t> </a:t>
            </a:r>
            <a:r>
              <a:rPr lang="de-DE" u="sng" dirty="0" err="1">
                <a:uFill>
                  <a:solidFill>
                    <a:schemeClr val="accent2"/>
                  </a:solidFill>
                </a:uFill>
                <a:ea typeface="ヒラギノ角ゴ Pro W3" charset="0"/>
                <a:cs typeface="ヒラギノ角ゴ Pro W3" charset="0"/>
              </a:rPr>
              <a:t>other</a:t>
            </a:r>
            <a:r>
              <a:rPr lang="de-DE" u="sng" dirty="0">
                <a:uFill>
                  <a:solidFill>
                    <a:schemeClr val="accent2"/>
                  </a:solidFill>
                </a:uFill>
                <a:ea typeface="ヒラギノ角ゴ Pro W3" charset="0"/>
                <a:cs typeface="ヒラギノ角ゴ Pro W3" charset="0"/>
              </a:rPr>
              <a:t> </a:t>
            </a:r>
            <a:r>
              <a:rPr lang="de-DE" u="sng" dirty="0" err="1">
                <a:uFill>
                  <a:solidFill>
                    <a:schemeClr val="accent2"/>
                  </a:solidFill>
                </a:uFill>
                <a:ea typeface="ヒラギノ角ゴ Pro W3" charset="0"/>
                <a:cs typeface="ヒラギノ角ゴ Pro W3" charset="0"/>
              </a:rPr>
              <a:t>handbooks</a:t>
            </a:r>
            <a:r>
              <a:rPr lang="de-DE" dirty="0" smtClean="0"/>
              <a:t>, e.g. </a:t>
            </a:r>
            <a:r>
              <a:rPr lang="de-DE" i="1" dirty="0" smtClean="0"/>
              <a:t>Oxford</a:t>
            </a:r>
            <a:r>
              <a:rPr lang="de-DE" dirty="0" smtClean="0"/>
              <a:t> </a:t>
            </a:r>
            <a:r>
              <a:rPr lang="de-DE" dirty="0" err="1" smtClean="0"/>
              <a:t>or</a:t>
            </a:r>
            <a:r>
              <a:rPr lang="de-DE" dirty="0" smtClean="0"/>
              <a:t> </a:t>
            </a:r>
            <a:r>
              <a:rPr lang="de-DE" i="1" dirty="0" smtClean="0"/>
              <a:t>Cambridge Handbook </a:t>
            </a:r>
            <a:r>
              <a:rPr lang="de-DE" i="1" dirty="0" err="1" smtClean="0"/>
              <a:t>of</a:t>
            </a:r>
            <a:r>
              <a:rPr lang="de-DE" dirty="0" smtClean="0"/>
              <a:t>…: </a:t>
            </a:r>
            <a:r>
              <a:rPr lang="de-DE" u="sng" dirty="0" err="1">
                <a:uFill>
                  <a:solidFill>
                    <a:schemeClr val="accent2"/>
                  </a:solidFill>
                </a:uFill>
                <a:ea typeface="ヒラギノ角ゴ Pro W3" charset="0"/>
                <a:cs typeface="ヒラギノ角ゴ Pro W3" charset="0"/>
              </a:rPr>
              <a:t>search</a:t>
            </a:r>
            <a:r>
              <a:rPr lang="de-DE" u="sng" dirty="0">
                <a:uFill>
                  <a:solidFill>
                    <a:schemeClr val="accent2"/>
                  </a:solidFill>
                </a:uFill>
                <a:ea typeface="ヒラギノ角ゴ Pro W3" charset="0"/>
                <a:cs typeface="ヒラギノ角ゴ Pro W3" charset="0"/>
              </a:rPr>
              <a:t> in </a:t>
            </a:r>
            <a:r>
              <a:rPr lang="de-DE" u="sng" dirty="0" err="1">
                <a:uFill>
                  <a:solidFill>
                    <a:schemeClr val="accent2"/>
                  </a:solidFill>
                </a:uFill>
                <a:ea typeface="ヒラギノ角ゴ Pro W3" charset="0"/>
                <a:cs typeface="ヒラギノ角ゴ Pro W3" charset="0"/>
              </a:rPr>
              <a:t>Local</a:t>
            </a:r>
            <a:r>
              <a:rPr lang="de-DE" u="sng" dirty="0">
                <a:uFill>
                  <a:solidFill>
                    <a:schemeClr val="accent2"/>
                  </a:solidFill>
                </a:uFill>
                <a:ea typeface="ヒラギノ角ゴ Pro W3" charset="0"/>
                <a:cs typeface="ヒラギノ角ゴ Pro W3" charset="0"/>
              </a:rPr>
              <a:t> Catalogue</a:t>
            </a:r>
          </a:p>
        </p:txBody>
      </p:sp>
      <p:sp>
        <p:nvSpPr>
          <p:cNvPr id="4" name="Fußzeilenplatzhalter 3"/>
          <p:cNvSpPr>
            <a:spLocks noGrp="1"/>
          </p:cNvSpPr>
          <p:nvPr>
            <p:ph type="ftr" sz="quarter" idx="3"/>
          </p:nvPr>
        </p:nvSpPr>
        <p:spPr/>
        <p:txBody>
          <a:bodyPr/>
          <a:lstStyle/>
          <a:p>
            <a:r>
              <a:rPr lang="de-DE" sz="900" dirty="0" err="1" smtClean="0"/>
              <a:t>Literature</a:t>
            </a:r>
            <a:r>
              <a:rPr lang="de-DE" sz="900" dirty="0" smtClean="0"/>
              <a:t> </a:t>
            </a:r>
            <a:r>
              <a:rPr lang="de-DE" sz="900" dirty="0" err="1" smtClean="0"/>
              <a:t>research</a:t>
            </a:r>
            <a:endParaRPr lang="de-DE" sz="900" dirty="0"/>
          </a:p>
        </p:txBody>
      </p:sp>
      <p:sp>
        <p:nvSpPr>
          <p:cNvPr id="5" name="Foliennummernplatzhalter 4"/>
          <p:cNvSpPr>
            <a:spLocks noGrp="1"/>
          </p:cNvSpPr>
          <p:nvPr>
            <p:ph type="sldNum" sz="quarter" idx="4"/>
          </p:nvPr>
        </p:nvSpPr>
        <p:spPr/>
        <p:txBody>
          <a:bodyPr/>
          <a:lstStyle/>
          <a:p>
            <a:fld id="{C05EE493-AD2E-4872-B2F6-8F12A747F0A5}" type="slidenum">
              <a:rPr lang="de-DE" sz="900" smtClean="0"/>
              <a:pPr/>
              <a:t>15</a:t>
            </a:fld>
            <a:endParaRPr lang="de-DE" sz="900" dirty="0"/>
          </a:p>
        </p:txBody>
      </p:sp>
      <p:sp>
        <p:nvSpPr>
          <p:cNvPr id="6" name="Datumsplatzhalter 5"/>
          <p:cNvSpPr>
            <a:spLocks noGrp="1"/>
          </p:cNvSpPr>
          <p:nvPr>
            <p:ph type="dt" sz="half" idx="2"/>
          </p:nvPr>
        </p:nvSpPr>
        <p:spPr/>
        <p:txBody>
          <a:bodyPr/>
          <a:lstStyle/>
          <a:p>
            <a:endParaRPr lang="de-DE" sz="900" dirty="0"/>
          </a:p>
        </p:txBody>
      </p:sp>
    </p:spTree>
    <p:extLst>
      <p:ext uri="{BB962C8B-B14F-4D97-AF65-F5344CB8AC3E}">
        <p14:creationId xmlns:p14="http://schemas.microsoft.com/office/powerpoint/2010/main" val="38298047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Exercise:</a:t>
            </a:r>
            <a:br>
              <a:rPr lang="en-GB" dirty="0" smtClean="0"/>
            </a:br>
            <a:r>
              <a:rPr lang="en-GB" dirty="0" smtClean="0"/>
              <a:t>Thematic </a:t>
            </a:r>
            <a:r>
              <a:rPr lang="en-GB" dirty="0"/>
              <a:t>l</a:t>
            </a:r>
            <a:r>
              <a:rPr lang="en-GB" dirty="0" smtClean="0"/>
              <a:t>iterature research</a:t>
            </a:r>
            <a:endParaRPr lang="en-GB" dirty="0"/>
          </a:p>
        </p:txBody>
      </p:sp>
      <p:sp>
        <p:nvSpPr>
          <p:cNvPr id="3" name="Inhaltsplatzhalter 2"/>
          <p:cNvSpPr>
            <a:spLocks noGrp="1"/>
          </p:cNvSpPr>
          <p:nvPr>
            <p:ph idx="1"/>
          </p:nvPr>
        </p:nvSpPr>
        <p:spPr>
          <a:xfrm>
            <a:off x="323850" y="1988840"/>
            <a:ext cx="8496300" cy="4103985"/>
          </a:xfrm>
        </p:spPr>
        <p:txBody>
          <a:bodyPr/>
          <a:lstStyle/>
          <a:p>
            <a:endParaRPr lang="de-DE" dirty="0" smtClean="0"/>
          </a:p>
          <a:p>
            <a:endParaRPr lang="de-DE" dirty="0"/>
          </a:p>
          <a:p>
            <a:endParaRPr lang="de-DE" dirty="0" smtClean="0"/>
          </a:p>
          <a:p>
            <a:endParaRPr lang="de-DE" dirty="0"/>
          </a:p>
          <a:p>
            <a:endParaRPr lang="de-DE" dirty="0" smtClean="0"/>
          </a:p>
          <a:p>
            <a:r>
              <a:rPr lang="de-DE" dirty="0" smtClean="0"/>
              <a:t>Work in </a:t>
            </a:r>
            <a:r>
              <a:rPr lang="de-DE" dirty="0" err="1" smtClean="0"/>
              <a:t>pairs</a:t>
            </a:r>
            <a:endParaRPr lang="de-DE" dirty="0" smtClean="0"/>
          </a:p>
          <a:p>
            <a:endParaRPr lang="de-DE" dirty="0" smtClean="0"/>
          </a:p>
          <a:p>
            <a:pPr lvl="2">
              <a:spcAft>
                <a:spcPts val="600"/>
              </a:spcAft>
            </a:pPr>
            <a:r>
              <a:rPr lang="en-US" dirty="0"/>
              <a:t>Find a linguistic topic that interests you and about which you already know </a:t>
            </a:r>
            <a:r>
              <a:rPr lang="en-US" dirty="0" smtClean="0"/>
              <a:t>a little bit.</a:t>
            </a:r>
            <a:endParaRPr lang="en-US" dirty="0"/>
          </a:p>
          <a:p>
            <a:pPr lvl="2">
              <a:spcAft>
                <a:spcPts val="600"/>
              </a:spcAft>
            </a:pPr>
            <a:r>
              <a:rPr lang="en-US" dirty="0" smtClean="0"/>
              <a:t>Note down the </a:t>
            </a:r>
            <a:r>
              <a:rPr lang="en-US" dirty="0"/>
              <a:t>most important terms </a:t>
            </a:r>
            <a:r>
              <a:rPr lang="en-US" dirty="0" smtClean="0"/>
              <a:t>within the topic. </a:t>
            </a:r>
            <a:r>
              <a:rPr lang="en-US" dirty="0"/>
              <a:t>Search for </a:t>
            </a:r>
            <a:r>
              <a:rPr lang="en-US" dirty="0" smtClean="0"/>
              <a:t>hypernyms and hyponyms as </a:t>
            </a:r>
            <a:r>
              <a:rPr lang="en-US" dirty="0"/>
              <a:t>well as synonyms.</a:t>
            </a:r>
          </a:p>
          <a:p>
            <a:pPr lvl="2">
              <a:spcAft>
                <a:spcPts val="600"/>
              </a:spcAft>
            </a:pPr>
            <a:r>
              <a:rPr lang="en-US" dirty="0"/>
              <a:t>Search for reference works that </a:t>
            </a:r>
            <a:r>
              <a:rPr lang="en-US" dirty="0" smtClean="0"/>
              <a:t>seem suitable to </a:t>
            </a:r>
            <a:r>
              <a:rPr lang="en-US" dirty="0"/>
              <a:t>this topic</a:t>
            </a:r>
            <a:r>
              <a:rPr lang="de-DE" dirty="0"/>
              <a:t>.</a:t>
            </a:r>
          </a:p>
          <a:p>
            <a:pPr lvl="2">
              <a:spcAft>
                <a:spcPts val="600"/>
              </a:spcAft>
            </a:pPr>
            <a:r>
              <a:rPr lang="en-US" dirty="0"/>
              <a:t>Search </a:t>
            </a:r>
            <a:r>
              <a:rPr lang="en-US" dirty="0" smtClean="0"/>
              <a:t>in the Local Catalogue for </a:t>
            </a:r>
            <a:r>
              <a:rPr lang="en-US" dirty="0"/>
              <a:t>books on your topic</a:t>
            </a:r>
            <a:r>
              <a:rPr lang="de-DE" dirty="0"/>
              <a:t>.</a:t>
            </a:r>
          </a:p>
          <a:p>
            <a:pPr lvl="2">
              <a:spcAft>
                <a:spcPts val="600"/>
              </a:spcAft>
            </a:pPr>
            <a:r>
              <a:rPr lang="en-US" dirty="0"/>
              <a:t>Search in </a:t>
            </a:r>
            <a:r>
              <a:rPr lang="en-US" dirty="0" err="1"/>
              <a:t>KonSearch</a:t>
            </a:r>
            <a:r>
              <a:rPr lang="en-US" dirty="0"/>
              <a:t> for further sources on your topic</a:t>
            </a:r>
            <a:r>
              <a:rPr lang="de-DE" dirty="0"/>
              <a:t>.</a:t>
            </a:r>
          </a:p>
        </p:txBody>
      </p:sp>
      <p:sp>
        <p:nvSpPr>
          <p:cNvPr id="4" name="Fußzeilenplatzhalter 3"/>
          <p:cNvSpPr>
            <a:spLocks noGrp="1"/>
          </p:cNvSpPr>
          <p:nvPr>
            <p:ph type="ftr" sz="quarter" idx="3"/>
          </p:nvPr>
        </p:nvSpPr>
        <p:spPr/>
        <p:txBody>
          <a:bodyPr/>
          <a:lstStyle/>
          <a:p>
            <a:r>
              <a:rPr lang="de-DE" sz="900" dirty="0" err="1" smtClean="0"/>
              <a:t>Literature</a:t>
            </a:r>
            <a:r>
              <a:rPr lang="de-DE" sz="900" dirty="0" smtClean="0"/>
              <a:t> </a:t>
            </a:r>
            <a:r>
              <a:rPr lang="de-DE" sz="900" dirty="0" err="1" smtClean="0"/>
              <a:t>research</a:t>
            </a:r>
            <a:endParaRPr lang="de-DE" sz="900" dirty="0"/>
          </a:p>
        </p:txBody>
      </p:sp>
      <p:sp>
        <p:nvSpPr>
          <p:cNvPr id="5" name="Foliennummernplatzhalter 4"/>
          <p:cNvSpPr>
            <a:spLocks noGrp="1"/>
          </p:cNvSpPr>
          <p:nvPr>
            <p:ph type="sldNum" sz="quarter" idx="4"/>
          </p:nvPr>
        </p:nvSpPr>
        <p:spPr/>
        <p:txBody>
          <a:bodyPr/>
          <a:lstStyle/>
          <a:p>
            <a:fld id="{C05EE493-AD2E-4872-B2F6-8F12A747F0A5}" type="slidenum">
              <a:rPr lang="de-DE" sz="900" smtClean="0"/>
              <a:pPr/>
              <a:t>16</a:t>
            </a:fld>
            <a:endParaRPr lang="de-DE" sz="900" dirty="0"/>
          </a:p>
        </p:txBody>
      </p:sp>
      <p:sp>
        <p:nvSpPr>
          <p:cNvPr id="6" name="Datumsplatzhalter 5"/>
          <p:cNvSpPr>
            <a:spLocks noGrp="1"/>
          </p:cNvSpPr>
          <p:nvPr>
            <p:ph type="dt" sz="half" idx="2"/>
          </p:nvPr>
        </p:nvSpPr>
        <p:spPr/>
        <p:txBody>
          <a:bodyPr/>
          <a:lstStyle/>
          <a:p>
            <a:endParaRPr lang="de-DE" sz="900" dirty="0"/>
          </a:p>
        </p:txBody>
      </p:sp>
    </p:spTree>
    <p:extLst>
      <p:ext uri="{BB962C8B-B14F-4D97-AF65-F5344CB8AC3E}">
        <p14:creationId xmlns:p14="http://schemas.microsoft.com/office/powerpoint/2010/main" val="23956823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4"/>
          </p:nvPr>
        </p:nvSpPr>
        <p:spPr/>
        <p:txBody>
          <a:bodyPr/>
          <a:lstStyle/>
          <a:p>
            <a:fld id="{C05EE493-AD2E-4872-B2F6-8F12A747F0A5}" type="slidenum">
              <a:rPr lang="de-DE" sz="900" smtClean="0"/>
              <a:pPr/>
              <a:t>17</a:t>
            </a:fld>
            <a:endParaRPr lang="de-DE" sz="900" dirty="0"/>
          </a:p>
        </p:txBody>
      </p:sp>
      <p:sp>
        <p:nvSpPr>
          <p:cNvPr id="7" name="Fußzeilenplatzhalter 3"/>
          <p:cNvSpPr>
            <a:spLocks noGrp="1"/>
          </p:cNvSpPr>
          <p:nvPr>
            <p:ph type="ftr" sz="quarter" idx="3"/>
          </p:nvPr>
        </p:nvSpPr>
        <p:spPr>
          <a:xfrm>
            <a:off x="2484438" y="6453336"/>
            <a:ext cx="3095625" cy="216024"/>
          </a:xfrm>
        </p:spPr>
        <p:txBody>
          <a:bodyPr/>
          <a:lstStyle/>
          <a:p>
            <a:r>
              <a:rPr lang="de-DE" sz="900" dirty="0" err="1" smtClean="0"/>
              <a:t>Literature</a:t>
            </a:r>
            <a:r>
              <a:rPr lang="de-DE" sz="900" dirty="0" smtClean="0"/>
              <a:t> </a:t>
            </a:r>
            <a:r>
              <a:rPr lang="de-DE" sz="900" dirty="0" err="1" smtClean="0"/>
              <a:t>research</a:t>
            </a:r>
            <a:endParaRPr lang="de-DE" sz="900" dirty="0"/>
          </a:p>
        </p:txBody>
      </p:sp>
      <p:sp>
        <p:nvSpPr>
          <p:cNvPr id="4" name="Inhaltsplatzhalter 3"/>
          <p:cNvSpPr>
            <a:spLocks noGrp="1"/>
          </p:cNvSpPr>
          <p:nvPr>
            <p:ph idx="1"/>
          </p:nvPr>
        </p:nvSpPr>
        <p:spPr>
          <a:xfrm>
            <a:off x="323850" y="2996952"/>
            <a:ext cx="8496300" cy="2304256"/>
          </a:xfrm>
        </p:spPr>
        <p:txBody>
          <a:bodyPr/>
          <a:lstStyle/>
          <a:p>
            <a:r>
              <a:rPr lang="en-US" dirty="0"/>
              <a:t>Extensive bibliography for literary and linguistic studies of all modern </a:t>
            </a:r>
            <a:r>
              <a:rPr lang="en-US" dirty="0" err="1" smtClean="0"/>
              <a:t>philologies</a:t>
            </a:r>
            <a:endParaRPr lang="en-US" dirty="0" smtClean="0"/>
          </a:p>
          <a:p>
            <a:r>
              <a:rPr lang="en-US" dirty="0" smtClean="0"/>
              <a:t> </a:t>
            </a:r>
            <a:r>
              <a:rPr lang="de-DE" dirty="0" smtClean="0"/>
              <a:t> </a:t>
            </a:r>
            <a:endParaRPr lang="de-DE" dirty="0"/>
          </a:p>
          <a:p>
            <a:pPr lvl="2">
              <a:spcAft>
                <a:spcPts val="600"/>
              </a:spcAft>
            </a:pPr>
            <a:r>
              <a:rPr lang="de-DE" dirty="0" err="1" smtClean="0"/>
              <a:t>evaluates</a:t>
            </a:r>
            <a:r>
              <a:rPr lang="de-DE" dirty="0" smtClean="0"/>
              <a:t> </a:t>
            </a:r>
            <a:r>
              <a:rPr lang="de-DE" dirty="0" err="1" smtClean="0"/>
              <a:t>about</a:t>
            </a:r>
            <a:r>
              <a:rPr lang="de-DE" dirty="0" smtClean="0"/>
              <a:t> </a:t>
            </a:r>
            <a:r>
              <a:rPr lang="de-DE" dirty="0"/>
              <a:t>4,400 </a:t>
            </a:r>
            <a:r>
              <a:rPr lang="de-DE" dirty="0" err="1"/>
              <a:t>journals</a:t>
            </a:r>
            <a:endParaRPr lang="de-DE" dirty="0"/>
          </a:p>
          <a:p>
            <a:pPr lvl="2">
              <a:spcAft>
                <a:spcPts val="600"/>
              </a:spcAft>
            </a:pPr>
            <a:r>
              <a:rPr lang="de-DE" dirty="0" err="1" smtClean="0"/>
              <a:t>report</a:t>
            </a:r>
            <a:r>
              <a:rPr lang="de-DE" dirty="0" smtClean="0"/>
              <a:t> </a:t>
            </a:r>
            <a:r>
              <a:rPr lang="de-DE" dirty="0" err="1" smtClean="0"/>
              <a:t>period</a:t>
            </a:r>
            <a:r>
              <a:rPr lang="de-DE" dirty="0" smtClean="0"/>
              <a:t> </a:t>
            </a:r>
            <a:r>
              <a:rPr lang="de-DE" dirty="0" err="1" smtClean="0"/>
              <a:t>from</a:t>
            </a:r>
            <a:r>
              <a:rPr lang="de-DE" dirty="0" smtClean="0"/>
              <a:t> 1926 on</a:t>
            </a:r>
            <a:endParaRPr lang="de-DE" dirty="0"/>
          </a:p>
          <a:p>
            <a:pPr lvl="2">
              <a:spcAft>
                <a:spcPts val="600"/>
              </a:spcAft>
            </a:pPr>
            <a:r>
              <a:rPr lang="en-US" dirty="0" smtClean="0"/>
              <a:t>contains </a:t>
            </a:r>
            <a:r>
              <a:rPr lang="en-US" dirty="0"/>
              <a:t>approx. 2.3 million bibliographic references, </a:t>
            </a:r>
            <a:r>
              <a:rPr lang="en-US" dirty="0" smtClean="0"/>
              <a:t>partially </a:t>
            </a:r>
            <a:r>
              <a:rPr lang="en-US" dirty="0"/>
              <a:t>with full texts</a:t>
            </a:r>
            <a:r>
              <a:rPr lang="de-DE" dirty="0"/>
              <a:t> </a:t>
            </a:r>
          </a:p>
          <a:p>
            <a:pPr lvl="2">
              <a:spcAft>
                <a:spcPts val="600"/>
              </a:spcAft>
            </a:pPr>
            <a:r>
              <a:rPr lang="de-DE" dirty="0" err="1" smtClean="0"/>
              <a:t>access</a:t>
            </a:r>
            <a:r>
              <a:rPr lang="de-DE" dirty="0" smtClean="0"/>
              <a:t>: </a:t>
            </a:r>
            <a:r>
              <a:rPr lang="de-DE" dirty="0" smtClean="0">
                <a:hlinkClick r:id="rId2"/>
              </a:rPr>
              <a:t>www.kim.uni-konstanz.de/en/</a:t>
            </a:r>
            <a:r>
              <a:rPr lang="de-DE" dirty="0" smtClean="0"/>
              <a:t> </a:t>
            </a:r>
            <a:r>
              <a:rPr lang="de-DE" dirty="0"/>
              <a:t>&gt; </a:t>
            </a:r>
            <a:r>
              <a:rPr lang="de-DE" dirty="0" smtClean="0"/>
              <a:t>(scroll down) </a:t>
            </a:r>
            <a:r>
              <a:rPr lang="de-DE" dirty="0"/>
              <a:t>&gt; DBIS </a:t>
            </a:r>
            <a:r>
              <a:rPr lang="de-DE" dirty="0" err="1"/>
              <a:t>database</a:t>
            </a:r>
            <a:r>
              <a:rPr lang="de-DE" dirty="0"/>
              <a:t> </a:t>
            </a:r>
            <a:r>
              <a:rPr lang="de-DE" dirty="0" err="1"/>
              <a:t>information</a:t>
            </a:r>
            <a:r>
              <a:rPr lang="de-DE" dirty="0"/>
              <a:t> </a:t>
            </a:r>
            <a:r>
              <a:rPr lang="de-DE" dirty="0" err="1"/>
              <a:t>system</a:t>
            </a:r>
            <a:r>
              <a:rPr lang="de-DE" dirty="0"/>
              <a:t> &gt; </a:t>
            </a:r>
            <a:r>
              <a:rPr lang="de-DE" i="1" dirty="0"/>
              <a:t>Allgemeine und vergleichende Sprach- und Literaturwissenschaft </a:t>
            </a:r>
            <a:r>
              <a:rPr lang="de-DE" dirty="0"/>
              <a:t>(</a:t>
            </a:r>
            <a:r>
              <a:rPr lang="de-DE" dirty="0" err="1"/>
              <a:t>within</a:t>
            </a:r>
            <a:r>
              <a:rPr lang="de-DE" dirty="0"/>
              <a:t> </a:t>
            </a:r>
            <a:r>
              <a:rPr lang="de-DE" dirty="0" err="1"/>
              <a:t>the</a:t>
            </a:r>
            <a:r>
              <a:rPr lang="de-DE" dirty="0"/>
              <a:t> Uni Konstanz </a:t>
            </a:r>
            <a:r>
              <a:rPr lang="de-DE" dirty="0" err="1"/>
              <a:t>network</a:t>
            </a:r>
            <a:r>
              <a:rPr lang="de-DE" dirty="0"/>
              <a:t>)</a:t>
            </a:r>
          </a:p>
          <a:p>
            <a:pPr lvl="2">
              <a:spcAft>
                <a:spcPts val="600"/>
              </a:spcAft>
            </a:pPr>
            <a:r>
              <a:rPr lang="de-DE" dirty="0" err="1" smtClean="0"/>
              <a:t>index</a:t>
            </a:r>
            <a:r>
              <a:rPr lang="de-DE" dirty="0" smtClean="0"/>
              <a:t> </a:t>
            </a:r>
            <a:r>
              <a:rPr lang="de-DE" dirty="0" err="1" smtClean="0"/>
              <a:t>terms</a:t>
            </a:r>
            <a:r>
              <a:rPr lang="de-DE" dirty="0" smtClean="0"/>
              <a:t> </a:t>
            </a:r>
            <a:r>
              <a:rPr lang="de-DE" dirty="0"/>
              <a:t>in </a:t>
            </a:r>
            <a:r>
              <a:rPr lang="de-DE" dirty="0" smtClean="0"/>
              <a:t>English</a:t>
            </a:r>
            <a:endParaRPr lang="de-DE" dirty="0"/>
          </a:p>
        </p:txBody>
      </p:sp>
      <p:sp>
        <p:nvSpPr>
          <p:cNvPr id="6" name="Titel 5"/>
          <p:cNvSpPr>
            <a:spLocks noGrp="1"/>
          </p:cNvSpPr>
          <p:nvPr>
            <p:ph type="title"/>
          </p:nvPr>
        </p:nvSpPr>
        <p:spPr>
          <a:xfrm>
            <a:off x="323850" y="404664"/>
            <a:ext cx="7200478" cy="1224136"/>
          </a:xfrm>
        </p:spPr>
        <p:txBody>
          <a:bodyPr>
            <a:normAutofit/>
          </a:bodyPr>
          <a:lstStyle/>
          <a:p>
            <a:r>
              <a:rPr lang="en-GB" dirty="0"/>
              <a:t>MLA (Modern Language </a:t>
            </a:r>
            <a:r>
              <a:rPr lang="en-GB" dirty="0" smtClean="0"/>
              <a:t>Association)</a:t>
            </a:r>
            <a:br>
              <a:rPr lang="en-GB" dirty="0" smtClean="0"/>
            </a:br>
            <a:r>
              <a:rPr lang="en-GB" dirty="0" smtClean="0"/>
              <a:t>International </a:t>
            </a:r>
            <a:r>
              <a:rPr lang="en-GB" dirty="0"/>
              <a:t>Bibliography</a:t>
            </a:r>
            <a:endParaRPr lang="de-DE" dirty="0"/>
          </a:p>
        </p:txBody>
      </p:sp>
    </p:spTree>
    <p:extLst>
      <p:ext uri="{BB962C8B-B14F-4D97-AF65-F5344CB8AC3E}">
        <p14:creationId xmlns:p14="http://schemas.microsoft.com/office/powerpoint/2010/main" val="4341645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Research exercise</a:t>
            </a:r>
            <a:endParaRPr lang="en-GB" dirty="0"/>
          </a:p>
        </p:txBody>
      </p:sp>
      <p:sp>
        <p:nvSpPr>
          <p:cNvPr id="3" name="Inhaltsplatzhalter 2"/>
          <p:cNvSpPr>
            <a:spLocks noGrp="1"/>
          </p:cNvSpPr>
          <p:nvPr>
            <p:ph idx="1"/>
          </p:nvPr>
        </p:nvSpPr>
        <p:spPr>
          <a:xfrm>
            <a:off x="323850" y="3501008"/>
            <a:ext cx="8496300" cy="2591817"/>
          </a:xfrm>
        </p:spPr>
        <p:txBody>
          <a:bodyPr/>
          <a:lstStyle/>
          <a:p>
            <a:pPr lvl="1"/>
            <a:r>
              <a:rPr lang="de-DE" b="1" dirty="0" smtClean="0">
                <a:solidFill>
                  <a:schemeClr val="accent1"/>
                </a:solidFill>
              </a:rPr>
              <a:t>Search in </a:t>
            </a:r>
            <a:r>
              <a:rPr lang="de-DE" b="1" dirty="0" err="1" smtClean="0">
                <a:solidFill>
                  <a:schemeClr val="accent1"/>
                </a:solidFill>
              </a:rPr>
              <a:t>the</a:t>
            </a:r>
            <a:r>
              <a:rPr lang="de-DE" b="1" dirty="0" smtClean="0">
                <a:solidFill>
                  <a:schemeClr val="accent1"/>
                </a:solidFill>
              </a:rPr>
              <a:t> </a:t>
            </a:r>
            <a:r>
              <a:rPr lang="de-DE" b="1" dirty="0">
                <a:solidFill>
                  <a:schemeClr val="accent1"/>
                </a:solidFill>
              </a:rPr>
              <a:t>MLA </a:t>
            </a:r>
            <a:r>
              <a:rPr lang="de-DE" b="1" dirty="0" smtClean="0">
                <a:solidFill>
                  <a:schemeClr val="accent1"/>
                </a:solidFill>
              </a:rPr>
              <a:t>on </a:t>
            </a:r>
            <a:r>
              <a:rPr lang="de-DE" b="1" dirty="0" err="1" smtClean="0">
                <a:solidFill>
                  <a:schemeClr val="accent1"/>
                </a:solidFill>
              </a:rPr>
              <a:t>the</a:t>
            </a:r>
            <a:r>
              <a:rPr lang="de-DE" b="1" dirty="0" smtClean="0">
                <a:solidFill>
                  <a:schemeClr val="accent1"/>
                </a:solidFill>
              </a:rPr>
              <a:t> </a:t>
            </a:r>
            <a:r>
              <a:rPr lang="de-DE" b="1" dirty="0" err="1" smtClean="0">
                <a:solidFill>
                  <a:schemeClr val="accent1"/>
                </a:solidFill>
              </a:rPr>
              <a:t>topic</a:t>
            </a:r>
            <a:r>
              <a:rPr lang="de-DE" b="1" dirty="0" smtClean="0">
                <a:solidFill>
                  <a:schemeClr val="accent1"/>
                </a:solidFill>
              </a:rPr>
              <a:t> </a:t>
            </a:r>
            <a:r>
              <a:rPr lang="de-DE" b="1" dirty="0" err="1" smtClean="0">
                <a:solidFill>
                  <a:schemeClr val="accent1"/>
                </a:solidFill>
              </a:rPr>
              <a:t>you</a:t>
            </a:r>
            <a:r>
              <a:rPr lang="de-DE" b="1" dirty="0" smtClean="0">
                <a:solidFill>
                  <a:schemeClr val="accent1"/>
                </a:solidFill>
              </a:rPr>
              <a:t> </a:t>
            </a:r>
            <a:r>
              <a:rPr lang="de-DE" b="1" dirty="0" err="1" smtClean="0">
                <a:solidFill>
                  <a:schemeClr val="accent1"/>
                </a:solidFill>
              </a:rPr>
              <a:t>worked</a:t>
            </a:r>
            <a:r>
              <a:rPr lang="de-DE" b="1" dirty="0" smtClean="0">
                <a:solidFill>
                  <a:schemeClr val="accent1"/>
                </a:solidFill>
              </a:rPr>
              <a:t> on in </a:t>
            </a:r>
            <a:r>
              <a:rPr lang="de-DE" b="1" dirty="0" err="1" smtClean="0">
                <a:solidFill>
                  <a:schemeClr val="accent1"/>
                </a:solidFill>
              </a:rPr>
              <a:t>pairs</a:t>
            </a:r>
            <a:endParaRPr lang="de-DE" b="1" dirty="0">
              <a:solidFill>
                <a:schemeClr val="accent1"/>
              </a:solidFill>
            </a:endParaRPr>
          </a:p>
          <a:p>
            <a:pPr lvl="1"/>
            <a:endParaRPr lang="de-DE" dirty="0"/>
          </a:p>
          <a:p>
            <a:pPr lvl="2">
              <a:spcAft>
                <a:spcPts val="600"/>
              </a:spcAft>
            </a:pPr>
            <a:r>
              <a:rPr lang="de-DE" dirty="0" err="1" smtClean="0"/>
              <a:t>What</a:t>
            </a:r>
            <a:r>
              <a:rPr lang="de-DE" dirty="0" smtClean="0"/>
              <a:t> </a:t>
            </a:r>
            <a:r>
              <a:rPr lang="de-DE" dirty="0" err="1" smtClean="0"/>
              <a:t>other</a:t>
            </a:r>
            <a:r>
              <a:rPr lang="de-DE" dirty="0" smtClean="0"/>
              <a:t> </a:t>
            </a:r>
            <a:r>
              <a:rPr lang="de-DE" dirty="0" err="1" smtClean="0"/>
              <a:t>literature</a:t>
            </a:r>
            <a:r>
              <a:rPr lang="de-DE" dirty="0" smtClean="0"/>
              <a:t> </a:t>
            </a:r>
            <a:r>
              <a:rPr lang="de-DE" dirty="0" err="1" smtClean="0"/>
              <a:t>can</a:t>
            </a:r>
            <a:r>
              <a:rPr lang="de-DE" dirty="0" smtClean="0"/>
              <a:t> </a:t>
            </a:r>
            <a:r>
              <a:rPr lang="de-DE" dirty="0" err="1" smtClean="0"/>
              <a:t>you</a:t>
            </a:r>
            <a:r>
              <a:rPr lang="de-DE" dirty="0" smtClean="0"/>
              <a:t> find?</a:t>
            </a:r>
          </a:p>
          <a:p>
            <a:pPr lvl="2">
              <a:spcAft>
                <a:spcPts val="600"/>
              </a:spcAft>
            </a:pPr>
            <a:r>
              <a:rPr lang="de-DE" dirty="0" err="1" smtClean="0"/>
              <a:t>How</a:t>
            </a:r>
            <a:r>
              <a:rPr lang="de-DE" dirty="0" smtClean="0"/>
              <a:t> do </a:t>
            </a:r>
            <a:r>
              <a:rPr lang="de-DE" dirty="0" err="1" smtClean="0"/>
              <a:t>you</a:t>
            </a:r>
            <a:r>
              <a:rPr lang="de-DE" dirty="0" smtClean="0"/>
              <a:t> </a:t>
            </a:r>
            <a:r>
              <a:rPr lang="de-DE" dirty="0" err="1" smtClean="0"/>
              <a:t>get</a:t>
            </a:r>
            <a:r>
              <a:rPr lang="de-DE" dirty="0" smtClean="0"/>
              <a:t> </a:t>
            </a:r>
            <a:r>
              <a:rPr lang="de-DE" dirty="0" err="1" smtClean="0"/>
              <a:t>ahold</a:t>
            </a:r>
            <a:r>
              <a:rPr lang="de-DE" dirty="0" smtClean="0"/>
              <a:t> </a:t>
            </a:r>
            <a:r>
              <a:rPr lang="de-DE" dirty="0" err="1" smtClean="0"/>
              <a:t>of</a:t>
            </a:r>
            <a:r>
              <a:rPr lang="de-DE" dirty="0" smtClean="0"/>
              <a:t> </a:t>
            </a:r>
            <a:r>
              <a:rPr lang="de-DE" dirty="0" err="1" smtClean="0"/>
              <a:t>this</a:t>
            </a:r>
            <a:r>
              <a:rPr lang="de-DE" dirty="0" smtClean="0"/>
              <a:t> </a:t>
            </a:r>
            <a:r>
              <a:rPr lang="de-DE" dirty="0" err="1" smtClean="0"/>
              <a:t>literature</a:t>
            </a:r>
            <a:r>
              <a:rPr lang="de-DE" dirty="0" smtClean="0"/>
              <a:t>?</a:t>
            </a:r>
            <a:endParaRPr lang="de-DE" dirty="0"/>
          </a:p>
        </p:txBody>
      </p:sp>
      <p:sp>
        <p:nvSpPr>
          <p:cNvPr id="5" name="Foliennummernplatzhalter 4"/>
          <p:cNvSpPr>
            <a:spLocks noGrp="1"/>
          </p:cNvSpPr>
          <p:nvPr>
            <p:ph type="sldNum" sz="quarter" idx="4"/>
          </p:nvPr>
        </p:nvSpPr>
        <p:spPr/>
        <p:txBody>
          <a:bodyPr/>
          <a:lstStyle/>
          <a:p>
            <a:fld id="{C05EE493-AD2E-4872-B2F6-8F12A747F0A5}" type="slidenum">
              <a:rPr lang="de-DE" sz="900" smtClean="0"/>
              <a:pPr/>
              <a:t>18</a:t>
            </a:fld>
            <a:endParaRPr lang="de-DE" sz="900" dirty="0"/>
          </a:p>
        </p:txBody>
      </p:sp>
      <p:sp>
        <p:nvSpPr>
          <p:cNvPr id="6" name="Datumsplatzhalter 5"/>
          <p:cNvSpPr>
            <a:spLocks noGrp="1"/>
          </p:cNvSpPr>
          <p:nvPr>
            <p:ph type="dt" sz="half" idx="2"/>
          </p:nvPr>
        </p:nvSpPr>
        <p:spPr/>
        <p:txBody>
          <a:bodyPr/>
          <a:lstStyle/>
          <a:p>
            <a:endParaRPr lang="de-DE" sz="900" dirty="0"/>
          </a:p>
        </p:txBody>
      </p:sp>
      <p:sp>
        <p:nvSpPr>
          <p:cNvPr id="7" name="Fußzeilenplatzhalter 3"/>
          <p:cNvSpPr>
            <a:spLocks noGrp="1"/>
          </p:cNvSpPr>
          <p:nvPr>
            <p:ph type="ftr" sz="quarter" idx="3"/>
          </p:nvPr>
        </p:nvSpPr>
        <p:spPr>
          <a:xfrm>
            <a:off x="2484438" y="6453336"/>
            <a:ext cx="3095625" cy="216024"/>
          </a:xfrm>
        </p:spPr>
        <p:txBody>
          <a:bodyPr/>
          <a:lstStyle/>
          <a:p>
            <a:r>
              <a:rPr lang="de-DE" sz="900" dirty="0" err="1" smtClean="0"/>
              <a:t>Literature</a:t>
            </a:r>
            <a:r>
              <a:rPr lang="de-DE" sz="900" dirty="0" smtClean="0"/>
              <a:t> </a:t>
            </a:r>
            <a:r>
              <a:rPr lang="de-DE" sz="900" dirty="0" err="1" smtClean="0"/>
              <a:t>research</a:t>
            </a:r>
            <a:endParaRPr lang="de-DE" sz="900" dirty="0"/>
          </a:p>
        </p:txBody>
      </p:sp>
    </p:spTree>
    <p:extLst>
      <p:ext uri="{BB962C8B-B14F-4D97-AF65-F5344CB8AC3E}">
        <p14:creationId xmlns:p14="http://schemas.microsoft.com/office/powerpoint/2010/main" val="20798692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7488510" cy="1224136"/>
          </a:xfrm>
        </p:spPr>
        <p:txBody>
          <a:bodyPr/>
          <a:lstStyle/>
          <a:p>
            <a:r>
              <a:rPr lang="de-DE" dirty="0" smtClean="0"/>
              <a:t>Resources </a:t>
            </a:r>
            <a:r>
              <a:rPr lang="de-DE" dirty="0" err="1" smtClean="0"/>
              <a:t>for</a:t>
            </a:r>
            <a:r>
              <a:rPr lang="de-DE" dirty="0" smtClean="0"/>
              <a:t> </a:t>
            </a:r>
            <a:r>
              <a:rPr lang="de-DE" dirty="0" err="1" smtClean="0"/>
              <a:t>research</a:t>
            </a:r>
            <a:r>
              <a:rPr lang="de-DE" dirty="0" smtClean="0"/>
              <a:t>: </a:t>
            </a:r>
            <a:r>
              <a:rPr lang="de-DE" dirty="0" err="1" smtClean="0"/>
              <a:t>Overview</a:t>
            </a:r>
            <a:endParaRPr lang="de-DE"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19</a:t>
            </a:fld>
            <a:endParaRPr lang="de-DE" sz="900" dirty="0"/>
          </a:p>
        </p:txBody>
      </p:sp>
      <p:sp>
        <p:nvSpPr>
          <p:cNvPr id="17" name="Fußzeilenplatzhalter 3"/>
          <p:cNvSpPr>
            <a:spLocks noGrp="1"/>
          </p:cNvSpPr>
          <p:nvPr>
            <p:ph type="ftr" sz="quarter" idx="3"/>
          </p:nvPr>
        </p:nvSpPr>
        <p:spPr>
          <a:xfrm>
            <a:off x="2484438" y="6453336"/>
            <a:ext cx="3095625" cy="216024"/>
          </a:xfrm>
        </p:spPr>
        <p:txBody>
          <a:bodyPr/>
          <a:lstStyle/>
          <a:p>
            <a:r>
              <a:rPr lang="de-DE" sz="900" dirty="0" err="1" smtClean="0"/>
              <a:t>Literature</a:t>
            </a:r>
            <a:r>
              <a:rPr lang="de-DE" sz="900" dirty="0" smtClean="0"/>
              <a:t> </a:t>
            </a:r>
            <a:r>
              <a:rPr lang="de-DE" sz="900" dirty="0" err="1" smtClean="0"/>
              <a:t>research</a:t>
            </a:r>
            <a:endParaRPr lang="de-DE" sz="900" dirty="0"/>
          </a:p>
        </p:txBody>
      </p:sp>
      <p:graphicFrame>
        <p:nvGraphicFramePr>
          <p:cNvPr id="18" name="Inhaltsplatzhalter 3"/>
          <p:cNvGraphicFramePr>
            <a:graphicFrameLocks/>
          </p:cNvGraphicFramePr>
          <p:nvPr>
            <p:extLst>
              <p:ext uri="{D42A27DB-BD31-4B8C-83A1-F6EECF244321}">
                <p14:modId xmlns:p14="http://schemas.microsoft.com/office/powerpoint/2010/main" val="2438113978"/>
              </p:ext>
            </p:extLst>
          </p:nvPr>
        </p:nvGraphicFramePr>
        <p:xfrm>
          <a:off x="324001" y="2348880"/>
          <a:ext cx="8495999" cy="3539436"/>
        </p:xfrm>
        <a:graphic>
          <a:graphicData uri="http://schemas.openxmlformats.org/drawingml/2006/table">
            <a:tbl>
              <a:tblPr firstRow="1" bandRow="1">
                <a:tableStyleId>{5C22544A-7EE6-4342-B048-85BDC9FD1C3A}</a:tableStyleId>
              </a:tblPr>
              <a:tblGrid>
                <a:gridCol w="1192299">
                  <a:extLst>
                    <a:ext uri="{9D8B030D-6E8A-4147-A177-3AD203B41FA5}">
                      <a16:colId xmlns:a16="http://schemas.microsoft.com/office/drawing/2014/main" val="20000"/>
                    </a:ext>
                  </a:extLst>
                </a:gridCol>
                <a:gridCol w="1825925">
                  <a:extLst>
                    <a:ext uri="{9D8B030D-6E8A-4147-A177-3AD203B41FA5}">
                      <a16:colId xmlns:a16="http://schemas.microsoft.com/office/drawing/2014/main" val="20001"/>
                    </a:ext>
                  </a:extLst>
                </a:gridCol>
                <a:gridCol w="1825925">
                  <a:extLst>
                    <a:ext uri="{9D8B030D-6E8A-4147-A177-3AD203B41FA5}">
                      <a16:colId xmlns:a16="http://schemas.microsoft.com/office/drawing/2014/main" val="20002"/>
                    </a:ext>
                  </a:extLst>
                </a:gridCol>
                <a:gridCol w="1825925">
                  <a:extLst>
                    <a:ext uri="{9D8B030D-6E8A-4147-A177-3AD203B41FA5}">
                      <a16:colId xmlns:a16="http://schemas.microsoft.com/office/drawing/2014/main" val="20003"/>
                    </a:ext>
                  </a:extLst>
                </a:gridCol>
                <a:gridCol w="1825925">
                  <a:extLst>
                    <a:ext uri="{9D8B030D-6E8A-4147-A177-3AD203B41FA5}">
                      <a16:colId xmlns:a16="http://schemas.microsoft.com/office/drawing/2014/main" val="20004"/>
                    </a:ext>
                  </a:extLst>
                </a:gridCol>
              </a:tblGrid>
              <a:tr h="565475">
                <a:tc>
                  <a:txBody>
                    <a:bodyPr/>
                    <a:lstStyle/>
                    <a:p>
                      <a:endParaRPr lang="de-DE" noProof="0" dirty="0"/>
                    </a:p>
                  </a:txBody>
                  <a:tcPr/>
                </a:tc>
                <a:tc>
                  <a:txBody>
                    <a:bodyPr/>
                    <a:lstStyle/>
                    <a:p>
                      <a:r>
                        <a:rPr lang="de-DE" noProof="0" dirty="0" err="1" smtClean="0"/>
                        <a:t>Local</a:t>
                      </a:r>
                      <a:r>
                        <a:rPr lang="de-DE" noProof="0" dirty="0" smtClean="0"/>
                        <a:t> Catalogue</a:t>
                      </a:r>
                      <a:endParaRPr lang="de-DE" noProof="0" dirty="0"/>
                    </a:p>
                  </a:txBody>
                  <a:tcPr/>
                </a:tc>
                <a:tc>
                  <a:txBody>
                    <a:bodyPr/>
                    <a:lstStyle/>
                    <a:p>
                      <a:r>
                        <a:rPr lang="de-DE" noProof="0" dirty="0" err="1" smtClean="0"/>
                        <a:t>KonSearch</a:t>
                      </a:r>
                      <a:endParaRPr lang="de-DE" noProof="0" dirty="0"/>
                    </a:p>
                  </a:txBody>
                  <a:tcPr/>
                </a:tc>
                <a:tc>
                  <a:txBody>
                    <a:bodyPr/>
                    <a:lstStyle/>
                    <a:p>
                      <a:r>
                        <a:rPr lang="de-DE" noProof="0" dirty="0" err="1" smtClean="0"/>
                        <a:t>Interlibrary</a:t>
                      </a:r>
                      <a:r>
                        <a:rPr lang="de-DE" noProof="0" dirty="0" smtClean="0"/>
                        <a:t> </a:t>
                      </a:r>
                      <a:r>
                        <a:rPr lang="de-DE" noProof="0" dirty="0" err="1" smtClean="0"/>
                        <a:t>loan</a:t>
                      </a:r>
                      <a:endParaRPr lang="de-DE" noProof="0" dirty="0"/>
                    </a:p>
                  </a:txBody>
                  <a:tcPr/>
                </a:tc>
                <a:tc>
                  <a:txBody>
                    <a:bodyPr/>
                    <a:lstStyle/>
                    <a:p>
                      <a:r>
                        <a:rPr lang="de-DE" noProof="0" dirty="0" smtClean="0"/>
                        <a:t>MLA</a:t>
                      </a:r>
                      <a:endParaRPr lang="de-DE" noProof="0" dirty="0"/>
                    </a:p>
                  </a:txBody>
                  <a:tcPr/>
                </a:tc>
                <a:extLst>
                  <a:ext uri="{0D108BD9-81ED-4DB2-BD59-A6C34878D82A}">
                    <a16:rowId xmlns:a16="http://schemas.microsoft.com/office/drawing/2014/main" val="10000"/>
                  </a:ext>
                </a:extLst>
              </a:tr>
              <a:tr h="1588716">
                <a:tc>
                  <a:txBody>
                    <a:bodyPr/>
                    <a:lstStyle/>
                    <a:p>
                      <a:r>
                        <a:rPr lang="de-DE" sz="1800" b="1" noProof="0" dirty="0" err="1" smtClean="0"/>
                        <a:t>What</a:t>
                      </a:r>
                      <a:r>
                        <a:rPr lang="de-DE" sz="1800" b="1" noProof="0" dirty="0" smtClean="0"/>
                        <a:t> do </a:t>
                      </a:r>
                      <a:r>
                        <a:rPr lang="de-DE" sz="1800" b="1" noProof="0" dirty="0" err="1" smtClean="0"/>
                        <a:t>you</a:t>
                      </a:r>
                      <a:r>
                        <a:rPr lang="de-DE" sz="1800" b="1" noProof="0" dirty="0" smtClean="0"/>
                        <a:t> find?</a:t>
                      </a:r>
                      <a:endParaRPr lang="de-DE" sz="1800" b="1" baseline="0" noProof="0" dirty="0" smtClean="0"/>
                    </a:p>
                  </a:txBody>
                  <a:tcPr/>
                </a:tc>
                <a:tc>
                  <a:txBody>
                    <a:bodyPr/>
                    <a:lstStyle/>
                    <a:p>
                      <a:r>
                        <a:rPr lang="de-DE" sz="1600" noProof="0" dirty="0" err="1" smtClean="0"/>
                        <a:t>books</a:t>
                      </a:r>
                      <a:r>
                        <a:rPr lang="de-DE" sz="1600" noProof="0" dirty="0" smtClean="0"/>
                        <a:t>, </a:t>
                      </a:r>
                      <a:r>
                        <a:rPr lang="de-DE" sz="1600" noProof="0" dirty="0" err="1" smtClean="0"/>
                        <a:t>e-books</a:t>
                      </a:r>
                      <a:r>
                        <a:rPr lang="de-DE" sz="1600" noProof="0" dirty="0" smtClean="0"/>
                        <a:t>,</a:t>
                      </a:r>
                      <a:r>
                        <a:rPr lang="de-DE" sz="1600" baseline="0" noProof="0" dirty="0" smtClean="0"/>
                        <a:t> </a:t>
                      </a:r>
                      <a:r>
                        <a:rPr lang="de-DE" sz="1600" baseline="0" noProof="0" dirty="0" err="1" smtClean="0"/>
                        <a:t>journals</a:t>
                      </a:r>
                      <a:r>
                        <a:rPr lang="de-DE" sz="1600" baseline="0" noProof="0" dirty="0" smtClean="0"/>
                        <a:t> </a:t>
                      </a:r>
                      <a:r>
                        <a:rPr lang="de-DE" sz="1600" baseline="0" noProof="0" dirty="0" err="1" smtClean="0"/>
                        <a:t>available</a:t>
                      </a:r>
                      <a:r>
                        <a:rPr lang="de-DE" sz="1600" baseline="0" noProof="0" dirty="0" smtClean="0"/>
                        <a:t> at Uni Konstanz</a:t>
                      </a:r>
                      <a:endParaRPr lang="de-DE" sz="1600" noProof="0" dirty="0"/>
                    </a:p>
                  </a:txBody>
                  <a:tcPr/>
                </a:tc>
                <a:tc>
                  <a:txBody>
                    <a:bodyPr/>
                    <a:lstStyle/>
                    <a:p>
                      <a:r>
                        <a:rPr lang="de-DE" sz="1600" noProof="0" dirty="0" err="1" smtClean="0"/>
                        <a:t>books</a:t>
                      </a:r>
                      <a:r>
                        <a:rPr lang="de-DE" sz="1600" noProof="0" dirty="0" smtClean="0"/>
                        <a:t>, </a:t>
                      </a:r>
                      <a:r>
                        <a:rPr lang="de-DE" sz="1600" noProof="0" dirty="0" err="1" smtClean="0"/>
                        <a:t>e-books</a:t>
                      </a:r>
                      <a:r>
                        <a:rPr lang="de-DE" sz="1600" noProof="0" dirty="0" smtClean="0"/>
                        <a:t>,</a:t>
                      </a:r>
                      <a:r>
                        <a:rPr lang="de-DE" sz="1600" baseline="0" noProof="0" dirty="0" smtClean="0"/>
                        <a:t> </a:t>
                      </a:r>
                      <a:r>
                        <a:rPr lang="de-DE" sz="1600" baseline="0" noProof="0" dirty="0" err="1" smtClean="0"/>
                        <a:t>journals</a:t>
                      </a:r>
                      <a:r>
                        <a:rPr lang="de-DE" sz="1600" baseline="0" noProof="0" dirty="0" smtClean="0"/>
                        <a:t>, </a:t>
                      </a:r>
                      <a:r>
                        <a:rPr lang="de-DE" sz="1600" baseline="0" noProof="0" dirty="0" err="1" smtClean="0"/>
                        <a:t>articles</a:t>
                      </a:r>
                      <a:r>
                        <a:rPr lang="de-DE" sz="1600" baseline="0" noProof="0" dirty="0" smtClean="0"/>
                        <a:t> in </a:t>
                      </a:r>
                      <a:r>
                        <a:rPr lang="de-DE" sz="1600" baseline="0" noProof="0" dirty="0" err="1" smtClean="0"/>
                        <a:t>journals</a:t>
                      </a:r>
                      <a:r>
                        <a:rPr lang="de-DE" sz="1600" baseline="0" noProof="0" dirty="0" smtClean="0"/>
                        <a:t> / </a:t>
                      </a:r>
                      <a:r>
                        <a:rPr lang="de-DE" sz="1600" baseline="0" noProof="0" dirty="0" err="1" smtClean="0"/>
                        <a:t>collected</a:t>
                      </a:r>
                      <a:r>
                        <a:rPr lang="de-DE" sz="1600" baseline="0" noProof="0" dirty="0" smtClean="0"/>
                        <a:t> </a:t>
                      </a:r>
                      <a:r>
                        <a:rPr lang="de-DE" sz="1600" baseline="0" noProof="0" dirty="0" err="1" smtClean="0"/>
                        <a:t>volumes</a:t>
                      </a:r>
                      <a:endParaRPr lang="de-DE" sz="16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noProof="0" dirty="0" err="1" smtClean="0"/>
                        <a:t>books</a:t>
                      </a:r>
                      <a:r>
                        <a:rPr lang="de-DE" sz="1600" noProof="0" dirty="0" smtClean="0"/>
                        <a:t>, </a:t>
                      </a:r>
                      <a:r>
                        <a:rPr lang="de-DE" sz="1600" noProof="0" dirty="0" err="1" smtClean="0"/>
                        <a:t>e-books</a:t>
                      </a:r>
                      <a:r>
                        <a:rPr lang="de-DE" sz="1600" noProof="0" dirty="0" smtClean="0"/>
                        <a:t>,</a:t>
                      </a:r>
                      <a:r>
                        <a:rPr lang="de-DE" sz="1600" baseline="0" noProof="0" dirty="0" smtClean="0"/>
                        <a:t> </a:t>
                      </a:r>
                      <a:r>
                        <a:rPr lang="de-DE" sz="1600" baseline="0" noProof="0" dirty="0" err="1" smtClean="0"/>
                        <a:t>journals</a:t>
                      </a:r>
                      <a:r>
                        <a:rPr lang="de-DE" sz="1600" baseline="0" noProof="0" dirty="0" smtClean="0"/>
                        <a:t>, </a:t>
                      </a:r>
                      <a:r>
                        <a:rPr lang="de-DE" sz="1600" baseline="0" noProof="0" dirty="0" err="1" smtClean="0"/>
                        <a:t>articles</a:t>
                      </a:r>
                      <a:r>
                        <a:rPr lang="de-DE" sz="1600" baseline="0" noProof="0" dirty="0" smtClean="0"/>
                        <a:t> in </a:t>
                      </a:r>
                      <a:r>
                        <a:rPr lang="de-DE" sz="1600" baseline="0" noProof="0" dirty="0" err="1" smtClean="0"/>
                        <a:t>journals</a:t>
                      </a:r>
                      <a:r>
                        <a:rPr lang="de-DE" sz="1600" baseline="0" noProof="0" dirty="0" smtClean="0"/>
                        <a:t> / </a:t>
                      </a:r>
                      <a:r>
                        <a:rPr lang="de-DE" sz="1600" baseline="0" noProof="0" dirty="0" err="1" smtClean="0"/>
                        <a:t>collected</a:t>
                      </a:r>
                      <a:r>
                        <a:rPr lang="de-DE" sz="1600" baseline="0" noProof="0" dirty="0" smtClean="0"/>
                        <a:t> </a:t>
                      </a:r>
                      <a:r>
                        <a:rPr lang="de-DE" sz="1600" baseline="0" noProof="0" dirty="0" err="1" smtClean="0"/>
                        <a:t>volumes</a:t>
                      </a:r>
                      <a:endParaRPr lang="de-DE" sz="1600" noProof="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noProof="0" dirty="0" err="1" smtClean="0"/>
                        <a:t>books</a:t>
                      </a:r>
                      <a:r>
                        <a:rPr lang="de-DE" sz="1600" noProof="0" dirty="0" smtClean="0"/>
                        <a:t>, </a:t>
                      </a:r>
                      <a:r>
                        <a:rPr lang="de-DE" sz="1600" noProof="0" dirty="0" err="1" smtClean="0"/>
                        <a:t>e-books</a:t>
                      </a:r>
                      <a:r>
                        <a:rPr lang="de-DE" sz="1600" noProof="0" dirty="0" smtClean="0"/>
                        <a:t>,</a:t>
                      </a:r>
                      <a:r>
                        <a:rPr lang="de-DE" sz="1600" baseline="0" noProof="0" dirty="0" smtClean="0"/>
                        <a:t> </a:t>
                      </a:r>
                      <a:r>
                        <a:rPr lang="de-DE" sz="1600" baseline="0" noProof="0" dirty="0" err="1" smtClean="0"/>
                        <a:t>journals</a:t>
                      </a:r>
                      <a:r>
                        <a:rPr lang="de-DE" sz="1600" baseline="0" noProof="0" dirty="0" smtClean="0"/>
                        <a:t>, </a:t>
                      </a:r>
                      <a:r>
                        <a:rPr lang="de-DE" sz="1600" baseline="0" noProof="0" dirty="0" err="1" smtClean="0"/>
                        <a:t>articles</a:t>
                      </a:r>
                      <a:r>
                        <a:rPr lang="de-DE" sz="1600" baseline="0" noProof="0" dirty="0" smtClean="0"/>
                        <a:t> in </a:t>
                      </a:r>
                      <a:r>
                        <a:rPr lang="de-DE" sz="1600" baseline="0" noProof="0" dirty="0" err="1" smtClean="0"/>
                        <a:t>journals</a:t>
                      </a:r>
                      <a:r>
                        <a:rPr lang="de-DE" sz="1600" baseline="0" noProof="0" dirty="0" smtClean="0"/>
                        <a:t> / </a:t>
                      </a:r>
                      <a:r>
                        <a:rPr lang="de-DE" sz="1600" baseline="0" noProof="0" dirty="0" err="1" smtClean="0"/>
                        <a:t>collected</a:t>
                      </a:r>
                      <a:r>
                        <a:rPr lang="de-DE" sz="1600" baseline="0" noProof="0" dirty="0" smtClean="0"/>
                        <a:t> </a:t>
                      </a:r>
                      <a:r>
                        <a:rPr lang="de-DE" sz="1600" baseline="0" noProof="0" dirty="0" err="1" smtClean="0"/>
                        <a:t>volumes</a:t>
                      </a:r>
                      <a:r>
                        <a:rPr lang="de-DE" sz="1600" dirty="0" smtClean="0"/>
                        <a:t> </a:t>
                      </a:r>
                      <a:r>
                        <a:rPr lang="de-DE" sz="1600" dirty="0" err="1" smtClean="0"/>
                        <a:t>especially</a:t>
                      </a:r>
                      <a:r>
                        <a:rPr lang="de-DE" sz="1600" dirty="0" smtClean="0"/>
                        <a:t> </a:t>
                      </a:r>
                      <a:r>
                        <a:rPr lang="de-DE" sz="1600" dirty="0" err="1" smtClean="0"/>
                        <a:t>for</a:t>
                      </a:r>
                      <a:r>
                        <a:rPr lang="de-DE" sz="1600" dirty="0" smtClean="0"/>
                        <a:t> </a:t>
                      </a:r>
                      <a:r>
                        <a:rPr lang="de-DE" sz="1600" dirty="0" err="1" smtClean="0"/>
                        <a:t>linguistics</a:t>
                      </a:r>
                      <a:endParaRPr lang="de-DE" sz="1600" dirty="0" smtClean="0"/>
                    </a:p>
                  </a:txBody>
                  <a:tcPr/>
                </a:tc>
                <a:extLst>
                  <a:ext uri="{0D108BD9-81ED-4DB2-BD59-A6C34878D82A}">
                    <a16:rowId xmlns:a16="http://schemas.microsoft.com/office/drawing/2014/main" val="10001"/>
                  </a:ext>
                </a:extLst>
              </a:tr>
              <a:tr h="1157878">
                <a:tc>
                  <a:txBody>
                    <a:bodyPr/>
                    <a:lstStyle/>
                    <a:p>
                      <a:r>
                        <a:rPr lang="de-DE" sz="1800" b="1" noProof="0" dirty="0" err="1" smtClean="0"/>
                        <a:t>When</a:t>
                      </a:r>
                      <a:r>
                        <a:rPr lang="de-DE" sz="1800" b="1" noProof="0" dirty="0" smtClean="0"/>
                        <a:t> </a:t>
                      </a:r>
                      <a:r>
                        <a:rPr lang="de-DE" sz="1800" b="1" noProof="0" dirty="0" err="1" smtClean="0"/>
                        <a:t>to</a:t>
                      </a:r>
                      <a:r>
                        <a:rPr lang="de-DE" sz="1800" b="1" noProof="0" dirty="0" smtClean="0"/>
                        <a:t> </a:t>
                      </a:r>
                      <a:r>
                        <a:rPr lang="de-DE" sz="1800" b="1" noProof="0" dirty="0" err="1" smtClean="0"/>
                        <a:t>use</a:t>
                      </a:r>
                      <a:r>
                        <a:rPr lang="de-DE" sz="1800" b="1" noProof="0" dirty="0" smtClean="0"/>
                        <a:t>?</a:t>
                      </a:r>
                    </a:p>
                  </a:txBody>
                  <a:tcPr/>
                </a:tc>
                <a:tc>
                  <a:txBody>
                    <a:bodyPr/>
                    <a:lstStyle/>
                    <a:p>
                      <a:r>
                        <a:rPr lang="de-DE" sz="1600" noProof="0" dirty="0" err="1" smtClean="0"/>
                        <a:t>searching</a:t>
                      </a:r>
                      <a:r>
                        <a:rPr lang="de-DE" sz="1600" noProof="0" dirty="0" smtClean="0"/>
                        <a:t> </a:t>
                      </a:r>
                      <a:r>
                        <a:rPr lang="de-DE" sz="1600" noProof="0" dirty="0" err="1" smtClean="0"/>
                        <a:t>for</a:t>
                      </a:r>
                      <a:r>
                        <a:rPr lang="de-DE" sz="1600" noProof="0" dirty="0" smtClean="0"/>
                        <a:t> </a:t>
                      </a:r>
                      <a:r>
                        <a:rPr lang="de-DE" sz="1600" noProof="0" dirty="0" err="1" smtClean="0"/>
                        <a:t>given</a:t>
                      </a:r>
                      <a:r>
                        <a:rPr lang="de-DE" sz="1600" noProof="0" dirty="0" smtClean="0"/>
                        <a:t> </a:t>
                      </a:r>
                      <a:r>
                        <a:rPr lang="de-DE" sz="1600" noProof="0" dirty="0" err="1" smtClean="0"/>
                        <a:t>books</a:t>
                      </a:r>
                      <a:r>
                        <a:rPr lang="de-DE" sz="1600" noProof="0" dirty="0" smtClean="0"/>
                        <a:t> </a:t>
                      </a:r>
                      <a:r>
                        <a:rPr lang="de-DE" sz="1600" noProof="0" dirty="0" err="1" smtClean="0"/>
                        <a:t>or</a:t>
                      </a:r>
                      <a:r>
                        <a:rPr lang="de-DE" sz="1600" noProof="0" dirty="0" smtClean="0"/>
                        <a:t> </a:t>
                      </a:r>
                      <a:r>
                        <a:rPr lang="de-DE" sz="1600" noProof="0" dirty="0" err="1" smtClean="0"/>
                        <a:t>introductory</a:t>
                      </a:r>
                      <a:r>
                        <a:rPr lang="de-DE" sz="1600" noProof="0" dirty="0" smtClean="0"/>
                        <a:t> </a:t>
                      </a:r>
                      <a:r>
                        <a:rPr lang="de-DE" sz="1600" noProof="0" dirty="0" err="1" smtClean="0"/>
                        <a:t>literature</a:t>
                      </a:r>
                      <a:endParaRPr lang="de-DE" sz="1600" noProof="0" dirty="0"/>
                    </a:p>
                  </a:txBody>
                  <a:tcPr/>
                </a:tc>
                <a:tc>
                  <a:txBody>
                    <a:bodyPr/>
                    <a:lstStyle/>
                    <a:p>
                      <a:r>
                        <a:rPr lang="de-DE" sz="1600" noProof="0" dirty="0" err="1" smtClean="0"/>
                        <a:t>searching</a:t>
                      </a:r>
                      <a:r>
                        <a:rPr lang="de-DE" sz="1600" noProof="0" dirty="0" smtClean="0"/>
                        <a:t> </a:t>
                      </a:r>
                      <a:r>
                        <a:rPr lang="de-DE" sz="1600" noProof="0" dirty="0" err="1" smtClean="0"/>
                        <a:t>for</a:t>
                      </a:r>
                      <a:r>
                        <a:rPr lang="de-DE" sz="1600" noProof="0" dirty="0" smtClean="0"/>
                        <a:t> </a:t>
                      </a:r>
                      <a:r>
                        <a:rPr lang="de-DE" sz="1600" noProof="0" dirty="0" err="1" smtClean="0"/>
                        <a:t>given</a:t>
                      </a:r>
                      <a:r>
                        <a:rPr lang="de-DE" sz="1600" noProof="0" dirty="0" smtClean="0"/>
                        <a:t> </a:t>
                      </a:r>
                      <a:r>
                        <a:rPr lang="de-DE" sz="1600" noProof="0" dirty="0" err="1" smtClean="0"/>
                        <a:t>articles</a:t>
                      </a:r>
                      <a:r>
                        <a:rPr lang="de-DE" sz="1600" baseline="0" noProof="0" dirty="0" smtClean="0"/>
                        <a:t> </a:t>
                      </a:r>
                      <a:r>
                        <a:rPr lang="de-DE" sz="1600" baseline="0" noProof="0" dirty="0" err="1" smtClean="0"/>
                        <a:t>or</a:t>
                      </a:r>
                      <a:r>
                        <a:rPr lang="de-DE" sz="1600" baseline="0" noProof="0" dirty="0" smtClean="0"/>
                        <a:t> </a:t>
                      </a:r>
                      <a:r>
                        <a:rPr lang="de-DE" sz="1600" baseline="0" noProof="0" dirty="0" err="1" smtClean="0"/>
                        <a:t>to</a:t>
                      </a:r>
                      <a:r>
                        <a:rPr lang="de-DE" sz="1600" baseline="0" noProof="0" dirty="0" smtClean="0"/>
                        <a:t> </a:t>
                      </a:r>
                      <a:r>
                        <a:rPr lang="de-DE" sz="1600" baseline="0" noProof="0" dirty="0" err="1" smtClean="0"/>
                        <a:t>discover</a:t>
                      </a:r>
                      <a:r>
                        <a:rPr lang="de-DE" sz="1600" baseline="0" noProof="0" dirty="0" smtClean="0"/>
                        <a:t> </a:t>
                      </a:r>
                      <a:r>
                        <a:rPr lang="de-DE" sz="1600" baseline="0" noProof="0" dirty="0" err="1" smtClean="0"/>
                        <a:t>literature</a:t>
                      </a:r>
                      <a:r>
                        <a:rPr lang="de-DE" sz="1600" baseline="0" noProof="0" dirty="0" smtClean="0"/>
                        <a:t> on a </a:t>
                      </a:r>
                      <a:r>
                        <a:rPr lang="de-DE" sz="1600" baseline="0" noProof="0" dirty="0" err="1" smtClean="0"/>
                        <a:t>topic</a:t>
                      </a:r>
                      <a:endParaRPr lang="de-DE" sz="1600" noProof="0" dirty="0"/>
                    </a:p>
                  </a:txBody>
                  <a:tcPr/>
                </a:tc>
                <a:tc>
                  <a:txBody>
                    <a:bodyPr/>
                    <a:lstStyle/>
                    <a:p>
                      <a:r>
                        <a:rPr lang="de-DE" sz="1600" noProof="0" dirty="0" err="1" smtClean="0"/>
                        <a:t>if</a:t>
                      </a:r>
                      <a:r>
                        <a:rPr lang="de-DE" sz="1600" noProof="0" dirty="0" smtClean="0"/>
                        <a:t> </a:t>
                      </a:r>
                      <a:r>
                        <a:rPr lang="de-DE" sz="1600" noProof="0" dirty="0" err="1" smtClean="0"/>
                        <a:t>book</a:t>
                      </a:r>
                      <a:r>
                        <a:rPr lang="de-DE" sz="1600" noProof="0" dirty="0" smtClean="0"/>
                        <a:t> </a:t>
                      </a:r>
                      <a:r>
                        <a:rPr lang="de-DE" sz="1600" noProof="0" dirty="0" err="1" smtClean="0"/>
                        <a:t>or</a:t>
                      </a:r>
                      <a:r>
                        <a:rPr lang="de-DE" sz="1600" noProof="0" dirty="0" smtClean="0"/>
                        <a:t> </a:t>
                      </a:r>
                      <a:r>
                        <a:rPr lang="de-DE" sz="1600" noProof="0" dirty="0" err="1" smtClean="0"/>
                        <a:t>article</a:t>
                      </a:r>
                      <a:r>
                        <a:rPr lang="de-DE" sz="1600" noProof="0" dirty="0" smtClean="0"/>
                        <a:t> </a:t>
                      </a:r>
                      <a:r>
                        <a:rPr lang="de-DE" sz="1600" noProof="0" dirty="0" err="1" smtClean="0"/>
                        <a:t>is</a:t>
                      </a:r>
                      <a:r>
                        <a:rPr lang="de-DE" sz="1600" noProof="0" dirty="0" smtClean="0"/>
                        <a:t> </a:t>
                      </a:r>
                      <a:r>
                        <a:rPr lang="de-DE" sz="1600" noProof="0" dirty="0" err="1" smtClean="0"/>
                        <a:t>unavailable</a:t>
                      </a:r>
                      <a:r>
                        <a:rPr lang="de-DE" sz="1600" noProof="0" dirty="0" smtClean="0"/>
                        <a:t> at</a:t>
                      </a:r>
                      <a:r>
                        <a:rPr lang="de-DE" sz="1600" baseline="0" noProof="0" dirty="0" smtClean="0"/>
                        <a:t> </a:t>
                      </a:r>
                      <a:r>
                        <a:rPr lang="de-DE" sz="1600" noProof="0" dirty="0" smtClean="0"/>
                        <a:t>Uni Konstanz</a:t>
                      </a:r>
                      <a:endParaRPr lang="de-DE" sz="1600" noProof="0" dirty="0"/>
                    </a:p>
                  </a:txBody>
                  <a:tcPr/>
                </a:tc>
                <a:tc>
                  <a:txBody>
                    <a:bodyPr/>
                    <a:lstStyle/>
                    <a:p>
                      <a:r>
                        <a:rPr lang="de-DE" sz="1600" baseline="0" noProof="0" dirty="0" err="1" smtClean="0"/>
                        <a:t>systematic</a:t>
                      </a:r>
                      <a:r>
                        <a:rPr lang="de-DE" sz="1600" baseline="0" noProof="0" dirty="0" smtClean="0"/>
                        <a:t> </a:t>
                      </a:r>
                      <a:r>
                        <a:rPr lang="de-DE" sz="1600" baseline="0" noProof="0" dirty="0" err="1" smtClean="0"/>
                        <a:t>and</a:t>
                      </a:r>
                      <a:r>
                        <a:rPr lang="de-DE" sz="1600" baseline="0" noProof="0" dirty="0" smtClean="0"/>
                        <a:t> </a:t>
                      </a:r>
                      <a:r>
                        <a:rPr lang="de-DE" sz="1600" baseline="0" noProof="0" dirty="0" err="1" smtClean="0"/>
                        <a:t>comprehensive</a:t>
                      </a:r>
                      <a:r>
                        <a:rPr lang="de-DE" sz="1600" baseline="0" noProof="0" dirty="0" smtClean="0"/>
                        <a:t> </a:t>
                      </a:r>
                      <a:r>
                        <a:rPr lang="de-DE" sz="1600" baseline="0" noProof="0" dirty="0" err="1" smtClean="0"/>
                        <a:t>searches</a:t>
                      </a:r>
                      <a:r>
                        <a:rPr lang="de-DE" sz="1600" baseline="0" noProof="0" dirty="0" smtClean="0"/>
                        <a:t> </a:t>
                      </a:r>
                      <a:r>
                        <a:rPr lang="de-DE" sz="1600" baseline="0" noProof="0" dirty="0" err="1" smtClean="0"/>
                        <a:t>for</a:t>
                      </a:r>
                      <a:r>
                        <a:rPr lang="de-DE" sz="1600" baseline="0" noProof="0" dirty="0" smtClean="0"/>
                        <a:t> </a:t>
                      </a:r>
                      <a:r>
                        <a:rPr lang="de-DE" sz="1600" baseline="0" noProof="0" dirty="0" err="1" smtClean="0"/>
                        <a:t>literature</a:t>
                      </a:r>
                      <a:r>
                        <a:rPr lang="de-DE" sz="1600" baseline="0" noProof="0" dirty="0" smtClean="0"/>
                        <a:t> on a </a:t>
                      </a:r>
                      <a:r>
                        <a:rPr lang="de-DE" sz="1600" baseline="0" noProof="0" dirty="0" err="1" smtClean="0"/>
                        <a:t>topic</a:t>
                      </a:r>
                      <a:endParaRPr lang="de-DE" sz="1600" noProof="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97581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4"/>
          <p:cNvSpPr>
            <a:spLocks noGrp="1"/>
          </p:cNvSpPr>
          <p:nvPr>
            <p:ph type="ftr" sz="quarter" idx="3"/>
          </p:nvPr>
        </p:nvSpPr>
        <p:spPr>
          <a:xfrm>
            <a:off x="2484438" y="6453336"/>
            <a:ext cx="4247802" cy="216024"/>
          </a:xfrm>
        </p:spPr>
        <p:txBody>
          <a:bodyPr/>
          <a:lstStyle/>
          <a:p>
            <a:r>
              <a:rPr lang="de-DE" sz="900" dirty="0" err="1" smtClean="0"/>
              <a:t>Literature</a:t>
            </a:r>
            <a:r>
              <a:rPr lang="de-DE" sz="900" dirty="0" smtClean="0"/>
              <a:t> </a:t>
            </a:r>
            <a:r>
              <a:rPr lang="de-DE" sz="900" dirty="0" err="1" smtClean="0"/>
              <a:t>research</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2</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
        <p:nvSpPr>
          <p:cNvPr id="5" name="Titel 4"/>
          <p:cNvSpPr>
            <a:spLocks noGrp="1"/>
          </p:cNvSpPr>
          <p:nvPr>
            <p:ph type="title"/>
          </p:nvPr>
        </p:nvSpPr>
        <p:spPr/>
        <p:txBody>
          <a:bodyPr/>
          <a:lstStyle/>
          <a:p>
            <a:endParaRPr lang="en-US"/>
          </a:p>
        </p:txBody>
      </p:sp>
      <p:pic>
        <p:nvPicPr>
          <p:cNvPr id="10" name="Bild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4000" y="1341239"/>
            <a:ext cx="8496000" cy="49286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03710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Resources </a:t>
            </a:r>
            <a:r>
              <a:rPr lang="de-DE" dirty="0" err="1" smtClean="0"/>
              <a:t>compared</a:t>
            </a:r>
            <a:endParaRPr lang="de-DE" sz="2800" dirty="0"/>
          </a:p>
        </p:txBody>
      </p:sp>
      <p:sp>
        <p:nvSpPr>
          <p:cNvPr id="3" name="Inhaltsplatzhalter 2"/>
          <p:cNvSpPr>
            <a:spLocks noGrp="1"/>
          </p:cNvSpPr>
          <p:nvPr>
            <p:ph idx="1"/>
          </p:nvPr>
        </p:nvSpPr>
        <p:spPr>
          <a:xfrm>
            <a:off x="324000" y="2204864"/>
            <a:ext cx="8496000" cy="4032448"/>
          </a:xfrm>
        </p:spPr>
        <p:txBody>
          <a:bodyPr/>
          <a:lstStyle/>
          <a:p>
            <a:pPr>
              <a:spcAft>
                <a:spcPts val="0"/>
              </a:spcAft>
            </a:pPr>
            <a:r>
              <a:rPr lang="de-DE" dirty="0" smtClean="0">
                <a:ea typeface="ヒラギノ角ゴ Pro W3" charset="0"/>
                <a:cs typeface="Arial"/>
                <a:sym typeface="Wingdings" panose="05000000000000000000" pitchFamily="2" charset="2"/>
              </a:rPr>
              <a:t>MLA </a:t>
            </a:r>
            <a:r>
              <a:rPr lang="de-DE" dirty="0" err="1" smtClean="0">
                <a:ea typeface="ヒラギノ角ゴ Pro W3" charset="0"/>
                <a:cs typeface="Arial"/>
                <a:sym typeface="Wingdings" panose="05000000000000000000" pitchFamily="2" charset="2"/>
              </a:rPr>
              <a:t>search</a:t>
            </a:r>
            <a:endParaRPr lang="de-DE" dirty="0" smtClean="0">
              <a:ea typeface="ヒラギノ角ゴ Pro W3" charset="0"/>
              <a:cs typeface="Arial"/>
              <a:sym typeface="Wingdings" panose="05000000000000000000" pitchFamily="2" charset="2"/>
            </a:endParaRPr>
          </a:p>
          <a:p>
            <a:pPr>
              <a:spcAft>
                <a:spcPts val="0"/>
              </a:spcAft>
            </a:pPr>
            <a:endParaRPr lang="de-DE" dirty="0">
              <a:ea typeface="ヒラギノ角ゴ Pro W3" charset="0"/>
              <a:cs typeface="Arial"/>
              <a:sym typeface="Wingdings" panose="05000000000000000000" pitchFamily="2" charset="2"/>
            </a:endParaRPr>
          </a:p>
          <a:p>
            <a:pPr marL="285750" lvl="1" indent="-285750">
              <a:buClr>
                <a:schemeClr val="accent1"/>
              </a:buClr>
              <a:buFont typeface="Symbol" charset="2"/>
              <a:buChar char="-"/>
            </a:pPr>
            <a:r>
              <a:rPr lang="de-DE" dirty="0" smtClean="0">
                <a:ea typeface="ヒラギノ角ゴ Pro W3" charset="0"/>
                <a:cs typeface="Arial"/>
              </a:rPr>
              <a:t>„Find </a:t>
            </a:r>
            <a:r>
              <a:rPr lang="de-DE" dirty="0" err="1" smtClean="0">
                <a:ea typeface="ヒラギノ角ゴ Pro W3" charset="0"/>
                <a:cs typeface="Arial"/>
              </a:rPr>
              <a:t>Similar</a:t>
            </a:r>
            <a:r>
              <a:rPr lang="de-DE" dirty="0" smtClean="0">
                <a:ea typeface="ヒラギノ角ゴ Pro W3" charset="0"/>
                <a:cs typeface="Arial"/>
              </a:rPr>
              <a:t> </a:t>
            </a:r>
            <a:r>
              <a:rPr lang="de-DE" dirty="0" err="1" smtClean="0">
                <a:ea typeface="ヒラギノ角ゴ Pro W3" charset="0"/>
                <a:cs typeface="Arial"/>
              </a:rPr>
              <a:t>Results</a:t>
            </a:r>
            <a:r>
              <a:rPr lang="de-DE" dirty="0" smtClean="0">
                <a:ea typeface="ヒラギノ角ゴ Pro W3" charset="0"/>
                <a:cs typeface="Arial"/>
              </a:rPr>
              <a:t>“</a:t>
            </a:r>
          </a:p>
          <a:p>
            <a:pPr marL="285750" lvl="1" indent="-285750">
              <a:buClr>
                <a:schemeClr val="accent1"/>
              </a:buClr>
              <a:buFont typeface="Symbol" charset="2"/>
              <a:buChar char="-"/>
            </a:pPr>
            <a:endParaRPr lang="de-DE" dirty="0" smtClean="0">
              <a:ea typeface="ヒラギノ角ゴ Pro W3" charset="0"/>
              <a:cs typeface="Arial"/>
            </a:endParaRPr>
          </a:p>
          <a:p>
            <a:pPr marL="285750" lvl="1" indent="-285750">
              <a:buClr>
                <a:schemeClr val="accent1"/>
              </a:buClr>
              <a:buFont typeface="Symbol" charset="2"/>
              <a:buChar char="-"/>
            </a:pPr>
            <a:r>
              <a:rPr lang="de-DE" dirty="0" err="1" smtClean="0">
                <a:ea typeface="ヒラギノ角ゴ Pro W3" charset="0"/>
                <a:cs typeface="Arial"/>
              </a:rPr>
              <a:t>no</a:t>
            </a:r>
            <a:r>
              <a:rPr lang="de-DE" dirty="0" smtClean="0">
                <a:ea typeface="ヒラギノ角ゴ Pro W3" charset="0"/>
                <a:cs typeface="Arial"/>
              </a:rPr>
              <a:t> </a:t>
            </a:r>
            <a:r>
              <a:rPr lang="de-DE" dirty="0" err="1" smtClean="0">
                <a:ea typeface="ヒラギノ角ゴ Pro W3" charset="0"/>
                <a:cs typeface="Arial"/>
              </a:rPr>
              <a:t>proceedings</a:t>
            </a:r>
            <a:r>
              <a:rPr lang="de-DE" dirty="0" smtClean="0">
                <a:ea typeface="ヒラギノ角ゴ Pro W3" charset="0"/>
                <a:cs typeface="Arial"/>
              </a:rPr>
              <a:t> </a:t>
            </a:r>
            <a:r>
              <a:rPr lang="de-DE" dirty="0" err="1" smtClean="0">
                <a:ea typeface="ヒラギノ角ゴ Pro W3" charset="0"/>
                <a:cs typeface="Arial"/>
              </a:rPr>
              <a:t>papers</a:t>
            </a:r>
            <a:endParaRPr lang="de-DE" dirty="0" smtClean="0">
              <a:ea typeface="ヒラギノ角ゴ Pro W3" charset="0"/>
              <a:cs typeface="Arial"/>
            </a:endParaRPr>
          </a:p>
          <a:p>
            <a:pPr lvl="1">
              <a:buClr>
                <a:schemeClr val="accent1"/>
              </a:buClr>
            </a:pPr>
            <a:endParaRPr lang="de-DE" dirty="0" smtClean="0">
              <a:ea typeface="ヒラギノ角ゴ Pro W3" charset="0"/>
              <a:cs typeface="Arial"/>
            </a:endParaRPr>
          </a:p>
          <a:p>
            <a:pPr lvl="1">
              <a:buClr>
                <a:schemeClr val="accent1"/>
              </a:buClr>
            </a:pPr>
            <a:endParaRPr lang="de-DE" dirty="0" smtClean="0">
              <a:ea typeface="ヒラギノ角ゴ Pro W3" charset="0"/>
              <a:cs typeface="Arial"/>
            </a:endParaRPr>
          </a:p>
          <a:p>
            <a:pPr lvl="1">
              <a:buClr>
                <a:schemeClr val="accent1"/>
              </a:buClr>
            </a:pPr>
            <a:r>
              <a:rPr lang="de-DE" b="1" dirty="0" err="1">
                <a:solidFill>
                  <a:schemeClr val="accent1"/>
                </a:solidFill>
                <a:ea typeface="ヒラギノ角ゴ Pro W3" charset="0"/>
                <a:cs typeface="Arial"/>
                <a:sym typeface="Wingdings" panose="05000000000000000000" pitchFamily="2" charset="2"/>
              </a:rPr>
              <a:t>KonSearch</a:t>
            </a:r>
            <a:r>
              <a:rPr lang="de-DE" b="1" dirty="0">
                <a:solidFill>
                  <a:schemeClr val="accent1"/>
                </a:solidFill>
                <a:ea typeface="ヒラギノ角ゴ Pro W3" charset="0"/>
                <a:cs typeface="Arial"/>
                <a:sym typeface="Wingdings" panose="05000000000000000000" pitchFamily="2" charset="2"/>
              </a:rPr>
              <a:t> </a:t>
            </a:r>
          </a:p>
          <a:p>
            <a:pPr lvl="1">
              <a:buClr>
                <a:schemeClr val="accent1"/>
              </a:buClr>
            </a:pPr>
            <a:endParaRPr lang="de-DE" dirty="0">
              <a:ea typeface="ヒラギノ角ゴ Pro W3" charset="0"/>
              <a:cs typeface="Arial"/>
            </a:endParaRPr>
          </a:p>
          <a:p>
            <a:pPr marL="285750" lvl="1" indent="-285750">
              <a:buClr>
                <a:schemeClr val="accent1"/>
              </a:buClr>
              <a:buFont typeface="Symbol" charset="2"/>
              <a:buChar char="-"/>
            </a:pPr>
            <a:r>
              <a:rPr lang="de-DE" dirty="0" err="1" smtClean="0">
                <a:ea typeface="ヒラギノ角ゴ Pro W3" charset="0"/>
                <a:cs typeface="Arial"/>
              </a:rPr>
              <a:t>Proceedings</a:t>
            </a:r>
            <a:r>
              <a:rPr lang="de-DE" dirty="0" smtClean="0">
                <a:ea typeface="ヒラギノ角ゴ Pro W3" charset="0"/>
                <a:cs typeface="Arial"/>
              </a:rPr>
              <a:t> </a:t>
            </a:r>
            <a:r>
              <a:rPr lang="de-DE" dirty="0" err="1" smtClean="0">
                <a:ea typeface="ヒラギノ角ゴ Pro W3" charset="0"/>
                <a:cs typeface="Arial"/>
              </a:rPr>
              <a:t>papers</a:t>
            </a:r>
            <a:r>
              <a:rPr lang="de-DE" dirty="0" smtClean="0">
                <a:ea typeface="ヒラギノ角ゴ Pro W3" charset="0"/>
                <a:cs typeface="Arial"/>
              </a:rPr>
              <a:t> </a:t>
            </a:r>
            <a:r>
              <a:rPr lang="de-DE" dirty="0" err="1" smtClean="0">
                <a:ea typeface="ヒラギノ角ゴ Pro W3" charset="0"/>
                <a:cs typeface="Arial"/>
              </a:rPr>
              <a:t>can</a:t>
            </a:r>
            <a:r>
              <a:rPr lang="de-DE" dirty="0" smtClean="0">
                <a:ea typeface="ヒラギノ角ゴ Pro W3" charset="0"/>
                <a:cs typeface="Arial"/>
              </a:rPr>
              <a:t> </a:t>
            </a:r>
            <a:r>
              <a:rPr lang="de-DE" dirty="0" err="1" smtClean="0">
                <a:ea typeface="ヒラギノ角ゴ Pro W3" charset="0"/>
                <a:cs typeface="Arial"/>
              </a:rPr>
              <a:t>be</a:t>
            </a:r>
            <a:r>
              <a:rPr lang="de-DE" dirty="0" smtClean="0">
                <a:ea typeface="ヒラギノ角ゴ Pro W3" charset="0"/>
                <a:cs typeface="Arial"/>
              </a:rPr>
              <a:t> </a:t>
            </a:r>
            <a:r>
              <a:rPr lang="de-DE" dirty="0" err="1" smtClean="0">
                <a:ea typeface="ヒラギノ角ゴ Pro W3" charset="0"/>
                <a:cs typeface="Arial"/>
              </a:rPr>
              <a:t>found</a:t>
            </a:r>
            <a:r>
              <a:rPr lang="de-DE" dirty="0" smtClean="0">
                <a:ea typeface="ヒラギノ角ゴ Pro W3" charset="0"/>
                <a:cs typeface="Arial"/>
              </a:rPr>
              <a:t>.</a:t>
            </a:r>
            <a:endParaRPr lang="de-DE" dirty="0">
              <a:ea typeface="ヒラギノ角ゴ Pro W3" charset="0"/>
              <a:cs typeface="Arial"/>
            </a:endParaRPr>
          </a:p>
          <a:p>
            <a:pPr marL="285750" lvl="1" indent="-285750">
              <a:buClr>
                <a:schemeClr val="accent1"/>
              </a:buClr>
              <a:buFont typeface="Symbol" charset="2"/>
              <a:buChar char="-"/>
            </a:pPr>
            <a:r>
              <a:rPr lang="de-DE" dirty="0" err="1" smtClean="0">
                <a:ea typeface="ヒラギノ角ゴ Pro W3" charset="0"/>
                <a:cs typeface="Arial"/>
              </a:rPr>
              <a:t>references</a:t>
            </a:r>
            <a:r>
              <a:rPr lang="de-DE" dirty="0" smtClean="0">
                <a:ea typeface="ヒラギノ角ゴ Pro W3" charset="0"/>
                <a:cs typeface="Arial"/>
              </a:rPr>
              <a:t>/links </a:t>
            </a:r>
            <a:r>
              <a:rPr lang="de-DE" dirty="0" err="1" smtClean="0">
                <a:ea typeface="ヒラギノ角ゴ Pro W3" charset="0"/>
                <a:cs typeface="Arial"/>
              </a:rPr>
              <a:t>to</a:t>
            </a:r>
            <a:r>
              <a:rPr lang="de-DE" dirty="0" smtClean="0">
                <a:ea typeface="ヒラギノ角ゴ Pro W3" charset="0"/>
                <a:cs typeface="Arial"/>
              </a:rPr>
              <a:t> </a:t>
            </a:r>
            <a:r>
              <a:rPr lang="de-DE" u="sng" dirty="0" err="1" smtClean="0">
                <a:uFill>
                  <a:solidFill>
                    <a:schemeClr val="accent2"/>
                  </a:solidFill>
                </a:uFill>
                <a:ea typeface="ヒラギノ角ゴ Pro W3" charset="0"/>
                <a:cs typeface="ヒラギノ角ゴ Pro W3" charset="0"/>
              </a:rPr>
              <a:t>entire</a:t>
            </a:r>
            <a:r>
              <a:rPr lang="de-DE" u="sng" dirty="0" smtClean="0">
                <a:uFill>
                  <a:solidFill>
                    <a:schemeClr val="accent2"/>
                  </a:solidFill>
                </a:uFill>
                <a:ea typeface="ヒラギノ角ゴ Pro W3" charset="0"/>
                <a:cs typeface="ヒラギノ角ゴ Pro W3" charset="0"/>
              </a:rPr>
              <a:t> </a:t>
            </a:r>
            <a:r>
              <a:rPr lang="de-DE" u="sng" dirty="0" err="1" smtClean="0">
                <a:uFill>
                  <a:solidFill>
                    <a:schemeClr val="accent2"/>
                  </a:solidFill>
                </a:uFill>
                <a:ea typeface="ヒラギノ角ゴ Pro W3" charset="0"/>
                <a:cs typeface="ヒラギノ角ゴ Pro W3" charset="0"/>
              </a:rPr>
              <a:t>volumes</a:t>
            </a:r>
            <a:r>
              <a:rPr lang="de-DE" u="sng" dirty="0" smtClean="0">
                <a:uFill>
                  <a:solidFill>
                    <a:schemeClr val="accent2"/>
                  </a:solidFill>
                </a:uFill>
                <a:ea typeface="ヒラギノ角ゴ Pro W3" charset="0"/>
                <a:cs typeface="ヒラギノ角ゴ Pro W3" charset="0"/>
              </a:rPr>
              <a:t> </a:t>
            </a:r>
            <a:r>
              <a:rPr lang="de-DE" u="sng" dirty="0" err="1" smtClean="0">
                <a:uFill>
                  <a:solidFill>
                    <a:schemeClr val="accent2"/>
                  </a:solidFill>
                </a:uFill>
                <a:ea typeface="ヒラギノ角ゴ Pro W3" charset="0"/>
                <a:cs typeface="ヒラギノ角ゴ Pro W3" charset="0"/>
              </a:rPr>
              <a:t>of</a:t>
            </a:r>
            <a:r>
              <a:rPr lang="de-DE" u="sng" dirty="0" smtClean="0">
                <a:uFill>
                  <a:solidFill>
                    <a:schemeClr val="accent2"/>
                  </a:solidFill>
                </a:uFill>
                <a:ea typeface="ヒラギノ角ゴ Pro W3" charset="0"/>
                <a:cs typeface="ヒラギノ角ゴ Pro W3" charset="0"/>
              </a:rPr>
              <a:t> </a:t>
            </a:r>
            <a:r>
              <a:rPr lang="de-DE" u="sng" dirty="0" err="1" smtClean="0">
                <a:uFill>
                  <a:solidFill>
                    <a:schemeClr val="accent2"/>
                  </a:solidFill>
                </a:uFill>
                <a:ea typeface="ヒラギノ角ゴ Pro W3" charset="0"/>
                <a:cs typeface="ヒラギノ角ゴ Pro W3" charset="0"/>
              </a:rPr>
              <a:t>proceedings</a:t>
            </a:r>
            <a:endParaRPr lang="de-DE" b="1" dirty="0" smtClean="0">
              <a:solidFill>
                <a:schemeClr val="accent1"/>
              </a:solidFill>
              <a:ea typeface="ヒラギノ角ゴ Pro W3" charset="0"/>
              <a:cs typeface="Arial"/>
            </a:endParaRPr>
          </a:p>
          <a:p>
            <a:pPr marL="285750" lvl="1" indent="-285750">
              <a:buClr>
                <a:schemeClr val="accent1"/>
              </a:buClr>
              <a:buFont typeface="Symbol" charset="2"/>
              <a:buChar char="-"/>
            </a:pPr>
            <a:r>
              <a:rPr lang="en-GB" dirty="0" smtClean="0">
                <a:ea typeface="ヒラギノ角ゴ Pro W3" charset="0"/>
                <a:cs typeface="Arial"/>
              </a:rPr>
              <a:t>‘current’ research</a:t>
            </a:r>
          </a:p>
          <a:p>
            <a:pPr marL="285750" lvl="1" indent="-285750">
              <a:buClr>
                <a:schemeClr val="accent1"/>
              </a:buClr>
              <a:buFont typeface="Symbol" charset="2"/>
              <a:buChar char="-"/>
            </a:pPr>
            <a:endParaRPr lang="en-GB" dirty="0" smtClean="0">
              <a:ea typeface="ヒラギノ角ゴ Pro W3" charset="0"/>
              <a:cs typeface="Arial"/>
            </a:endParaRPr>
          </a:p>
          <a:p>
            <a:pPr marL="285750" lvl="1" indent="-285750">
              <a:buClr>
                <a:schemeClr val="accent1"/>
              </a:buClr>
              <a:buFont typeface="Symbol" charset="2"/>
              <a:buChar char="-"/>
            </a:pPr>
            <a:r>
              <a:rPr lang="de-DE" dirty="0" err="1" smtClean="0">
                <a:ea typeface="ヒラギノ角ゴ Pro W3" charset="0"/>
                <a:cs typeface="Arial"/>
              </a:rPr>
              <a:t>partially</a:t>
            </a:r>
            <a:r>
              <a:rPr lang="de-DE" dirty="0" smtClean="0">
                <a:ea typeface="ヒラギノ角ゴ Pro W3" charset="0"/>
                <a:cs typeface="Arial"/>
              </a:rPr>
              <a:t> </a:t>
            </a:r>
            <a:r>
              <a:rPr lang="de-DE" dirty="0" err="1" smtClean="0">
                <a:ea typeface="ヒラギノ角ゴ Pro W3" charset="0"/>
                <a:cs typeface="Arial"/>
              </a:rPr>
              <a:t>incipient</a:t>
            </a:r>
            <a:r>
              <a:rPr lang="de-DE" dirty="0" smtClean="0">
                <a:ea typeface="ヒラギノ角ゴ Pro W3" charset="0"/>
                <a:cs typeface="Arial"/>
              </a:rPr>
              <a:t> </a:t>
            </a:r>
            <a:r>
              <a:rPr lang="de-DE" dirty="0" err="1" smtClean="0">
                <a:ea typeface="ヒラギノ角ゴ Pro W3" charset="0"/>
                <a:cs typeface="Arial"/>
              </a:rPr>
              <a:t>or</a:t>
            </a:r>
            <a:r>
              <a:rPr lang="de-DE" dirty="0" smtClean="0">
                <a:ea typeface="ヒラギノ角ゴ Pro W3" charset="0"/>
                <a:cs typeface="Arial"/>
              </a:rPr>
              <a:t> problem-</a:t>
            </a:r>
            <a:r>
              <a:rPr lang="de-DE" dirty="0" err="1" smtClean="0">
                <a:ea typeface="ヒラギノ角ゴ Pro W3" charset="0"/>
                <a:cs typeface="Arial"/>
              </a:rPr>
              <a:t>oriented</a:t>
            </a:r>
            <a:endParaRPr lang="de-DE" b="1" dirty="0">
              <a:solidFill>
                <a:schemeClr val="accent1"/>
              </a:solidFill>
              <a:ea typeface="ヒラギノ角ゴ Pro W3" charset="0"/>
              <a:cs typeface="Arial"/>
            </a:endParaRPr>
          </a:p>
        </p:txBody>
      </p:sp>
      <p:sp>
        <p:nvSpPr>
          <p:cNvPr id="7" name="Fußzeilenplatzhalter 4"/>
          <p:cNvSpPr>
            <a:spLocks noGrp="1"/>
          </p:cNvSpPr>
          <p:nvPr>
            <p:ph type="ftr" sz="quarter" idx="3"/>
          </p:nvPr>
        </p:nvSpPr>
        <p:spPr>
          <a:xfrm>
            <a:off x="2484438" y="6453336"/>
            <a:ext cx="4247802" cy="216024"/>
          </a:xfrm>
        </p:spPr>
        <p:txBody>
          <a:bodyPr/>
          <a:lstStyle/>
          <a:p>
            <a:r>
              <a:rPr lang="de-DE" sz="900" dirty="0" err="1" smtClean="0"/>
              <a:t>Literature</a:t>
            </a:r>
            <a:r>
              <a:rPr lang="de-DE" sz="900" dirty="0" smtClean="0"/>
              <a:t> </a:t>
            </a:r>
            <a:r>
              <a:rPr lang="de-DE" sz="900" dirty="0" err="1" smtClean="0"/>
              <a:t>research</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20</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Tree>
    <p:extLst>
      <p:ext uri="{BB962C8B-B14F-4D97-AF65-F5344CB8AC3E}">
        <p14:creationId xmlns:p14="http://schemas.microsoft.com/office/powerpoint/2010/main" val="28167155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Resources </a:t>
            </a:r>
            <a:r>
              <a:rPr lang="de-DE" dirty="0" err="1"/>
              <a:t>compared</a:t>
            </a:r>
            <a:endParaRPr lang="de-DE" sz="2800" dirty="0"/>
          </a:p>
        </p:txBody>
      </p:sp>
      <p:sp>
        <p:nvSpPr>
          <p:cNvPr id="3" name="Inhaltsplatzhalter 2"/>
          <p:cNvSpPr>
            <a:spLocks noGrp="1"/>
          </p:cNvSpPr>
          <p:nvPr>
            <p:ph idx="1"/>
          </p:nvPr>
        </p:nvSpPr>
        <p:spPr>
          <a:xfrm>
            <a:off x="324000" y="2996952"/>
            <a:ext cx="8496000" cy="3240360"/>
          </a:xfrm>
        </p:spPr>
        <p:txBody>
          <a:bodyPr/>
          <a:lstStyle/>
          <a:p>
            <a:pPr>
              <a:spcAft>
                <a:spcPts val="0"/>
              </a:spcAft>
            </a:pPr>
            <a:r>
              <a:rPr lang="de-DE" dirty="0" err="1" smtClean="0">
                <a:ea typeface="ヒラギノ角ゴ Pro W3" charset="0"/>
                <a:cs typeface="Arial"/>
                <a:sym typeface="Wingdings" panose="05000000000000000000" pitchFamily="2" charset="2"/>
              </a:rPr>
              <a:t>Local</a:t>
            </a:r>
            <a:r>
              <a:rPr lang="de-DE" dirty="0" smtClean="0">
                <a:ea typeface="ヒラギノ角ゴ Pro W3" charset="0"/>
                <a:cs typeface="Arial"/>
                <a:sym typeface="Wingdings" panose="05000000000000000000" pitchFamily="2" charset="2"/>
              </a:rPr>
              <a:t> Catalogue: Advantages </a:t>
            </a:r>
            <a:r>
              <a:rPr lang="de-DE" dirty="0" err="1" smtClean="0">
                <a:ea typeface="ヒラギノ角ゴ Pro W3" charset="0"/>
                <a:cs typeface="Arial"/>
                <a:sym typeface="Wingdings" panose="05000000000000000000" pitchFamily="2" charset="2"/>
              </a:rPr>
              <a:t>over</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KonSearch</a:t>
            </a:r>
            <a:endParaRPr lang="de-DE" dirty="0" smtClean="0">
              <a:ea typeface="ヒラギノ角ゴ Pro W3" charset="0"/>
              <a:cs typeface="Arial"/>
              <a:sym typeface="Wingdings" panose="05000000000000000000" pitchFamily="2" charset="2"/>
            </a:endParaRPr>
          </a:p>
          <a:p>
            <a:pPr>
              <a:spcAft>
                <a:spcPts val="0"/>
              </a:spcAft>
            </a:pPr>
            <a:endParaRPr lang="de-DE" dirty="0">
              <a:ea typeface="ヒラギノ角ゴ Pro W3" charset="0"/>
              <a:cs typeface="Arial"/>
              <a:sym typeface="Wingdings" panose="05000000000000000000" pitchFamily="2" charset="2"/>
            </a:endParaRPr>
          </a:p>
          <a:p>
            <a:pPr marL="285750" lvl="1" indent="-285750">
              <a:spcAft>
                <a:spcPts val="600"/>
              </a:spcAft>
              <a:buClr>
                <a:schemeClr val="accent1"/>
              </a:buClr>
              <a:buFont typeface="Symbol" charset="2"/>
              <a:buChar char="-"/>
            </a:pPr>
            <a:r>
              <a:rPr lang="de-DE" dirty="0" err="1" smtClean="0">
                <a:ea typeface="ヒラギノ角ゴ Pro W3" charset="0"/>
                <a:cs typeface="Arial"/>
              </a:rPr>
              <a:t>searches</a:t>
            </a:r>
            <a:r>
              <a:rPr lang="de-DE" dirty="0" smtClean="0">
                <a:ea typeface="ヒラギノ角ゴ Pro W3" charset="0"/>
                <a:cs typeface="Arial"/>
              </a:rPr>
              <a:t> </a:t>
            </a:r>
            <a:r>
              <a:rPr lang="de-DE" dirty="0" err="1" smtClean="0">
                <a:ea typeface="ヒラギノ角ゴ Pro W3" charset="0"/>
                <a:cs typeface="Arial"/>
              </a:rPr>
              <a:t>for</a:t>
            </a:r>
            <a:r>
              <a:rPr lang="de-DE" dirty="0" smtClean="0">
                <a:ea typeface="ヒラギノ角ゴ Pro W3" charset="0"/>
                <a:cs typeface="Arial"/>
              </a:rPr>
              <a:t> </a:t>
            </a:r>
            <a:r>
              <a:rPr lang="de-DE" dirty="0" err="1" smtClean="0">
                <a:ea typeface="ヒラギノ角ゴ Pro W3" charset="0"/>
                <a:cs typeface="Arial"/>
              </a:rPr>
              <a:t>index</a:t>
            </a:r>
            <a:r>
              <a:rPr lang="de-DE" dirty="0" smtClean="0">
                <a:ea typeface="ヒラギノ角ゴ Pro W3" charset="0"/>
                <a:cs typeface="Arial"/>
              </a:rPr>
              <a:t> </a:t>
            </a:r>
            <a:r>
              <a:rPr lang="de-DE" dirty="0" err="1" smtClean="0">
                <a:ea typeface="ヒラギノ角ゴ Pro W3" charset="0"/>
                <a:cs typeface="Arial"/>
              </a:rPr>
              <a:t>terms</a:t>
            </a:r>
            <a:endParaRPr lang="de-DE" dirty="0" smtClean="0">
              <a:ea typeface="ヒラギノ角ゴ Pro W3" charset="0"/>
              <a:cs typeface="Arial"/>
            </a:endParaRPr>
          </a:p>
          <a:p>
            <a:pPr marL="285750" lvl="1" indent="-285750">
              <a:spcAft>
                <a:spcPts val="600"/>
              </a:spcAft>
              <a:buClr>
                <a:schemeClr val="accent1"/>
              </a:buClr>
              <a:buFont typeface="Symbol" charset="2"/>
              <a:buChar char="-"/>
            </a:pPr>
            <a:r>
              <a:rPr lang="de-DE" dirty="0" err="1" smtClean="0">
                <a:ea typeface="ヒラギノ角ゴ Pro W3" charset="0"/>
                <a:cs typeface="Arial"/>
              </a:rPr>
              <a:t>clearer</a:t>
            </a:r>
            <a:r>
              <a:rPr lang="de-DE" dirty="0" smtClean="0">
                <a:ea typeface="ヒラギノ角ゴ Pro W3" charset="0"/>
                <a:cs typeface="Arial"/>
              </a:rPr>
              <a:t> (</a:t>
            </a:r>
            <a:r>
              <a:rPr lang="de-DE" dirty="0" err="1" smtClean="0">
                <a:ea typeface="ヒラギノ角ゴ Pro W3" charset="0"/>
                <a:cs typeface="Arial"/>
              </a:rPr>
              <a:t>fewer</a:t>
            </a:r>
            <a:r>
              <a:rPr lang="de-DE" dirty="0" smtClean="0">
                <a:ea typeface="ヒラギノ角ゴ Pro W3" charset="0"/>
                <a:cs typeface="Arial"/>
              </a:rPr>
              <a:t> </a:t>
            </a:r>
            <a:r>
              <a:rPr lang="de-DE" dirty="0" err="1" smtClean="0">
                <a:ea typeface="ヒラギノ角ゴ Pro W3" charset="0"/>
                <a:cs typeface="Arial"/>
              </a:rPr>
              <a:t>findings</a:t>
            </a:r>
            <a:r>
              <a:rPr lang="de-DE" dirty="0" smtClean="0">
                <a:ea typeface="ヒラギノ角ゴ Pro W3" charset="0"/>
                <a:cs typeface="Arial"/>
              </a:rPr>
              <a:t>)</a:t>
            </a:r>
          </a:p>
          <a:p>
            <a:pPr marL="285750" lvl="1" indent="-285750">
              <a:spcAft>
                <a:spcPts val="600"/>
              </a:spcAft>
              <a:buClr>
                <a:schemeClr val="accent1"/>
              </a:buClr>
              <a:buFont typeface="Symbol" charset="2"/>
              <a:buChar char="-"/>
            </a:pPr>
            <a:r>
              <a:rPr lang="de-DE" dirty="0" err="1" smtClean="0">
                <a:ea typeface="ヒラギノ角ゴ Pro W3" charset="0"/>
                <a:cs typeface="Arial"/>
              </a:rPr>
              <a:t>e-books</a:t>
            </a:r>
            <a:r>
              <a:rPr lang="de-DE" dirty="0" smtClean="0">
                <a:ea typeface="ヒラギノ角ゴ Pro W3" charset="0"/>
                <a:cs typeface="Arial"/>
              </a:rPr>
              <a:t> </a:t>
            </a:r>
            <a:r>
              <a:rPr lang="de-DE" dirty="0" err="1" smtClean="0">
                <a:ea typeface="ヒラギノ角ゴ Pro W3" charset="0"/>
                <a:cs typeface="Arial"/>
              </a:rPr>
              <a:t>and</a:t>
            </a:r>
            <a:r>
              <a:rPr lang="de-DE" dirty="0" smtClean="0">
                <a:ea typeface="ヒラギノ角ゴ Pro W3" charset="0"/>
                <a:cs typeface="Arial"/>
              </a:rPr>
              <a:t> </a:t>
            </a:r>
            <a:r>
              <a:rPr lang="de-DE" dirty="0" err="1" smtClean="0">
                <a:ea typeface="ヒラギノ角ゴ Pro W3" charset="0"/>
                <a:cs typeface="Arial"/>
              </a:rPr>
              <a:t>contents</a:t>
            </a:r>
            <a:r>
              <a:rPr lang="de-DE" dirty="0" smtClean="0">
                <a:ea typeface="ヒラギノ角ゴ Pro W3" charset="0"/>
                <a:cs typeface="Arial"/>
              </a:rPr>
              <a:t> </a:t>
            </a:r>
            <a:r>
              <a:rPr lang="de-DE" dirty="0" err="1" smtClean="0">
                <a:ea typeface="ヒラギノ角ゴ Pro W3" charset="0"/>
                <a:cs typeface="Arial"/>
              </a:rPr>
              <a:t>licensed</a:t>
            </a:r>
            <a:r>
              <a:rPr lang="de-DE" dirty="0" smtClean="0">
                <a:ea typeface="ヒラギノ角ゴ Pro W3" charset="0"/>
                <a:cs typeface="Arial"/>
              </a:rPr>
              <a:t> on </a:t>
            </a:r>
            <a:r>
              <a:rPr lang="de-DE" dirty="0" err="1" smtClean="0">
                <a:ea typeface="ヒラギノ角ゴ Pro W3" charset="0"/>
                <a:cs typeface="Arial"/>
              </a:rPr>
              <a:t>campus</a:t>
            </a:r>
            <a:r>
              <a:rPr lang="de-DE" dirty="0" smtClean="0">
                <a:ea typeface="ヒラギノ角ゴ Pro W3" charset="0"/>
                <a:cs typeface="Arial"/>
              </a:rPr>
              <a:t> (</a:t>
            </a:r>
            <a:r>
              <a:rPr lang="de-DE" dirty="0" err="1" smtClean="0">
                <a:ea typeface="ヒラギノ角ゴ Pro W3" charset="0"/>
                <a:cs typeface="Arial"/>
              </a:rPr>
              <a:t>yellow</a:t>
            </a:r>
            <a:r>
              <a:rPr lang="de-DE" dirty="0" smtClean="0">
                <a:ea typeface="ヒラギノ角ゴ Pro W3" charset="0"/>
                <a:cs typeface="Arial"/>
              </a:rPr>
              <a:t> </a:t>
            </a:r>
            <a:r>
              <a:rPr lang="de-DE" dirty="0" err="1" smtClean="0">
                <a:ea typeface="ヒラギノ角ゴ Pro W3" charset="0"/>
                <a:cs typeface="Arial"/>
              </a:rPr>
              <a:t>hits</a:t>
            </a:r>
            <a:r>
              <a:rPr lang="de-DE" dirty="0" smtClean="0">
                <a:ea typeface="ヒラギノ角ゴ Pro W3" charset="0"/>
                <a:cs typeface="Arial"/>
              </a:rPr>
              <a:t> in </a:t>
            </a:r>
            <a:r>
              <a:rPr lang="de-DE" dirty="0" err="1" smtClean="0">
                <a:ea typeface="ヒラギノ角ゴ Pro W3" charset="0"/>
                <a:cs typeface="Arial"/>
              </a:rPr>
              <a:t>the</a:t>
            </a:r>
            <a:r>
              <a:rPr lang="de-DE" dirty="0" smtClean="0">
                <a:ea typeface="ヒラギノ角ゴ Pro W3" charset="0"/>
                <a:cs typeface="Arial"/>
              </a:rPr>
              <a:t> Electronic Journals Library EZB) </a:t>
            </a:r>
            <a:r>
              <a:rPr lang="de-DE" dirty="0" err="1" smtClean="0">
                <a:ea typeface="ヒラギノ角ゴ Pro W3" charset="0"/>
                <a:cs typeface="Arial"/>
              </a:rPr>
              <a:t>deposited</a:t>
            </a:r>
            <a:r>
              <a:rPr lang="de-DE" dirty="0" smtClean="0">
                <a:ea typeface="ヒラギノ角ゴ Pro W3" charset="0"/>
                <a:cs typeface="Arial"/>
              </a:rPr>
              <a:t> </a:t>
            </a:r>
            <a:r>
              <a:rPr lang="de-DE" dirty="0" err="1" smtClean="0">
                <a:ea typeface="ヒラギノ角ゴ Pro W3" charset="0"/>
                <a:cs typeface="Arial"/>
              </a:rPr>
              <a:t>primarily</a:t>
            </a:r>
            <a:r>
              <a:rPr lang="de-DE" dirty="0" smtClean="0">
                <a:ea typeface="ヒラギノ角ゴ Pro W3" charset="0"/>
                <a:cs typeface="Arial"/>
              </a:rPr>
              <a:t> </a:t>
            </a:r>
            <a:r>
              <a:rPr lang="de-DE" dirty="0" err="1" smtClean="0">
                <a:ea typeface="ヒラギノ角ゴ Pro W3" charset="0"/>
                <a:cs typeface="Arial"/>
              </a:rPr>
              <a:t>here</a:t>
            </a:r>
            <a:r>
              <a:rPr lang="de-DE" dirty="0" smtClean="0">
                <a:ea typeface="ヒラギノ角ゴ Pro W3" charset="0"/>
                <a:cs typeface="Arial"/>
              </a:rPr>
              <a:t> </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less</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error-prone</a:t>
            </a:r>
            <a:endParaRPr lang="de-DE" dirty="0" smtClean="0">
              <a:ea typeface="ヒラギノ角ゴ Pro W3" charset="0"/>
              <a:cs typeface="Arial"/>
              <a:sym typeface="Wingdings" panose="05000000000000000000" pitchFamily="2" charset="2"/>
            </a:endParaRPr>
          </a:p>
          <a:p>
            <a:pPr marL="285750" lvl="1" indent="-285750">
              <a:spcAft>
                <a:spcPts val="600"/>
              </a:spcAft>
              <a:buClr>
                <a:schemeClr val="accent1"/>
              </a:buClr>
              <a:buFont typeface="Symbol" charset="2"/>
              <a:buChar char="-"/>
            </a:pPr>
            <a:r>
              <a:rPr lang="de-DE" dirty="0" err="1">
                <a:ea typeface="ヒラギノ角ゴ Pro W3" charset="0"/>
                <a:cs typeface="Arial"/>
                <a:sym typeface="Wingdings" panose="05000000000000000000" pitchFamily="2" charset="2"/>
              </a:rPr>
              <a:t>s</a:t>
            </a:r>
            <a:r>
              <a:rPr lang="de-DE" dirty="0" err="1" smtClean="0">
                <a:ea typeface="ヒラギノ角ゴ Pro W3" charset="0"/>
                <a:cs typeface="Arial"/>
                <a:sym typeface="Wingdings" panose="05000000000000000000" pitchFamily="2" charset="2"/>
              </a:rPr>
              <a:t>earches</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for</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classification</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numbers</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possible</a:t>
            </a:r>
            <a:r>
              <a:rPr lang="de-DE" dirty="0" smtClean="0">
                <a:ea typeface="ヒラギノ角ゴ Pro W3" charset="0"/>
                <a:cs typeface="Arial"/>
                <a:sym typeface="Wingdings" panose="05000000000000000000" pitchFamily="2" charset="2"/>
              </a:rPr>
              <a:t> (</a:t>
            </a:r>
            <a:r>
              <a:rPr lang="de-DE" i="1" dirty="0" err="1" smtClean="0">
                <a:ea typeface="ヒラギノ角ゴ Pro W3" charset="0"/>
                <a:cs typeface="Arial"/>
                <a:sym typeface="Wingdings" panose="05000000000000000000" pitchFamily="2" charset="2"/>
              </a:rPr>
              <a:t>What</a:t>
            </a:r>
            <a:r>
              <a:rPr lang="de-DE" i="1" dirty="0" smtClean="0">
                <a:ea typeface="ヒラギノ角ゴ Pro W3" charset="0"/>
                <a:cs typeface="Arial"/>
                <a:sym typeface="Wingdings" panose="05000000000000000000" pitchFamily="2" charset="2"/>
              </a:rPr>
              <a:t> </a:t>
            </a:r>
            <a:r>
              <a:rPr lang="de-DE" i="1" dirty="0" err="1" smtClean="0">
                <a:ea typeface="ヒラギノ角ゴ Pro W3" charset="0"/>
                <a:cs typeface="Arial"/>
                <a:sym typeface="Wingdings" panose="05000000000000000000" pitchFamily="2" charset="2"/>
              </a:rPr>
              <a:t>else</a:t>
            </a:r>
            <a:r>
              <a:rPr lang="de-DE" i="1" dirty="0" smtClean="0">
                <a:ea typeface="ヒラギノ角ゴ Pro W3" charset="0"/>
                <a:cs typeface="Arial"/>
                <a:sym typeface="Wingdings" panose="05000000000000000000" pitchFamily="2" charset="2"/>
              </a:rPr>
              <a:t> </a:t>
            </a:r>
            <a:r>
              <a:rPr lang="de-DE" i="1" dirty="0" err="1" smtClean="0">
                <a:ea typeface="ヒラギノ角ゴ Pro W3" charset="0"/>
                <a:cs typeface="Arial"/>
                <a:sym typeface="Wingdings" panose="05000000000000000000" pitchFamily="2" charset="2"/>
              </a:rPr>
              <a:t>is</a:t>
            </a:r>
            <a:r>
              <a:rPr lang="de-DE" i="1" dirty="0" smtClean="0">
                <a:ea typeface="ヒラギノ角ゴ Pro W3" charset="0"/>
                <a:cs typeface="Arial"/>
                <a:sym typeface="Wingdings" panose="05000000000000000000" pitchFamily="2" charset="2"/>
              </a:rPr>
              <a:t> on </a:t>
            </a:r>
            <a:r>
              <a:rPr lang="de-DE" i="1" dirty="0" err="1" smtClean="0">
                <a:ea typeface="ヒラギノ角ゴ Pro W3" charset="0"/>
                <a:cs typeface="Arial"/>
                <a:sym typeface="Wingdings" panose="05000000000000000000" pitchFamily="2" charset="2"/>
              </a:rPr>
              <a:t>the</a:t>
            </a:r>
            <a:r>
              <a:rPr lang="de-DE" i="1" dirty="0" smtClean="0">
                <a:ea typeface="ヒラギノ角ゴ Pro W3" charset="0"/>
                <a:cs typeface="Arial"/>
                <a:sym typeface="Wingdings" panose="05000000000000000000" pitchFamily="2" charset="2"/>
              </a:rPr>
              <a:t> same </a:t>
            </a:r>
            <a:r>
              <a:rPr lang="de-DE" i="1" dirty="0" err="1" smtClean="0">
                <a:ea typeface="ヒラギノ角ゴ Pro W3" charset="0"/>
                <a:cs typeface="Arial"/>
                <a:sym typeface="Wingdings" panose="05000000000000000000" pitchFamily="2" charset="2"/>
              </a:rPr>
              <a:t>shelf</a:t>
            </a:r>
            <a:r>
              <a:rPr lang="de-DE" i="1" dirty="0" smtClean="0">
                <a:ea typeface="ヒラギノ角ゴ Pro W3" charset="0"/>
                <a:cs typeface="Arial"/>
                <a:sym typeface="Wingdings" panose="05000000000000000000" pitchFamily="2" charset="2"/>
              </a:rPr>
              <a:t>?</a:t>
            </a:r>
            <a:r>
              <a:rPr lang="de-DE" dirty="0" smtClean="0">
                <a:ea typeface="ヒラギノ角ゴ Pro W3" charset="0"/>
                <a:cs typeface="Arial"/>
                <a:sym typeface="Wingdings" panose="05000000000000000000" pitchFamily="2" charset="2"/>
              </a:rPr>
              <a:t>)</a:t>
            </a:r>
            <a:endParaRPr lang="de-DE" dirty="0">
              <a:ea typeface="ヒラギノ角ゴ Pro W3" charset="0"/>
              <a:cs typeface="Arial"/>
              <a:sym typeface="Wingdings" panose="05000000000000000000" pitchFamily="2" charset="2"/>
            </a:endParaRPr>
          </a:p>
          <a:p>
            <a:pPr marL="285750" lvl="1" indent="-285750">
              <a:spcAft>
                <a:spcPts val="600"/>
              </a:spcAft>
              <a:buClr>
                <a:schemeClr val="accent1"/>
              </a:buClr>
              <a:buFont typeface="Symbol" charset="2"/>
              <a:buChar char="-"/>
            </a:pPr>
            <a:r>
              <a:rPr lang="de-DE" dirty="0" err="1" smtClean="0">
                <a:ea typeface="ヒラギノ角ゴ Pro W3" charset="0"/>
                <a:cs typeface="Arial"/>
                <a:sym typeface="Wingdings" panose="05000000000000000000" pitchFamily="2" charset="2"/>
              </a:rPr>
              <a:t>sorting</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by</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publication</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date</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author</a:t>
            </a:r>
            <a:r>
              <a:rPr lang="de-DE" dirty="0" smtClean="0">
                <a:ea typeface="ヒラギノ角ゴ Pro W3" charset="0"/>
                <a:cs typeface="Arial"/>
                <a:sym typeface="Wingdings" panose="05000000000000000000" pitchFamily="2" charset="2"/>
              </a:rPr>
              <a:t>, title etc. </a:t>
            </a:r>
            <a:r>
              <a:rPr lang="de-DE" dirty="0" err="1" smtClean="0">
                <a:ea typeface="ヒラギノ角ゴ Pro W3" charset="0"/>
                <a:cs typeface="Arial"/>
                <a:sym typeface="Wingdings" panose="05000000000000000000" pitchFamily="2" charset="2"/>
              </a:rPr>
              <a:t>possible</a:t>
            </a:r>
            <a:r>
              <a:rPr lang="de-DE" dirty="0" smtClean="0">
                <a:ea typeface="ヒラギノ角ゴ Pro W3" charset="0"/>
                <a:cs typeface="Arial"/>
                <a:sym typeface="Wingdings" panose="05000000000000000000" pitchFamily="2" charset="2"/>
              </a:rPr>
              <a:t> (in </a:t>
            </a:r>
            <a:r>
              <a:rPr lang="de-DE" dirty="0" err="1">
                <a:ea typeface="ヒラギノ角ゴ Pro W3" charset="0"/>
                <a:cs typeface="Arial"/>
                <a:sym typeface="Wingdings" panose="05000000000000000000" pitchFamily="2" charset="2"/>
              </a:rPr>
              <a:t>KonSearch</a:t>
            </a:r>
            <a:r>
              <a:rPr lang="de-DE" dirty="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by</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default</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obscure</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ranking</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according</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to</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relevance</a:t>
            </a:r>
            <a:r>
              <a:rPr lang="de-DE" dirty="0" smtClean="0">
                <a:ea typeface="ヒラギノ角ゴ Pro W3" charset="0"/>
                <a:cs typeface="Arial"/>
                <a:sym typeface="Wingdings" panose="05000000000000000000" pitchFamily="2" charset="2"/>
              </a:rPr>
              <a:t>)</a:t>
            </a:r>
            <a:endParaRPr lang="de-DE" dirty="0">
              <a:ea typeface="ヒラギノ角ゴ Pro W3" charset="0"/>
              <a:cs typeface="Arial"/>
              <a:sym typeface="Wingdings" panose="05000000000000000000" pitchFamily="2" charset="2"/>
            </a:endParaRPr>
          </a:p>
        </p:txBody>
      </p:sp>
      <p:sp>
        <p:nvSpPr>
          <p:cNvPr id="7" name="Fußzeilenplatzhalter 4"/>
          <p:cNvSpPr>
            <a:spLocks noGrp="1"/>
          </p:cNvSpPr>
          <p:nvPr>
            <p:ph type="ftr" sz="quarter" idx="3"/>
          </p:nvPr>
        </p:nvSpPr>
        <p:spPr>
          <a:xfrm>
            <a:off x="2484438" y="6453336"/>
            <a:ext cx="4247802" cy="216024"/>
          </a:xfrm>
        </p:spPr>
        <p:txBody>
          <a:bodyPr/>
          <a:lstStyle/>
          <a:p>
            <a:r>
              <a:rPr lang="de-DE" sz="900" dirty="0" err="1" smtClean="0"/>
              <a:t>Literature</a:t>
            </a:r>
            <a:r>
              <a:rPr lang="de-DE" sz="900" dirty="0" smtClean="0"/>
              <a:t> </a:t>
            </a:r>
            <a:r>
              <a:rPr lang="de-DE" sz="900" dirty="0" err="1" smtClean="0"/>
              <a:t>research</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21</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Tree>
    <p:extLst>
      <p:ext uri="{BB962C8B-B14F-4D97-AF65-F5344CB8AC3E}">
        <p14:creationId xmlns:p14="http://schemas.microsoft.com/office/powerpoint/2010/main" val="30678700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t>Research </a:t>
            </a:r>
            <a:r>
              <a:rPr lang="de-DE" sz="3200" dirty="0" err="1" smtClean="0"/>
              <a:t>strategies</a:t>
            </a:r>
            <a:r>
              <a:rPr lang="de-DE" sz="3200" dirty="0" smtClean="0"/>
              <a:t>:</a:t>
            </a:r>
            <a:br>
              <a:rPr lang="de-DE" sz="3200" dirty="0" smtClean="0"/>
            </a:br>
            <a:r>
              <a:rPr lang="de-DE" sz="3200" dirty="0" smtClean="0"/>
              <a:t>Approach via </a:t>
            </a:r>
            <a:r>
              <a:rPr lang="de-DE" sz="3200" dirty="0" err="1" smtClean="0"/>
              <a:t>given</a:t>
            </a:r>
            <a:r>
              <a:rPr lang="de-DE" sz="3200" dirty="0" smtClean="0"/>
              <a:t> </a:t>
            </a:r>
            <a:r>
              <a:rPr lang="de-DE" sz="3200" dirty="0" err="1" smtClean="0"/>
              <a:t>literature</a:t>
            </a:r>
            <a:endParaRPr lang="de-DE" sz="3200" dirty="0"/>
          </a:p>
        </p:txBody>
      </p:sp>
      <p:sp>
        <p:nvSpPr>
          <p:cNvPr id="3" name="Inhaltsplatzhalter 2"/>
          <p:cNvSpPr>
            <a:spLocks noGrp="1"/>
          </p:cNvSpPr>
          <p:nvPr>
            <p:ph idx="1"/>
          </p:nvPr>
        </p:nvSpPr>
        <p:spPr>
          <a:xfrm>
            <a:off x="324000" y="2348880"/>
            <a:ext cx="8496000" cy="3888432"/>
          </a:xfrm>
        </p:spPr>
        <p:txBody>
          <a:bodyPr/>
          <a:lstStyle/>
          <a:p>
            <a:pPr lvl="1">
              <a:spcAft>
                <a:spcPts val="600"/>
              </a:spcAft>
              <a:buClr>
                <a:schemeClr val="accent1"/>
              </a:buClr>
            </a:pPr>
            <a:r>
              <a:rPr lang="en-GB" b="1" dirty="0" smtClean="0">
                <a:solidFill>
                  <a:schemeClr val="accent1"/>
                </a:solidFill>
                <a:ea typeface="ヒラギノ角ゴ Pro W3" charset="0"/>
                <a:cs typeface="Arial"/>
                <a:sym typeface="Wingdings" panose="05000000000000000000" pitchFamily="2" charset="2"/>
              </a:rPr>
              <a:t>Citation Pearl Building Approach (CPBA)</a:t>
            </a:r>
          </a:p>
          <a:p>
            <a:pPr marL="285750" lvl="1" indent="-285750">
              <a:spcAft>
                <a:spcPts val="1200"/>
              </a:spcAft>
              <a:buClr>
                <a:schemeClr val="accent1"/>
              </a:buClr>
              <a:buFont typeface="Symbol" charset="2"/>
              <a:buChar char="-"/>
            </a:pPr>
            <a:r>
              <a:rPr lang="en-GB" dirty="0" smtClean="0">
                <a:ea typeface="ヒラギノ角ゴ Pro W3" charset="0"/>
                <a:cs typeface="Arial"/>
              </a:rPr>
              <a:t>Research starts with the lecturer’s recommendation, followed by a search for similar literature.</a:t>
            </a:r>
            <a:endParaRPr lang="en-GB" dirty="0">
              <a:ea typeface="ヒラギノ角ゴ Pro W3" charset="0"/>
              <a:cs typeface="Arial"/>
            </a:endParaRPr>
          </a:p>
          <a:p>
            <a:pPr lvl="1">
              <a:spcAft>
                <a:spcPts val="600"/>
              </a:spcAft>
              <a:buClr>
                <a:schemeClr val="accent1"/>
              </a:buClr>
            </a:pPr>
            <a:r>
              <a:rPr lang="en-GB" b="1" dirty="0">
                <a:solidFill>
                  <a:schemeClr val="accent1"/>
                </a:solidFill>
                <a:ea typeface="ヒラギノ角ゴ Pro W3" charset="0"/>
                <a:cs typeface="Arial"/>
              </a:rPr>
              <a:t>Snowball system</a:t>
            </a:r>
          </a:p>
          <a:p>
            <a:pPr marL="285750" lvl="1" indent="-285750">
              <a:spcAft>
                <a:spcPts val="1200"/>
              </a:spcAft>
              <a:buClr>
                <a:schemeClr val="accent1"/>
              </a:buClr>
              <a:buFont typeface="Symbol" charset="2"/>
              <a:buChar char="-"/>
            </a:pPr>
            <a:r>
              <a:rPr lang="en-GB" dirty="0">
                <a:ea typeface="ヒラギノ角ゴ Pro W3" charset="0"/>
                <a:cs typeface="Arial"/>
              </a:rPr>
              <a:t>evaluating the bibliographies of books and articles already read and deemed important, followed by evaluating the bibliographies of the texts found in this way.</a:t>
            </a:r>
          </a:p>
          <a:p>
            <a:pPr>
              <a:spcAft>
                <a:spcPts val="600"/>
              </a:spcAft>
            </a:pPr>
            <a:r>
              <a:rPr lang="en-GB" dirty="0" smtClean="0">
                <a:ea typeface="ヒラギノ角ゴ Pro W3" charset="0"/>
                <a:cs typeface="Arial"/>
                <a:sym typeface="Wingdings" panose="05000000000000000000" pitchFamily="2" charset="2"/>
              </a:rPr>
              <a:t>Evaluation of authors</a:t>
            </a:r>
          </a:p>
          <a:p>
            <a:pPr marL="285750" lvl="1" indent="-285750">
              <a:spcAft>
                <a:spcPts val="600"/>
              </a:spcAft>
              <a:buClr>
                <a:schemeClr val="accent1"/>
              </a:buClr>
              <a:buFont typeface="Symbol" charset="2"/>
              <a:buChar char="-"/>
            </a:pPr>
            <a:r>
              <a:rPr lang="en-GB" dirty="0" smtClean="0">
                <a:ea typeface="ヒラギノ角ゴ Pro W3" charset="0"/>
                <a:cs typeface="Arial"/>
              </a:rPr>
              <a:t>Which authors are mentioned in the lexicon entries and literature references provided there? -&gt; further search for publications of these authors (specialists in the area) in catalogues and databases</a:t>
            </a:r>
          </a:p>
          <a:p>
            <a:pPr marL="285750" lvl="1" indent="-285750">
              <a:buClr>
                <a:schemeClr val="accent1"/>
              </a:buClr>
              <a:buFont typeface="Symbol" charset="2"/>
              <a:buChar char="-"/>
            </a:pPr>
            <a:r>
              <a:rPr lang="en-GB" dirty="0" smtClean="0">
                <a:ea typeface="ヒラギノ角ゴ Pro W3" charset="0"/>
                <a:cs typeface="Arial"/>
              </a:rPr>
              <a:t>for matters of detail or problems within a narrow topic, e.g. Werner Frey on </a:t>
            </a:r>
            <a:r>
              <a:rPr lang="en-GB" i="1" dirty="0" smtClean="0">
                <a:ea typeface="ヒラギノ角ゴ Pro W3" charset="0"/>
                <a:cs typeface="Arial"/>
              </a:rPr>
              <a:t>topic scrambling</a:t>
            </a:r>
            <a:r>
              <a:rPr lang="en-GB" dirty="0" smtClean="0">
                <a:ea typeface="ヒラギノ角ゴ Pro W3" charset="0"/>
                <a:cs typeface="Arial"/>
              </a:rPr>
              <a:t> </a:t>
            </a:r>
            <a:r>
              <a:rPr lang="en-GB" dirty="0" smtClean="0">
                <a:ea typeface="ヒラギノ角ゴ Pro W3" charset="0"/>
                <a:cs typeface="Arial"/>
                <a:sym typeface="Wingdings" panose="05000000000000000000" pitchFamily="2" charset="2"/>
              </a:rPr>
              <a:t> Werner Frey on „</a:t>
            </a:r>
            <a:r>
              <a:rPr lang="en-GB" i="1" dirty="0" smtClean="0">
                <a:ea typeface="ヒラギノ角ゴ Pro W3" charset="0"/>
                <a:cs typeface="Arial"/>
                <a:sym typeface="Wingdings" panose="05000000000000000000" pitchFamily="2" charset="2"/>
              </a:rPr>
              <a:t>focus scrambling</a:t>
            </a:r>
            <a:r>
              <a:rPr lang="en-GB" dirty="0" smtClean="0">
                <a:ea typeface="ヒラギノ角ゴ Pro W3" charset="0"/>
                <a:cs typeface="Arial"/>
                <a:sym typeface="Wingdings" panose="05000000000000000000" pitchFamily="2" charset="2"/>
              </a:rPr>
              <a:t>“</a:t>
            </a:r>
          </a:p>
        </p:txBody>
      </p:sp>
      <p:sp>
        <p:nvSpPr>
          <p:cNvPr id="7" name="Fußzeilenplatzhalter 4"/>
          <p:cNvSpPr>
            <a:spLocks noGrp="1"/>
          </p:cNvSpPr>
          <p:nvPr>
            <p:ph type="ftr" sz="quarter" idx="3"/>
          </p:nvPr>
        </p:nvSpPr>
        <p:spPr>
          <a:xfrm>
            <a:off x="2484438" y="6453336"/>
            <a:ext cx="4247802" cy="216024"/>
          </a:xfrm>
        </p:spPr>
        <p:txBody>
          <a:bodyPr/>
          <a:lstStyle/>
          <a:p>
            <a:r>
              <a:rPr lang="de-DE" sz="900" dirty="0" err="1" smtClean="0"/>
              <a:t>Literature</a:t>
            </a:r>
            <a:r>
              <a:rPr lang="de-DE" sz="900" dirty="0" smtClean="0"/>
              <a:t> </a:t>
            </a:r>
            <a:r>
              <a:rPr lang="de-DE" sz="900" dirty="0" err="1" smtClean="0"/>
              <a:t>research</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22</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Tree>
    <p:extLst>
      <p:ext uri="{BB962C8B-B14F-4D97-AF65-F5344CB8AC3E}">
        <p14:creationId xmlns:p14="http://schemas.microsoft.com/office/powerpoint/2010/main" val="31363708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6696422" cy="1224136"/>
          </a:xfrm>
        </p:spPr>
        <p:txBody>
          <a:bodyPr>
            <a:normAutofit fontScale="90000"/>
          </a:bodyPr>
          <a:lstStyle/>
          <a:p>
            <a:r>
              <a:rPr lang="de-DE" sz="3600" dirty="0" smtClean="0"/>
              <a:t>Research </a:t>
            </a:r>
            <a:r>
              <a:rPr lang="de-DE" sz="3600" dirty="0" err="1" smtClean="0"/>
              <a:t>strategies</a:t>
            </a:r>
            <a:r>
              <a:rPr lang="de-DE" sz="3600" dirty="0" smtClean="0"/>
              <a:t>:</a:t>
            </a:r>
            <a:br>
              <a:rPr lang="de-DE" sz="3600" dirty="0" smtClean="0"/>
            </a:br>
            <a:r>
              <a:rPr lang="de-DE" sz="3600" dirty="0" smtClean="0"/>
              <a:t>Approach </a:t>
            </a:r>
            <a:r>
              <a:rPr lang="de-DE" sz="3600" dirty="0" err="1" smtClean="0"/>
              <a:t>without</a:t>
            </a:r>
            <a:r>
              <a:rPr lang="de-DE" sz="3600" dirty="0" smtClean="0"/>
              <a:t> </a:t>
            </a:r>
            <a:r>
              <a:rPr lang="de-DE" sz="3600" dirty="0" err="1" smtClean="0"/>
              <a:t>given</a:t>
            </a:r>
            <a:r>
              <a:rPr lang="de-DE" sz="3600" dirty="0" smtClean="0"/>
              <a:t> </a:t>
            </a:r>
            <a:r>
              <a:rPr lang="de-DE" sz="3600" dirty="0" err="1" smtClean="0"/>
              <a:t>literature</a:t>
            </a:r>
            <a:endParaRPr lang="de-DE" dirty="0"/>
          </a:p>
        </p:txBody>
      </p:sp>
      <p:sp>
        <p:nvSpPr>
          <p:cNvPr id="3" name="Inhaltsplatzhalter 2"/>
          <p:cNvSpPr>
            <a:spLocks noGrp="1"/>
          </p:cNvSpPr>
          <p:nvPr>
            <p:ph idx="1"/>
          </p:nvPr>
        </p:nvSpPr>
        <p:spPr>
          <a:xfrm>
            <a:off x="324000" y="2852936"/>
            <a:ext cx="8496000" cy="3456384"/>
          </a:xfrm>
        </p:spPr>
        <p:txBody>
          <a:bodyPr/>
          <a:lstStyle/>
          <a:p>
            <a:pPr lvl="1">
              <a:spcAft>
                <a:spcPts val="600"/>
              </a:spcAft>
              <a:buClr>
                <a:schemeClr val="accent1"/>
              </a:buClr>
            </a:pPr>
            <a:r>
              <a:rPr lang="de-DE" b="1" i="1" dirty="0" smtClean="0">
                <a:solidFill>
                  <a:schemeClr val="accent1"/>
                </a:solidFill>
                <a:ea typeface="ヒラギノ角ゴ Pro W3" charset="0"/>
                <a:cs typeface="Arial"/>
                <a:sym typeface="Wingdings" panose="05000000000000000000" pitchFamily="2" charset="2"/>
              </a:rPr>
              <a:t>Most </a:t>
            </a:r>
            <a:r>
              <a:rPr lang="de-DE" b="1" i="1" dirty="0" err="1" smtClean="0">
                <a:solidFill>
                  <a:schemeClr val="accent1"/>
                </a:solidFill>
                <a:ea typeface="ヒラギノ角ゴ Pro W3" charset="0"/>
                <a:cs typeface="Arial"/>
                <a:sym typeface="Wingdings" panose="05000000000000000000" pitchFamily="2" charset="2"/>
              </a:rPr>
              <a:t>specific</a:t>
            </a:r>
            <a:r>
              <a:rPr lang="de-DE" b="1" i="1" dirty="0" smtClean="0">
                <a:solidFill>
                  <a:schemeClr val="accent1"/>
                </a:solidFill>
                <a:ea typeface="ヒラギノ角ゴ Pro W3" charset="0"/>
                <a:cs typeface="Arial"/>
                <a:sym typeface="Wingdings" panose="05000000000000000000" pitchFamily="2" charset="2"/>
              </a:rPr>
              <a:t> </a:t>
            </a:r>
            <a:r>
              <a:rPr lang="de-DE" b="1" i="1" dirty="0" err="1" smtClean="0">
                <a:solidFill>
                  <a:schemeClr val="accent1"/>
                </a:solidFill>
                <a:ea typeface="ヒラギノ角ゴ Pro W3" charset="0"/>
                <a:cs typeface="Arial"/>
                <a:sym typeface="Wingdings" panose="05000000000000000000" pitchFamily="2" charset="2"/>
              </a:rPr>
              <a:t>first</a:t>
            </a:r>
            <a:r>
              <a:rPr lang="de-DE" b="1" i="1" dirty="0" smtClean="0">
                <a:solidFill>
                  <a:schemeClr val="accent1"/>
                </a:solidFill>
                <a:ea typeface="ヒラギノ角ゴ Pro W3" charset="0"/>
                <a:cs typeface="Arial"/>
                <a:sym typeface="Wingdings" panose="05000000000000000000" pitchFamily="2" charset="2"/>
              </a:rPr>
              <a:t> </a:t>
            </a:r>
            <a:r>
              <a:rPr lang="de-DE" b="1" i="1" dirty="0" err="1" smtClean="0">
                <a:solidFill>
                  <a:schemeClr val="accent1"/>
                </a:solidFill>
                <a:ea typeface="ヒラギノ角ゴ Pro W3" charset="0"/>
                <a:cs typeface="Arial"/>
                <a:sym typeface="Wingdings" panose="05000000000000000000" pitchFamily="2" charset="2"/>
              </a:rPr>
              <a:t>approach</a:t>
            </a:r>
            <a:r>
              <a:rPr lang="de-DE" b="1" i="1" dirty="0" smtClean="0">
                <a:solidFill>
                  <a:schemeClr val="accent1"/>
                </a:solidFill>
                <a:ea typeface="ヒラギノ角ゴ Pro W3" charset="0"/>
                <a:cs typeface="Arial"/>
                <a:sym typeface="Wingdings" panose="05000000000000000000" pitchFamily="2" charset="2"/>
              </a:rPr>
              <a:t> </a:t>
            </a:r>
            <a:r>
              <a:rPr lang="de-DE" b="1" dirty="0" smtClean="0">
                <a:solidFill>
                  <a:schemeClr val="accent1"/>
                </a:solidFill>
                <a:ea typeface="ヒラギノ角ゴ Pro W3" charset="0"/>
                <a:cs typeface="Arial"/>
                <a:sym typeface="Wingdings" panose="05000000000000000000" pitchFamily="2" charset="2"/>
              </a:rPr>
              <a:t>(MSF)</a:t>
            </a:r>
            <a:endParaRPr lang="de-DE" dirty="0">
              <a:ea typeface="ヒラギノ角ゴ Pro W3" charset="0"/>
              <a:cs typeface="Arial"/>
            </a:endParaRPr>
          </a:p>
          <a:p>
            <a:pPr marL="285750" lvl="1" indent="-285750">
              <a:spcAft>
                <a:spcPts val="300"/>
              </a:spcAft>
              <a:buClr>
                <a:schemeClr val="accent1"/>
              </a:buClr>
              <a:buFont typeface="Symbol" charset="2"/>
              <a:buChar char="-"/>
            </a:pPr>
            <a:r>
              <a:rPr lang="de-DE" dirty="0" err="1" smtClean="0">
                <a:ea typeface="ヒラギノ角ゴ Pro W3" charset="0"/>
                <a:cs typeface="Arial"/>
              </a:rPr>
              <a:t>start</a:t>
            </a:r>
            <a:r>
              <a:rPr lang="de-DE" dirty="0" smtClean="0">
                <a:ea typeface="ヒラギノ角ゴ Pro W3" charset="0"/>
                <a:cs typeface="Arial"/>
              </a:rPr>
              <a:t> </a:t>
            </a:r>
            <a:r>
              <a:rPr lang="de-DE" dirty="0" err="1" smtClean="0">
                <a:ea typeface="ヒラギノ角ゴ Pro W3" charset="0"/>
                <a:cs typeface="Arial"/>
              </a:rPr>
              <a:t>with</a:t>
            </a:r>
            <a:r>
              <a:rPr lang="de-DE" dirty="0" smtClean="0">
                <a:ea typeface="ヒラギノ角ゴ Pro W3" charset="0"/>
                <a:cs typeface="Arial"/>
              </a:rPr>
              <a:t> </a:t>
            </a:r>
            <a:r>
              <a:rPr lang="de-DE" dirty="0" err="1" smtClean="0">
                <a:ea typeface="ヒラギノ角ゴ Pro W3" charset="0"/>
                <a:cs typeface="Arial"/>
              </a:rPr>
              <a:t>the</a:t>
            </a:r>
            <a:r>
              <a:rPr lang="de-DE" dirty="0" smtClean="0">
                <a:ea typeface="ヒラギノ角ゴ Pro W3" charset="0"/>
                <a:cs typeface="Arial"/>
              </a:rPr>
              <a:t> </a:t>
            </a:r>
            <a:r>
              <a:rPr lang="de-DE" dirty="0" err="1" smtClean="0">
                <a:ea typeface="ヒラギノ角ゴ Pro W3" charset="0"/>
                <a:cs typeface="Arial"/>
              </a:rPr>
              <a:t>most</a:t>
            </a:r>
            <a:r>
              <a:rPr lang="de-DE" dirty="0" smtClean="0">
                <a:ea typeface="ヒラギノ角ゴ Pro W3" charset="0"/>
                <a:cs typeface="Arial"/>
              </a:rPr>
              <a:t> </a:t>
            </a:r>
            <a:r>
              <a:rPr lang="de-DE" dirty="0" err="1" smtClean="0">
                <a:ea typeface="ヒラギノ角ゴ Pro W3" charset="0"/>
                <a:cs typeface="Arial"/>
              </a:rPr>
              <a:t>detailed</a:t>
            </a:r>
            <a:r>
              <a:rPr lang="de-DE" dirty="0" smtClean="0">
                <a:ea typeface="ヒラギノ角ゴ Pro W3" charset="0"/>
                <a:cs typeface="Arial"/>
              </a:rPr>
              <a:t> </a:t>
            </a:r>
            <a:r>
              <a:rPr lang="de-DE" dirty="0" err="1" smtClean="0">
                <a:ea typeface="ヒラギノ角ゴ Pro W3" charset="0"/>
                <a:cs typeface="Arial"/>
              </a:rPr>
              <a:t>query</a:t>
            </a:r>
            <a:r>
              <a:rPr lang="de-DE" dirty="0" smtClean="0">
                <a:ea typeface="ヒラギノ角ゴ Pro W3" charset="0"/>
                <a:cs typeface="Arial"/>
              </a:rPr>
              <a:t>: all </a:t>
            </a:r>
            <a:r>
              <a:rPr lang="de-DE" dirty="0" err="1" smtClean="0">
                <a:ea typeface="ヒラギノ角ゴ Pro W3" charset="0"/>
                <a:cs typeface="Arial"/>
              </a:rPr>
              <a:t>terms</a:t>
            </a:r>
            <a:r>
              <a:rPr lang="de-DE" dirty="0" smtClean="0">
                <a:ea typeface="ヒラギノ角ゴ Pro W3" charset="0"/>
                <a:cs typeface="Arial"/>
              </a:rPr>
              <a:t> in </a:t>
            </a:r>
            <a:r>
              <a:rPr lang="de-DE" dirty="0" err="1" smtClean="0">
                <a:ea typeface="ヒラギノ角ゴ Pro W3" charset="0"/>
                <a:cs typeface="Arial"/>
              </a:rPr>
              <a:t>one</a:t>
            </a:r>
            <a:r>
              <a:rPr lang="de-DE" dirty="0" smtClean="0">
                <a:ea typeface="ヒラギノ角ゴ Pro W3" charset="0"/>
                <a:cs typeface="Arial"/>
              </a:rPr>
              <a:t> </a:t>
            </a:r>
            <a:r>
              <a:rPr lang="de-DE" dirty="0" err="1" smtClean="0">
                <a:ea typeface="ヒラギノ角ゴ Pro W3" charset="0"/>
                <a:cs typeface="Arial"/>
              </a:rPr>
              <a:t>search</a:t>
            </a:r>
            <a:endParaRPr lang="de-DE" dirty="0" smtClean="0">
              <a:ea typeface="ヒラギノ角ゴ Pro W3" charset="0"/>
              <a:cs typeface="Arial"/>
            </a:endParaRPr>
          </a:p>
          <a:p>
            <a:pPr marL="285750" lvl="1" indent="-285750">
              <a:spcAft>
                <a:spcPts val="300"/>
              </a:spcAft>
              <a:buClr>
                <a:schemeClr val="accent1"/>
              </a:buClr>
              <a:buFont typeface="Symbol" charset="2"/>
              <a:buChar char="-"/>
            </a:pPr>
            <a:r>
              <a:rPr lang="de-DE" dirty="0" err="1" smtClean="0">
                <a:ea typeface="ヒラギノ角ゴ Pro W3" charset="0"/>
                <a:cs typeface="Arial"/>
              </a:rPr>
              <a:t>very</a:t>
            </a:r>
            <a:r>
              <a:rPr lang="de-DE" dirty="0" smtClean="0">
                <a:ea typeface="ヒラギノ角ゴ Pro W3" charset="0"/>
                <a:cs typeface="Arial"/>
              </a:rPr>
              <a:t> relevant </a:t>
            </a:r>
            <a:r>
              <a:rPr lang="de-DE" dirty="0" err="1" smtClean="0">
                <a:ea typeface="ヒラギノ角ゴ Pro W3" charset="0"/>
                <a:cs typeface="Arial"/>
              </a:rPr>
              <a:t>findings</a:t>
            </a:r>
            <a:endParaRPr lang="de-DE" dirty="0" smtClean="0">
              <a:ea typeface="ヒラギノ角ゴ Pro W3" charset="0"/>
              <a:cs typeface="Arial"/>
            </a:endParaRPr>
          </a:p>
          <a:p>
            <a:pPr marL="285750" lvl="1" indent="-285750">
              <a:spcAft>
                <a:spcPts val="300"/>
              </a:spcAft>
              <a:buClr>
                <a:schemeClr val="accent1"/>
              </a:buClr>
              <a:buFont typeface="Symbol" charset="2"/>
              <a:buChar char="-"/>
            </a:pPr>
            <a:r>
              <a:rPr lang="de-DE" dirty="0" err="1" smtClean="0">
                <a:ea typeface="ヒラギノ角ゴ Pro W3" charset="0"/>
                <a:cs typeface="Arial"/>
              </a:rPr>
              <a:t>possibly</a:t>
            </a:r>
            <a:r>
              <a:rPr lang="de-DE" dirty="0" smtClean="0">
                <a:ea typeface="ヒラギノ角ゴ Pro W3" charset="0"/>
                <a:cs typeface="Arial"/>
              </a:rPr>
              <a:t> </a:t>
            </a:r>
            <a:r>
              <a:rPr lang="de-DE" dirty="0" err="1" smtClean="0">
                <a:ea typeface="ヒラギノ角ゴ Pro W3" charset="0"/>
                <a:cs typeface="Arial"/>
              </a:rPr>
              <a:t>too</a:t>
            </a:r>
            <a:r>
              <a:rPr lang="de-DE" dirty="0" smtClean="0">
                <a:ea typeface="ヒラギノ角ゴ Pro W3" charset="0"/>
                <a:cs typeface="Arial"/>
              </a:rPr>
              <a:t> </a:t>
            </a:r>
            <a:r>
              <a:rPr lang="de-DE" dirty="0" err="1" smtClean="0">
                <a:ea typeface="ヒラギノ角ゴ Pro W3" charset="0"/>
                <a:cs typeface="Arial"/>
              </a:rPr>
              <a:t>few</a:t>
            </a:r>
            <a:r>
              <a:rPr lang="de-DE" dirty="0" smtClean="0">
                <a:ea typeface="ヒラギノ角ゴ Pro W3" charset="0"/>
                <a:cs typeface="Arial"/>
              </a:rPr>
              <a:t> </a:t>
            </a:r>
            <a:r>
              <a:rPr lang="de-DE" dirty="0" err="1" smtClean="0">
                <a:ea typeface="ヒラギノ角ゴ Pro W3" charset="0"/>
                <a:cs typeface="Arial"/>
              </a:rPr>
              <a:t>findings</a:t>
            </a:r>
            <a:r>
              <a:rPr lang="de-DE" dirty="0" smtClean="0">
                <a:ea typeface="ヒラギノ角ゴ Pro W3" charset="0"/>
                <a:cs typeface="Arial"/>
              </a:rPr>
              <a:t>, in </a:t>
            </a:r>
            <a:r>
              <a:rPr lang="de-DE" dirty="0" err="1" smtClean="0">
                <a:ea typeface="ヒラギノ角ゴ Pro W3" charset="0"/>
                <a:cs typeface="Arial"/>
              </a:rPr>
              <a:t>this</a:t>
            </a:r>
            <a:r>
              <a:rPr lang="de-DE" dirty="0" smtClean="0">
                <a:ea typeface="ヒラギノ角ゴ Pro W3" charset="0"/>
                <a:cs typeface="Arial"/>
              </a:rPr>
              <a:t> </a:t>
            </a:r>
            <a:r>
              <a:rPr lang="de-DE" dirty="0" err="1" smtClean="0">
                <a:ea typeface="ヒラギノ角ゴ Pro W3" charset="0"/>
                <a:cs typeface="Arial"/>
              </a:rPr>
              <a:t>case</a:t>
            </a:r>
            <a:r>
              <a:rPr lang="de-DE" dirty="0" smtClean="0">
                <a:ea typeface="ヒラギノ角ゴ Pro W3" charset="0"/>
                <a:cs typeface="Arial"/>
              </a:rPr>
              <a:t> </a:t>
            </a:r>
            <a:r>
              <a:rPr lang="de-DE" dirty="0" err="1" smtClean="0">
                <a:ea typeface="ヒラギノ角ゴ Pro W3" charset="0"/>
                <a:cs typeface="Arial"/>
              </a:rPr>
              <a:t>broaden</a:t>
            </a:r>
            <a:r>
              <a:rPr lang="de-DE" dirty="0" smtClean="0">
                <a:ea typeface="ヒラギノ角ゴ Pro W3" charset="0"/>
                <a:cs typeface="Arial"/>
              </a:rPr>
              <a:t> </a:t>
            </a:r>
            <a:r>
              <a:rPr lang="de-DE" dirty="0" err="1" smtClean="0">
                <a:ea typeface="ヒラギノ角ゴ Pro W3" charset="0"/>
                <a:cs typeface="Arial"/>
              </a:rPr>
              <a:t>search</a:t>
            </a:r>
            <a:r>
              <a:rPr lang="de-DE" dirty="0" smtClean="0">
                <a:ea typeface="ヒラギノ角ゴ Pro W3" charset="0"/>
                <a:cs typeface="Arial"/>
              </a:rPr>
              <a:t> (</a:t>
            </a:r>
            <a:r>
              <a:rPr lang="de-DE" dirty="0" err="1" smtClean="0">
                <a:ea typeface="ヒラギノ角ゴ Pro W3" charset="0"/>
                <a:cs typeface="Arial"/>
              </a:rPr>
              <a:t>search</a:t>
            </a:r>
            <a:r>
              <a:rPr lang="de-DE" dirty="0" smtClean="0">
                <a:ea typeface="ヒラギノ角ゴ Pro W3" charset="0"/>
                <a:cs typeface="Arial"/>
              </a:rPr>
              <a:t> </a:t>
            </a:r>
            <a:r>
              <a:rPr lang="de-DE" dirty="0" err="1" smtClean="0">
                <a:ea typeface="ヒラギノ角ゴ Pro W3" charset="0"/>
                <a:cs typeface="Arial"/>
              </a:rPr>
              <a:t>for</a:t>
            </a:r>
            <a:r>
              <a:rPr lang="de-DE" dirty="0" smtClean="0">
                <a:ea typeface="ヒラギノ角ゴ Pro W3" charset="0"/>
                <a:cs typeface="Arial"/>
              </a:rPr>
              <a:t> </a:t>
            </a:r>
            <a:r>
              <a:rPr lang="de-DE" dirty="0" err="1" smtClean="0">
                <a:ea typeface="ヒラギノ角ゴ Pro W3" charset="0"/>
                <a:cs typeface="Arial"/>
              </a:rPr>
              <a:t>fewer</a:t>
            </a:r>
            <a:r>
              <a:rPr lang="de-DE" dirty="0" smtClean="0">
                <a:ea typeface="ヒラギノ角ゴ Pro W3" charset="0"/>
                <a:cs typeface="Arial"/>
              </a:rPr>
              <a:t> </a:t>
            </a:r>
            <a:r>
              <a:rPr lang="de-DE" dirty="0" err="1" smtClean="0">
                <a:ea typeface="ヒラギノ角ゴ Pro W3" charset="0"/>
                <a:cs typeface="Arial"/>
              </a:rPr>
              <a:t>and</a:t>
            </a:r>
            <a:r>
              <a:rPr lang="de-DE" dirty="0" smtClean="0">
                <a:ea typeface="ヒラギノ角ゴ Pro W3" charset="0"/>
                <a:cs typeface="Arial"/>
              </a:rPr>
              <a:t> </a:t>
            </a:r>
            <a:r>
              <a:rPr lang="de-DE" dirty="0" err="1" smtClean="0">
                <a:ea typeface="ヒラギノ角ゴ Pro W3" charset="0"/>
                <a:cs typeface="Arial"/>
              </a:rPr>
              <a:t>fewer</a:t>
            </a:r>
            <a:r>
              <a:rPr lang="de-DE" dirty="0" smtClean="0">
                <a:ea typeface="ヒラギノ角ゴ Pro W3" charset="0"/>
                <a:cs typeface="Arial"/>
              </a:rPr>
              <a:t> </a:t>
            </a:r>
            <a:r>
              <a:rPr lang="de-DE" dirty="0" err="1" smtClean="0">
                <a:ea typeface="ヒラギノ角ゴ Pro W3" charset="0"/>
                <a:cs typeface="Arial"/>
              </a:rPr>
              <a:t>terms</a:t>
            </a:r>
            <a:r>
              <a:rPr lang="de-DE" dirty="0" smtClean="0">
                <a:ea typeface="ヒラギノ角ゴ Pro W3" charset="0"/>
                <a:cs typeface="Arial"/>
              </a:rPr>
              <a:t>)</a:t>
            </a:r>
          </a:p>
          <a:p>
            <a:pPr marL="285750" lvl="1" indent="-285750">
              <a:spcAft>
                <a:spcPts val="600"/>
              </a:spcAft>
              <a:buClr>
                <a:schemeClr val="accent1"/>
              </a:buClr>
              <a:buFont typeface="Symbol" charset="2"/>
              <a:buChar char="-"/>
            </a:pPr>
            <a:r>
              <a:rPr lang="de-DE" dirty="0" err="1" smtClean="0">
                <a:ea typeface="ヒラギノ角ゴ Pro W3" charset="0"/>
                <a:cs typeface="Arial"/>
              </a:rPr>
              <a:t>exclusion</a:t>
            </a:r>
            <a:r>
              <a:rPr lang="de-DE" dirty="0" smtClean="0">
                <a:ea typeface="ヒラギノ角ゴ Pro W3" charset="0"/>
                <a:cs typeface="Arial"/>
              </a:rPr>
              <a:t> </a:t>
            </a:r>
            <a:r>
              <a:rPr lang="de-DE" dirty="0" err="1" smtClean="0">
                <a:ea typeface="ヒラギノ角ゴ Pro W3" charset="0"/>
                <a:cs typeface="Arial"/>
              </a:rPr>
              <a:t>of</a:t>
            </a:r>
            <a:r>
              <a:rPr lang="de-DE" dirty="0" smtClean="0">
                <a:ea typeface="ヒラギノ角ゴ Pro W3" charset="0"/>
                <a:cs typeface="Arial"/>
              </a:rPr>
              <a:t> </a:t>
            </a:r>
            <a:r>
              <a:rPr lang="de-DE" dirty="0" err="1" smtClean="0">
                <a:ea typeface="ヒラギノ角ゴ Pro W3" charset="0"/>
                <a:cs typeface="Arial"/>
              </a:rPr>
              <a:t>literature</a:t>
            </a:r>
            <a:r>
              <a:rPr lang="de-DE" dirty="0" smtClean="0">
                <a:ea typeface="ヒラギノ角ゴ Pro W3" charset="0"/>
                <a:cs typeface="Arial"/>
              </a:rPr>
              <a:t> on individual </a:t>
            </a:r>
            <a:r>
              <a:rPr lang="de-DE" dirty="0" err="1" smtClean="0">
                <a:ea typeface="ヒラギノ角ゴ Pro W3" charset="0"/>
                <a:cs typeface="Arial"/>
              </a:rPr>
              <a:t>aspects</a:t>
            </a:r>
            <a:r>
              <a:rPr lang="de-DE" dirty="0" smtClean="0">
                <a:ea typeface="ヒラギノ角ゴ Pro W3" charset="0"/>
                <a:cs typeface="Arial"/>
              </a:rPr>
              <a:t> </a:t>
            </a:r>
            <a:r>
              <a:rPr lang="de-DE" dirty="0" err="1" smtClean="0">
                <a:ea typeface="ヒラギノ角ゴ Pro W3" charset="0"/>
                <a:cs typeface="Arial"/>
              </a:rPr>
              <a:t>of</a:t>
            </a:r>
            <a:r>
              <a:rPr lang="de-DE" dirty="0" smtClean="0">
                <a:ea typeface="ヒラギノ角ゴ Pro W3" charset="0"/>
                <a:cs typeface="Arial"/>
              </a:rPr>
              <a:t> </a:t>
            </a:r>
            <a:r>
              <a:rPr lang="de-DE" dirty="0" err="1" smtClean="0">
                <a:ea typeface="ヒラギノ角ゴ Pro W3" charset="0"/>
                <a:cs typeface="Arial"/>
              </a:rPr>
              <a:t>the</a:t>
            </a:r>
            <a:r>
              <a:rPr lang="de-DE" dirty="0" smtClean="0">
                <a:ea typeface="ヒラギノ角ゴ Pro W3" charset="0"/>
                <a:cs typeface="Arial"/>
              </a:rPr>
              <a:t> </a:t>
            </a:r>
            <a:r>
              <a:rPr lang="de-DE" dirty="0" err="1" smtClean="0">
                <a:ea typeface="ヒラギノ角ゴ Pro W3" charset="0"/>
                <a:cs typeface="Arial"/>
              </a:rPr>
              <a:t>issue</a:t>
            </a:r>
            <a:endParaRPr lang="de-DE" dirty="0">
              <a:ea typeface="ヒラギノ角ゴ Pro W3" charset="0"/>
              <a:cs typeface="Arial"/>
            </a:endParaRPr>
          </a:p>
          <a:p>
            <a:pPr marL="285750" lvl="1" indent="-285750">
              <a:spcAft>
                <a:spcPts val="600"/>
              </a:spcAft>
              <a:buClr>
                <a:schemeClr val="accent1"/>
              </a:buClr>
              <a:buFont typeface="Symbol" charset="2"/>
              <a:buChar char="-"/>
            </a:pPr>
            <a:endParaRPr lang="de-DE" dirty="0">
              <a:ea typeface="ヒラギノ角ゴ Pro W3" charset="0"/>
              <a:cs typeface="Arial"/>
            </a:endParaRPr>
          </a:p>
          <a:p>
            <a:pPr>
              <a:spcAft>
                <a:spcPts val="600"/>
              </a:spcAft>
            </a:pPr>
            <a:r>
              <a:rPr lang="de-DE" i="1" dirty="0" smtClean="0">
                <a:ea typeface="ヒラギノ角ゴ Pro W3" charset="0"/>
                <a:cs typeface="Arial"/>
                <a:sym typeface="Wingdings" panose="05000000000000000000" pitchFamily="2" charset="2"/>
              </a:rPr>
              <a:t>Block </a:t>
            </a:r>
            <a:r>
              <a:rPr lang="de-DE" i="1" dirty="0" err="1" smtClean="0">
                <a:ea typeface="ヒラギノ角ゴ Pro W3" charset="0"/>
                <a:cs typeface="Arial"/>
                <a:sym typeface="Wingdings" panose="05000000000000000000" pitchFamily="2" charset="2"/>
              </a:rPr>
              <a:t>building</a:t>
            </a:r>
            <a:r>
              <a:rPr lang="de-DE" i="1" dirty="0" smtClean="0">
                <a:ea typeface="ヒラギノ角ゴ Pro W3" charset="0"/>
                <a:cs typeface="Arial"/>
                <a:sym typeface="Wingdings" panose="05000000000000000000" pitchFamily="2" charset="2"/>
              </a:rPr>
              <a:t> </a:t>
            </a:r>
            <a:r>
              <a:rPr lang="de-DE" i="1" dirty="0" err="1" smtClean="0">
                <a:ea typeface="ヒラギノ角ゴ Pro W3" charset="0"/>
                <a:cs typeface="Arial"/>
                <a:sym typeface="Wingdings" panose="05000000000000000000" pitchFamily="2" charset="2"/>
              </a:rPr>
              <a:t>approach</a:t>
            </a:r>
            <a:r>
              <a:rPr lang="de-DE" dirty="0" smtClean="0">
                <a:ea typeface="ヒラギノ角ゴ Pro W3" charset="0"/>
                <a:cs typeface="Arial"/>
                <a:sym typeface="Wingdings" panose="05000000000000000000" pitchFamily="2" charset="2"/>
              </a:rPr>
              <a:t> (BBL)</a:t>
            </a:r>
          </a:p>
          <a:p>
            <a:pPr marL="285750" lvl="1" indent="-285750">
              <a:spcAft>
                <a:spcPts val="300"/>
              </a:spcAft>
              <a:buClr>
                <a:schemeClr val="accent1"/>
              </a:buClr>
              <a:buFont typeface="Symbol" charset="2"/>
              <a:buChar char="-"/>
            </a:pPr>
            <a:r>
              <a:rPr lang="de-DE" dirty="0" err="1" smtClean="0">
                <a:ea typeface="ヒラギノ角ゴ Pro W3" charset="0"/>
                <a:cs typeface="Arial"/>
              </a:rPr>
              <a:t>segment</a:t>
            </a:r>
            <a:r>
              <a:rPr lang="de-DE" dirty="0" smtClean="0">
                <a:ea typeface="ヒラギノ角ゴ Pro W3" charset="0"/>
                <a:cs typeface="Arial"/>
              </a:rPr>
              <a:t> </a:t>
            </a:r>
            <a:r>
              <a:rPr lang="de-DE" dirty="0" err="1" smtClean="0">
                <a:ea typeface="ヒラギノ角ゴ Pro W3" charset="0"/>
                <a:cs typeface="Arial"/>
              </a:rPr>
              <a:t>the</a:t>
            </a:r>
            <a:r>
              <a:rPr lang="de-DE" dirty="0" smtClean="0">
                <a:ea typeface="ヒラギノ角ゴ Pro W3" charset="0"/>
                <a:cs typeface="Arial"/>
              </a:rPr>
              <a:t> </a:t>
            </a:r>
            <a:r>
              <a:rPr lang="de-DE" dirty="0" err="1" smtClean="0">
                <a:ea typeface="ヒラギノ角ゴ Pro W3" charset="0"/>
                <a:cs typeface="Arial"/>
              </a:rPr>
              <a:t>issue</a:t>
            </a:r>
            <a:r>
              <a:rPr lang="de-DE" dirty="0">
                <a:ea typeface="ヒラギノ角ゴ Pro W3" charset="0"/>
                <a:cs typeface="Arial"/>
              </a:rPr>
              <a:t> </a:t>
            </a:r>
            <a:r>
              <a:rPr lang="de-DE" dirty="0" err="1" smtClean="0">
                <a:ea typeface="ヒラギノ角ゴ Pro W3" charset="0"/>
                <a:cs typeface="Arial"/>
              </a:rPr>
              <a:t>into</a:t>
            </a:r>
            <a:r>
              <a:rPr lang="de-DE" dirty="0" smtClean="0">
                <a:ea typeface="ヒラギノ角ゴ Pro W3" charset="0"/>
                <a:cs typeface="Arial"/>
              </a:rPr>
              <a:t> </a:t>
            </a:r>
            <a:r>
              <a:rPr lang="de-DE" dirty="0" err="1" smtClean="0">
                <a:ea typeface="ヒラギノ角ゴ Pro W3" charset="0"/>
                <a:cs typeface="Arial"/>
              </a:rPr>
              <a:t>conceptual</a:t>
            </a:r>
            <a:r>
              <a:rPr lang="de-DE" dirty="0" smtClean="0">
                <a:ea typeface="ヒラギノ角ゴ Pro W3" charset="0"/>
                <a:cs typeface="Arial"/>
              </a:rPr>
              <a:t> </a:t>
            </a:r>
            <a:r>
              <a:rPr lang="de-DE" dirty="0" err="1" smtClean="0">
                <a:ea typeface="ヒラギノ角ゴ Pro W3" charset="0"/>
                <a:cs typeface="Arial"/>
              </a:rPr>
              <a:t>fields</a:t>
            </a:r>
            <a:r>
              <a:rPr lang="de-DE" dirty="0" smtClean="0">
                <a:ea typeface="ヒラギノ角ゴ Pro W3" charset="0"/>
                <a:cs typeface="Arial"/>
              </a:rPr>
              <a:t>, </a:t>
            </a:r>
            <a:r>
              <a:rPr lang="de-DE" dirty="0" err="1" smtClean="0">
                <a:ea typeface="ヒラギノ角ゴ Pro W3" charset="0"/>
                <a:cs typeface="Arial"/>
              </a:rPr>
              <a:t>search</a:t>
            </a:r>
            <a:r>
              <a:rPr lang="de-DE" dirty="0" smtClean="0">
                <a:ea typeface="ヒラギノ角ゴ Pro W3" charset="0"/>
                <a:cs typeface="Arial"/>
              </a:rPr>
              <a:t> </a:t>
            </a:r>
            <a:r>
              <a:rPr lang="de-DE" dirty="0" err="1" smtClean="0">
                <a:ea typeface="ヒラギノ角ゴ Pro W3" charset="0"/>
                <a:cs typeface="Arial"/>
              </a:rPr>
              <a:t>for</a:t>
            </a:r>
            <a:r>
              <a:rPr lang="de-DE" dirty="0" smtClean="0">
                <a:ea typeface="ヒラギノ角ゴ Pro W3" charset="0"/>
                <a:cs typeface="Arial"/>
              </a:rPr>
              <a:t> </a:t>
            </a:r>
            <a:r>
              <a:rPr lang="de-DE" dirty="0" err="1" smtClean="0">
                <a:ea typeface="ヒラギノ角ゴ Pro W3" charset="0"/>
                <a:cs typeface="Arial"/>
              </a:rPr>
              <a:t>terms</a:t>
            </a:r>
            <a:r>
              <a:rPr lang="de-DE" dirty="0" smtClean="0">
                <a:ea typeface="ヒラギノ角ゴ Pro W3" charset="0"/>
                <a:cs typeface="Arial"/>
              </a:rPr>
              <a:t> </a:t>
            </a:r>
            <a:r>
              <a:rPr lang="de-DE" dirty="0" err="1" smtClean="0">
                <a:ea typeface="ヒラギノ角ゴ Pro W3" charset="0"/>
                <a:cs typeface="Arial"/>
              </a:rPr>
              <a:t>individually</a:t>
            </a:r>
            <a:r>
              <a:rPr lang="de-DE" dirty="0" smtClean="0">
                <a:ea typeface="ヒラギノ角ゴ Pro W3" charset="0"/>
                <a:cs typeface="Arial"/>
              </a:rPr>
              <a:t>, </a:t>
            </a:r>
            <a:r>
              <a:rPr lang="de-DE" dirty="0" err="1" smtClean="0">
                <a:ea typeface="ヒラギノ角ゴ Pro W3" charset="0"/>
                <a:cs typeface="Arial"/>
              </a:rPr>
              <a:t>combine</a:t>
            </a:r>
            <a:r>
              <a:rPr lang="de-DE" dirty="0" smtClean="0">
                <a:ea typeface="ヒラギノ角ゴ Pro W3" charset="0"/>
                <a:cs typeface="Arial"/>
              </a:rPr>
              <a:t> </a:t>
            </a:r>
            <a:r>
              <a:rPr lang="de-DE" dirty="0" err="1" smtClean="0">
                <a:ea typeface="ヒラギノ角ゴ Pro W3" charset="0"/>
                <a:cs typeface="Arial"/>
              </a:rPr>
              <a:t>later</a:t>
            </a:r>
            <a:endParaRPr lang="de-DE" dirty="0" smtClean="0">
              <a:ea typeface="ヒラギノ角ゴ Pro W3" charset="0"/>
              <a:cs typeface="Arial"/>
            </a:endParaRPr>
          </a:p>
          <a:p>
            <a:pPr marL="285750" lvl="1" indent="-285750">
              <a:spcAft>
                <a:spcPts val="300"/>
              </a:spcAft>
              <a:buClr>
                <a:schemeClr val="accent1"/>
              </a:buClr>
              <a:buFont typeface="Symbol" charset="2"/>
              <a:buChar char="-"/>
            </a:pPr>
            <a:r>
              <a:rPr lang="de-DE" dirty="0" err="1" smtClean="0">
                <a:ea typeface="ヒラギノ角ゴ Pro W3" charset="0"/>
                <a:cs typeface="Arial"/>
              </a:rPr>
              <a:t>inclusion</a:t>
            </a:r>
            <a:r>
              <a:rPr lang="de-DE" dirty="0" smtClean="0">
                <a:ea typeface="ヒラギノ角ゴ Pro W3" charset="0"/>
                <a:cs typeface="Arial"/>
              </a:rPr>
              <a:t> </a:t>
            </a:r>
            <a:r>
              <a:rPr lang="de-DE" dirty="0" err="1">
                <a:ea typeface="ヒラギノ角ゴ Pro W3" charset="0"/>
                <a:cs typeface="Arial"/>
              </a:rPr>
              <a:t>of</a:t>
            </a:r>
            <a:r>
              <a:rPr lang="de-DE" dirty="0">
                <a:ea typeface="ヒラギノ角ゴ Pro W3" charset="0"/>
                <a:cs typeface="Arial"/>
              </a:rPr>
              <a:t> </a:t>
            </a:r>
            <a:r>
              <a:rPr lang="de-DE" dirty="0" err="1">
                <a:ea typeface="ヒラギノ角ゴ Pro W3" charset="0"/>
                <a:cs typeface="Arial"/>
              </a:rPr>
              <a:t>literature</a:t>
            </a:r>
            <a:r>
              <a:rPr lang="de-DE" dirty="0">
                <a:ea typeface="ヒラギノ角ゴ Pro W3" charset="0"/>
                <a:cs typeface="Arial"/>
              </a:rPr>
              <a:t> on individual </a:t>
            </a:r>
            <a:r>
              <a:rPr lang="de-DE" dirty="0" err="1">
                <a:ea typeface="ヒラギノ角ゴ Pro W3" charset="0"/>
                <a:cs typeface="Arial"/>
              </a:rPr>
              <a:t>aspects</a:t>
            </a:r>
            <a:r>
              <a:rPr lang="de-DE" dirty="0">
                <a:ea typeface="ヒラギノ角ゴ Pro W3" charset="0"/>
                <a:cs typeface="Arial"/>
              </a:rPr>
              <a:t> </a:t>
            </a:r>
            <a:r>
              <a:rPr lang="de-DE" dirty="0" err="1">
                <a:ea typeface="ヒラギノ角ゴ Pro W3" charset="0"/>
                <a:cs typeface="Arial"/>
              </a:rPr>
              <a:t>of</a:t>
            </a:r>
            <a:r>
              <a:rPr lang="de-DE" dirty="0">
                <a:ea typeface="ヒラギノ角ゴ Pro W3" charset="0"/>
                <a:cs typeface="Arial"/>
              </a:rPr>
              <a:t> </a:t>
            </a:r>
            <a:r>
              <a:rPr lang="de-DE" dirty="0" err="1">
                <a:ea typeface="ヒラギノ角ゴ Pro W3" charset="0"/>
                <a:cs typeface="Arial"/>
              </a:rPr>
              <a:t>the</a:t>
            </a:r>
            <a:r>
              <a:rPr lang="de-DE" dirty="0">
                <a:ea typeface="ヒラギノ角ゴ Pro W3" charset="0"/>
                <a:cs typeface="Arial"/>
              </a:rPr>
              <a:t> </a:t>
            </a:r>
            <a:r>
              <a:rPr lang="de-DE" dirty="0" err="1">
                <a:ea typeface="ヒラギノ角ゴ Pro W3" charset="0"/>
                <a:cs typeface="Arial"/>
              </a:rPr>
              <a:t>issue</a:t>
            </a:r>
            <a:endParaRPr lang="de-DE" dirty="0" smtClean="0">
              <a:ea typeface="ヒラギノ角ゴ Pro W3" charset="0"/>
              <a:cs typeface="Arial"/>
            </a:endParaRPr>
          </a:p>
          <a:p>
            <a:pPr marL="285750" lvl="1" indent="-285750">
              <a:spcAft>
                <a:spcPts val="300"/>
              </a:spcAft>
              <a:buClr>
                <a:schemeClr val="accent1"/>
              </a:buClr>
              <a:buFont typeface="Symbol" charset="2"/>
              <a:buChar char="-"/>
            </a:pPr>
            <a:r>
              <a:rPr lang="de-DE" dirty="0" err="1" smtClean="0">
                <a:ea typeface="ヒラギノ角ゴ Pro W3" charset="0"/>
                <a:cs typeface="Arial"/>
              </a:rPr>
              <a:t>possibly</a:t>
            </a:r>
            <a:r>
              <a:rPr lang="de-DE" dirty="0" smtClean="0">
                <a:ea typeface="ヒラギノ角ゴ Pro W3" charset="0"/>
                <a:cs typeface="Arial"/>
              </a:rPr>
              <a:t> </a:t>
            </a:r>
            <a:r>
              <a:rPr lang="de-DE" dirty="0" err="1" smtClean="0">
                <a:ea typeface="ヒラギノ角ゴ Pro W3" charset="0"/>
                <a:cs typeface="Arial"/>
              </a:rPr>
              <a:t>discovery</a:t>
            </a:r>
            <a:r>
              <a:rPr lang="de-DE" dirty="0" smtClean="0">
                <a:ea typeface="ヒラギノ角ゴ Pro W3" charset="0"/>
                <a:cs typeface="Arial"/>
              </a:rPr>
              <a:t> </a:t>
            </a:r>
            <a:r>
              <a:rPr lang="de-DE" dirty="0" err="1" smtClean="0">
                <a:ea typeface="ヒラギノ角ゴ Pro W3" charset="0"/>
                <a:cs typeface="Arial"/>
              </a:rPr>
              <a:t>of</a:t>
            </a:r>
            <a:r>
              <a:rPr lang="de-DE" dirty="0">
                <a:ea typeface="ヒラギノ角ゴ Pro W3" charset="0"/>
                <a:cs typeface="Arial"/>
              </a:rPr>
              <a:t> </a:t>
            </a:r>
            <a:r>
              <a:rPr lang="de-DE" dirty="0" smtClean="0">
                <a:ea typeface="ヒラギノ角ゴ Pro W3" charset="0"/>
                <a:cs typeface="Arial"/>
              </a:rPr>
              <a:t>relevant </a:t>
            </a:r>
            <a:r>
              <a:rPr lang="de-DE" dirty="0" err="1" smtClean="0">
                <a:ea typeface="ヒラギノ角ゴ Pro W3" charset="0"/>
                <a:cs typeface="Arial"/>
              </a:rPr>
              <a:t>terms</a:t>
            </a:r>
            <a:r>
              <a:rPr lang="de-DE" dirty="0" smtClean="0">
                <a:ea typeface="ヒラギノ角ゴ Pro W3" charset="0"/>
                <a:cs typeface="Arial"/>
              </a:rPr>
              <a:t> not </a:t>
            </a:r>
            <a:r>
              <a:rPr lang="de-DE" dirty="0" err="1" smtClean="0">
                <a:ea typeface="ヒラギノ角ゴ Pro W3" charset="0"/>
                <a:cs typeface="Arial"/>
              </a:rPr>
              <a:t>yet</a:t>
            </a:r>
            <a:r>
              <a:rPr lang="de-DE" dirty="0" smtClean="0">
                <a:ea typeface="ヒラギノ角ゴ Pro W3" charset="0"/>
                <a:cs typeface="Arial"/>
              </a:rPr>
              <a:t> </a:t>
            </a:r>
            <a:r>
              <a:rPr lang="de-DE" dirty="0" err="1" smtClean="0">
                <a:ea typeface="ヒラギノ角ゴ Pro W3" charset="0"/>
                <a:cs typeface="Arial"/>
              </a:rPr>
              <a:t>considered</a:t>
            </a:r>
            <a:endParaRPr lang="de-DE" dirty="0" smtClean="0">
              <a:ea typeface="ヒラギノ角ゴ Pro W3" charset="0"/>
              <a:cs typeface="Arial"/>
            </a:endParaRPr>
          </a:p>
        </p:txBody>
      </p:sp>
      <p:sp>
        <p:nvSpPr>
          <p:cNvPr id="7" name="Fußzeilenplatzhalter 4"/>
          <p:cNvSpPr>
            <a:spLocks noGrp="1"/>
          </p:cNvSpPr>
          <p:nvPr>
            <p:ph type="ftr" sz="quarter" idx="3"/>
          </p:nvPr>
        </p:nvSpPr>
        <p:spPr>
          <a:xfrm>
            <a:off x="2484438" y="6453336"/>
            <a:ext cx="4247802" cy="216024"/>
          </a:xfrm>
        </p:spPr>
        <p:txBody>
          <a:bodyPr/>
          <a:lstStyle/>
          <a:p>
            <a:r>
              <a:rPr lang="de-DE" sz="900" dirty="0" err="1" smtClean="0"/>
              <a:t>Literature</a:t>
            </a:r>
            <a:r>
              <a:rPr lang="de-DE" sz="900" dirty="0" smtClean="0"/>
              <a:t> </a:t>
            </a:r>
            <a:r>
              <a:rPr lang="de-DE" sz="900" dirty="0" err="1" smtClean="0"/>
              <a:t>research</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23</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Tree>
    <p:extLst>
      <p:ext uri="{BB962C8B-B14F-4D97-AF65-F5344CB8AC3E}">
        <p14:creationId xmlns:p14="http://schemas.microsoft.com/office/powerpoint/2010/main" val="25732375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Research </a:t>
            </a:r>
            <a:r>
              <a:rPr lang="de-DE" dirty="0" err="1" smtClean="0"/>
              <a:t>strategies</a:t>
            </a:r>
            <a:r>
              <a:rPr lang="de-DE" dirty="0" smtClean="0"/>
              <a:t>:</a:t>
            </a:r>
            <a:br>
              <a:rPr lang="de-DE" dirty="0" smtClean="0"/>
            </a:br>
            <a:r>
              <a:rPr lang="de-DE" dirty="0" err="1" smtClean="0"/>
              <a:t>Evaluating</a:t>
            </a:r>
            <a:r>
              <a:rPr lang="de-DE" dirty="0" smtClean="0"/>
              <a:t> </a:t>
            </a:r>
            <a:r>
              <a:rPr lang="de-DE" dirty="0" err="1" smtClean="0"/>
              <a:t>the</a:t>
            </a:r>
            <a:r>
              <a:rPr lang="de-DE" dirty="0" smtClean="0"/>
              <a:t> </a:t>
            </a:r>
            <a:r>
              <a:rPr lang="de-DE" dirty="0" err="1" smtClean="0"/>
              <a:t>findings</a:t>
            </a:r>
            <a:endParaRPr lang="de-DE" sz="2800"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a:xfrm>
                <a:off x="324000" y="2924944"/>
                <a:ext cx="8496000" cy="3384376"/>
              </a:xfrm>
            </p:spPr>
            <p:txBody>
              <a:bodyPr/>
              <a:lstStyle/>
              <a:p>
                <a:pPr lvl="1">
                  <a:buClr>
                    <a:schemeClr val="accent1"/>
                  </a:buClr>
                </a:pPr>
                <a:r>
                  <a:rPr lang="de-DE" b="1" dirty="0" smtClean="0">
                    <a:solidFill>
                      <a:schemeClr val="accent1"/>
                    </a:solidFill>
                    <a:ea typeface="ヒラギノ角ゴ Pro W3" charset="0"/>
                    <a:cs typeface="Arial"/>
                    <a:sym typeface="Wingdings" panose="05000000000000000000" pitchFamily="2" charset="2"/>
                  </a:rPr>
                  <a:t>Tightrope </a:t>
                </a:r>
                <a:r>
                  <a:rPr lang="de-DE" b="1" dirty="0" err="1" smtClean="0">
                    <a:solidFill>
                      <a:schemeClr val="accent1"/>
                    </a:solidFill>
                    <a:ea typeface="ヒラギノ角ゴ Pro W3" charset="0"/>
                    <a:cs typeface="Arial"/>
                    <a:sym typeface="Wingdings" panose="05000000000000000000" pitchFamily="2" charset="2"/>
                  </a:rPr>
                  <a:t>walk</a:t>
                </a:r>
                <a:r>
                  <a:rPr lang="de-DE" b="1" dirty="0" smtClean="0">
                    <a:solidFill>
                      <a:schemeClr val="accent1"/>
                    </a:solidFill>
                    <a:ea typeface="ヒラギノ角ゴ Pro W3" charset="0"/>
                    <a:cs typeface="Arial"/>
                    <a:sym typeface="Wingdings" panose="05000000000000000000" pitchFamily="2" charset="2"/>
                  </a:rPr>
                  <a:t> </a:t>
                </a:r>
                <a:r>
                  <a:rPr lang="de-DE" b="1" dirty="0" err="1" smtClean="0">
                    <a:solidFill>
                      <a:schemeClr val="accent1"/>
                    </a:solidFill>
                    <a:ea typeface="ヒラギノ角ゴ Pro W3" charset="0"/>
                    <a:cs typeface="Arial"/>
                    <a:sym typeface="Wingdings" panose="05000000000000000000" pitchFamily="2" charset="2"/>
                  </a:rPr>
                  <a:t>between</a:t>
                </a:r>
                <a:r>
                  <a:rPr lang="de-DE" b="1" dirty="0" smtClean="0">
                    <a:solidFill>
                      <a:schemeClr val="accent1"/>
                    </a:solidFill>
                    <a:ea typeface="ヒラギノ角ゴ Pro W3" charset="0"/>
                    <a:cs typeface="Arial"/>
                    <a:sym typeface="Wingdings" panose="05000000000000000000" pitchFamily="2" charset="2"/>
                  </a:rPr>
                  <a:t> </a:t>
                </a:r>
                <a:r>
                  <a:rPr lang="de-DE" b="1" dirty="0" err="1" smtClean="0">
                    <a:solidFill>
                      <a:schemeClr val="accent1"/>
                    </a:solidFill>
                    <a:ea typeface="ヒラギノ角ゴ Pro W3" charset="0"/>
                    <a:cs typeface="Arial"/>
                    <a:sym typeface="Wingdings" panose="05000000000000000000" pitchFamily="2" charset="2"/>
                  </a:rPr>
                  <a:t>too</a:t>
                </a:r>
                <a:r>
                  <a:rPr lang="de-DE" b="1" dirty="0" smtClean="0">
                    <a:solidFill>
                      <a:schemeClr val="accent1"/>
                    </a:solidFill>
                    <a:ea typeface="ヒラギノ角ゴ Pro W3" charset="0"/>
                    <a:cs typeface="Arial"/>
                    <a:sym typeface="Wingdings" panose="05000000000000000000" pitchFamily="2" charset="2"/>
                  </a:rPr>
                  <a:t> </a:t>
                </a:r>
                <a:r>
                  <a:rPr lang="de-DE" b="1" dirty="0" err="1" smtClean="0">
                    <a:solidFill>
                      <a:schemeClr val="accent1"/>
                    </a:solidFill>
                    <a:ea typeface="ヒラギノ角ゴ Pro W3" charset="0"/>
                    <a:cs typeface="Arial"/>
                    <a:sym typeface="Wingdings" panose="05000000000000000000" pitchFamily="2" charset="2"/>
                  </a:rPr>
                  <a:t>much</a:t>
                </a:r>
                <a:r>
                  <a:rPr lang="de-DE" b="1" dirty="0" smtClean="0">
                    <a:solidFill>
                      <a:schemeClr val="accent1"/>
                    </a:solidFill>
                    <a:ea typeface="ヒラギノ角ゴ Pro W3" charset="0"/>
                    <a:cs typeface="Arial"/>
                    <a:sym typeface="Wingdings" panose="05000000000000000000" pitchFamily="2" charset="2"/>
                  </a:rPr>
                  <a:t> </a:t>
                </a:r>
                <a:r>
                  <a:rPr lang="de-DE" b="1" dirty="0" err="1" smtClean="0">
                    <a:solidFill>
                      <a:schemeClr val="accent1"/>
                    </a:solidFill>
                    <a:ea typeface="ヒラギノ角ゴ Pro W3" charset="0"/>
                    <a:cs typeface="Arial"/>
                    <a:sym typeface="Wingdings" panose="05000000000000000000" pitchFamily="2" charset="2"/>
                  </a:rPr>
                  <a:t>and</a:t>
                </a:r>
                <a:r>
                  <a:rPr lang="de-DE" b="1" dirty="0" smtClean="0">
                    <a:solidFill>
                      <a:schemeClr val="accent1"/>
                    </a:solidFill>
                    <a:ea typeface="ヒラギノ角ゴ Pro W3" charset="0"/>
                    <a:cs typeface="Arial"/>
                    <a:sym typeface="Wingdings" panose="05000000000000000000" pitchFamily="2" charset="2"/>
                  </a:rPr>
                  <a:t> </a:t>
                </a:r>
                <a:r>
                  <a:rPr lang="de-DE" b="1" dirty="0" err="1" smtClean="0">
                    <a:solidFill>
                      <a:schemeClr val="accent1"/>
                    </a:solidFill>
                    <a:ea typeface="ヒラギノ角ゴ Pro W3" charset="0"/>
                    <a:cs typeface="Arial"/>
                    <a:sym typeface="Wingdings" panose="05000000000000000000" pitchFamily="2" charset="2"/>
                  </a:rPr>
                  <a:t>too</a:t>
                </a:r>
                <a:r>
                  <a:rPr lang="de-DE" b="1" dirty="0" smtClean="0">
                    <a:solidFill>
                      <a:schemeClr val="accent1"/>
                    </a:solidFill>
                    <a:ea typeface="ヒラギノ角ゴ Pro W3" charset="0"/>
                    <a:cs typeface="Arial"/>
                    <a:sym typeface="Wingdings" panose="05000000000000000000" pitchFamily="2" charset="2"/>
                  </a:rPr>
                  <a:t> </a:t>
                </a:r>
                <a:r>
                  <a:rPr lang="de-DE" b="1" dirty="0" err="1" smtClean="0">
                    <a:solidFill>
                      <a:schemeClr val="accent1"/>
                    </a:solidFill>
                    <a:ea typeface="ヒラギノ角ゴ Pro W3" charset="0"/>
                    <a:cs typeface="Arial"/>
                    <a:sym typeface="Wingdings" panose="05000000000000000000" pitchFamily="2" charset="2"/>
                  </a:rPr>
                  <a:t>little</a:t>
                </a:r>
                <a:endParaRPr lang="de-DE" b="1" dirty="0" smtClean="0">
                  <a:solidFill>
                    <a:schemeClr val="accent1"/>
                  </a:solidFill>
                  <a:ea typeface="ヒラギノ角ゴ Pro W3" charset="0"/>
                  <a:cs typeface="Arial"/>
                  <a:sym typeface="Wingdings" panose="05000000000000000000" pitchFamily="2" charset="2"/>
                </a:endParaRPr>
              </a:p>
              <a:p>
                <a:pPr lvl="1">
                  <a:buClr>
                    <a:schemeClr val="accent1"/>
                  </a:buClr>
                </a:pPr>
                <a:endParaRPr lang="de-DE" sz="1800" b="1" dirty="0">
                  <a:solidFill>
                    <a:schemeClr val="accent1"/>
                  </a:solidFill>
                  <a:ea typeface="ヒラギノ角ゴ Pro W3" charset="0"/>
                  <a:cs typeface="Arial"/>
                  <a:sym typeface="Wingdings" panose="05000000000000000000" pitchFamily="2" charset="2"/>
                </a:endParaRPr>
              </a:p>
              <a:p>
                <a:pPr lvl="2">
                  <a:buClr>
                    <a:srgbClr val="009AD1"/>
                  </a:buClr>
                </a:pPr>
                <a:endParaRPr lang="de-DE" sz="1400" dirty="0">
                  <a:solidFill>
                    <a:prstClr val="black"/>
                  </a:solidFill>
                </a:endParaRPr>
              </a:p>
              <a:p>
                <a:pPr marL="0" lvl="2" indent="0">
                  <a:buClr>
                    <a:srgbClr val="009AD1"/>
                  </a:buClr>
                  <a:buNone/>
                </a:pPr>
                <a14:m>
                  <m:oMathPara xmlns:m="http://schemas.openxmlformats.org/officeDocument/2006/math">
                    <m:oMathParaPr>
                      <m:jc m:val="left"/>
                    </m:oMathParaPr>
                    <m:oMath xmlns:m="http://schemas.openxmlformats.org/officeDocument/2006/math">
                      <m:r>
                        <a:rPr lang="de-DE" i="1">
                          <a:solidFill>
                            <a:prstClr val="black"/>
                          </a:solidFill>
                          <a:latin typeface="Cambria Math" panose="02040503050406030204" pitchFamily="18" charset="0"/>
                        </a:rPr>
                        <m:t>𝑅𝑒𝑙𝑒𝑣𝑎𝑛</m:t>
                      </m:r>
                      <m:r>
                        <a:rPr lang="de-DE" b="0" i="1" smtClean="0">
                          <a:solidFill>
                            <a:prstClr val="black"/>
                          </a:solidFill>
                          <a:latin typeface="Cambria Math" panose="02040503050406030204" pitchFamily="18" charset="0"/>
                        </a:rPr>
                        <m:t>𝑐𝑒</m:t>
                      </m:r>
                      <m:r>
                        <a:rPr lang="de-DE" i="1">
                          <a:solidFill>
                            <a:prstClr val="black"/>
                          </a:solidFill>
                          <a:latin typeface="Cambria Math" panose="02040503050406030204" pitchFamily="18" charset="0"/>
                        </a:rPr>
                        <m:t> </m:t>
                      </m:r>
                      <m:d>
                        <m:dPr>
                          <m:ctrlPr>
                            <a:rPr lang="de-DE" i="1">
                              <a:solidFill>
                                <a:prstClr val="black"/>
                              </a:solidFill>
                              <a:latin typeface="Cambria Math" panose="02040503050406030204" pitchFamily="18" charset="0"/>
                            </a:rPr>
                          </m:ctrlPr>
                        </m:dPr>
                        <m:e>
                          <m:r>
                            <a:rPr lang="de-DE" b="0" i="1" smtClean="0">
                              <a:solidFill>
                                <a:prstClr val="black"/>
                              </a:solidFill>
                              <a:latin typeface="Cambria Math" panose="02040503050406030204" pitchFamily="18" charset="0"/>
                            </a:rPr>
                            <m:t>𝑝𝑟𝑒𝑐𝑖𝑠𝑖𝑜𝑛</m:t>
                          </m:r>
                        </m:e>
                      </m:d>
                      <m:r>
                        <a:rPr lang="de-DE" i="1">
                          <a:solidFill>
                            <a:prstClr val="black"/>
                          </a:solidFill>
                          <a:latin typeface="Cambria Math" panose="02040503050406030204" pitchFamily="18" charset="0"/>
                        </a:rPr>
                        <m:t>=</m:t>
                      </m:r>
                      <m:f>
                        <m:fPr>
                          <m:ctrlPr>
                            <a:rPr lang="de-DE" i="1">
                              <a:solidFill>
                                <a:prstClr val="black"/>
                              </a:solidFill>
                              <a:latin typeface="Cambria Math" panose="02040503050406030204" pitchFamily="18" charset="0"/>
                            </a:rPr>
                          </m:ctrlPr>
                        </m:fPr>
                        <m:num>
                          <m:r>
                            <a:rPr lang="de-DE" b="0" i="1" smtClean="0">
                              <a:solidFill>
                                <a:prstClr val="black"/>
                              </a:solidFill>
                              <a:latin typeface="Cambria Math" panose="02040503050406030204" pitchFamily="18" charset="0"/>
                            </a:rPr>
                            <m:t>𝑛𝑢𝑚𝑏𝑒𝑟</m:t>
                          </m:r>
                          <m:r>
                            <a:rPr lang="de-DE" b="0" i="1" smtClean="0">
                              <a:solidFill>
                                <a:prstClr val="black"/>
                              </a:solidFill>
                              <a:latin typeface="Cambria Math" panose="02040503050406030204" pitchFamily="18" charset="0"/>
                            </a:rPr>
                            <m:t> </m:t>
                          </m:r>
                          <m:r>
                            <a:rPr lang="de-DE" b="0" i="1" smtClean="0">
                              <a:solidFill>
                                <a:prstClr val="black"/>
                              </a:solidFill>
                              <a:latin typeface="Cambria Math" panose="02040503050406030204" pitchFamily="18" charset="0"/>
                            </a:rPr>
                            <m:t>𝑜𝑓</m:t>
                          </m:r>
                          <m:r>
                            <a:rPr lang="de-DE" b="0" i="1" smtClean="0">
                              <a:solidFill>
                                <a:prstClr val="black"/>
                              </a:solidFill>
                              <a:latin typeface="Cambria Math" panose="02040503050406030204" pitchFamily="18" charset="0"/>
                            </a:rPr>
                            <m:t> </m:t>
                          </m:r>
                          <m:r>
                            <a:rPr lang="de-DE" b="0" i="1" smtClean="0">
                              <a:solidFill>
                                <a:prstClr val="black"/>
                              </a:solidFill>
                              <a:latin typeface="Cambria Math" panose="02040503050406030204" pitchFamily="18" charset="0"/>
                            </a:rPr>
                            <m:t>𝑟𝑒𝑙𝑒𝑣𝑎𝑛𝑡</m:t>
                          </m:r>
                          <m:r>
                            <a:rPr lang="de-DE" b="0" i="1" smtClean="0">
                              <a:solidFill>
                                <a:prstClr val="black"/>
                              </a:solidFill>
                              <a:latin typeface="Cambria Math" panose="02040503050406030204" pitchFamily="18" charset="0"/>
                            </a:rPr>
                            <m:t> </m:t>
                          </m:r>
                          <m:r>
                            <a:rPr lang="de-DE" b="0" i="1" smtClean="0">
                              <a:solidFill>
                                <a:prstClr val="black"/>
                              </a:solidFill>
                              <a:latin typeface="Cambria Math" panose="02040503050406030204" pitchFamily="18" charset="0"/>
                            </a:rPr>
                            <m:t>𝑑𝑜𝑐𝑢𝑚𝑒𝑛𝑡𝑠</m:t>
                          </m:r>
                          <m:r>
                            <a:rPr lang="de-DE" b="0" i="1" smtClean="0">
                              <a:solidFill>
                                <a:prstClr val="black"/>
                              </a:solidFill>
                              <a:latin typeface="Cambria Math" panose="02040503050406030204" pitchFamily="18" charset="0"/>
                            </a:rPr>
                            <m:t> </m:t>
                          </m:r>
                          <m:r>
                            <a:rPr lang="de-DE" b="0" i="1" smtClean="0">
                              <a:solidFill>
                                <a:prstClr val="black"/>
                              </a:solidFill>
                              <a:latin typeface="Cambria Math" panose="02040503050406030204" pitchFamily="18" charset="0"/>
                            </a:rPr>
                            <m:t>𝑓𝑜𝑢𝑛𝑑</m:t>
                          </m:r>
                        </m:num>
                        <m:den>
                          <m:r>
                            <a:rPr lang="de-DE" b="0" i="1" smtClean="0">
                              <a:solidFill>
                                <a:prstClr val="black"/>
                              </a:solidFill>
                              <a:latin typeface="Cambria Math" panose="02040503050406030204" pitchFamily="18" charset="0"/>
                            </a:rPr>
                            <m:t>𝑛𝑢𝑚𝑏𝑒𝑟</m:t>
                          </m:r>
                          <m:r>
                            <a:rPr lang="de-DE" b="0" i="1" smtClean="0">
                              <a:solidFill>
                                <a:prstClr val="black"/>
                              </a:solidFill>
                              <a:latin typeface="Cambria Math" panose="02040503050406030204" pitchFamily="18" charset="0"/>
                            </a:rPr>
                            <m:t> </m:t>
                          </m:r>
                          <m:r>
                            <a:rPr lang="de-DE" b="0" i="1" smtClean="0">
                              <a:solidFill>
                                <a:prstClr val="black"/>
                              </a:solidFill>
                              <a:latin typeface="Cambria Math" panose="02040503050406030204" pitchFamily="18" charset="0"/>
                            </a:rPr>
                            <m:t>𝑜𝑓</m:t>
                          </m:r>
                          <m:r>
                            <a:rPr lang="de-DE" b="0" i="1" smtClean="0">
                              <a:solidFill>
                                <a:prstClr val="black"/>
                              </a:solidFill>
                              <a:latin typeface="Cambria Math" panose="02040503050406030204" pitchFamily="18" charset="0"/>
                            </a:rPr>
                            <m:t> </m:t>
                          </m:r>
                          <m:r>
                            <a:rPr lang="de-DE" b="0" i="1" smtClean="0">
                              <a:solidFill>
                                <a:prstClr val="black"/>
                              </a:solidFill>
                              <a:latin typeface="Cambria Math" panose="02040503050406030204" pitchFamily="18" charset="0"/>
                            </a:rPr>
                            <m:t>𝑑𝑜𝑐𝑢𝑚𝑒𝑛𝑡𝑠</m:t>
                          </m:r>
                          <m:r>
                            <a:rPr lang="de-DE" b="0" i="1" smtClean="0">
                              <a:solidFill>
                                <a:prstClr val="black"/>
                              </a:solidFill>
                              <a:latin typeface="Cambria Math" panose="02040503050406030204" pitchFamily="18" charset="0"/>
                            </a:rPr>
                            <m:t> </m:t>
                          </m:r>
                          <m:r>
                            <a:rPr lang="de-DE" b="0" i="1" smtClean="0">
                              <a:solidFill>
                                <a:prstClr val="black"/>
                              </a:solidFill>
                              <a:latin typeface="Cambria Math" panose="02040503050406030204" pitchFamily="18" charset="0"/>
                            </a:rPr>
                            <m:t>𝑓𝑜𝑢𝑛𝑑</m:t>
                          </m:r>
                        </m:den>
                      </m:f>
                    </m:oMath>
                  </m:oMathPara>
                </a14:m>
                <a:endParaRPr lang="de-DE" dirty="0">
                  <a:solidFill>
                    <a:prstClr val="black"/>
                  </a:solidFill>
                </a:endParaRPr>
              </a:p>
              <a:p>
                <a:pPr marL="0" lvl="2" indent="0">
                  <a:buClr>
                    <a:srgbClr val="009AD1"/>
                  </a:buClr>
                  <a:buNone/>
                </a:pPr>
                <a:endParaRPr lang="de-DE" dirty="0">
                  <a:solidFill>
                    <a:prstClr val="black"/>
                  </a:solidFill>
                </a:endParaRPr>
              </a:p>
              <a:p>
                <a:pPr marL="0" lvl="2" indent="0">
                  <a:buClr>
                    <a:srgbClr val="009AD1"/>
                  </a:buClr>
                  <a:buNone/>
                </a:pPr>
                <a14:m>
                  <m:oMathPara xmlns:m="http://schemas.openxmlformats.org/officeDocument/2006/math">
                    <m:oMathParaPr>
                      <m:jc m:val="left"/>
                    </m:oMathParaPr>
                    <m:oMath xmlns:m="http://schemas.openxmlformats.org/officeDocument/2006/math">
                      <m:r>
                        <a:rPr lang="de-DE" b="0" i="1" smtClean="0">
                          <a:solidFill>
                            <a:prstClr val="black"/>
                          </a:solidFill>
                          <a:latin typeface="Cambria Math" panose="02040503050406030204" pitchFamily="18" charset="0"/>
                        </a:rPr>
                        <m:t>𝐶𝑜𝑚𝑝𝑙𝑒𝑡𝑒𝑛𝑒𝑠𝑠</m:t>
                      </m:r>
                      <m:r>
                        <a:rPr lang="de-DE" b="0" i="1" smtClean="0">
                          <a:solidFill>
                            <a:prstClr val="black"/>
                          </a:solidFill>
                          <a:latin typeface="Cambria Math" panose="02040503050406030204" pitchFamily="18" charset="0"/>
                        </a:rPr>
                        <m:t> (</m:t>
                      </m:r>
                      <m:r>
                        <a:rPr lang="de-DE" i="1">
                          <a:solidFill>
                            <a:prstClr val="black"/>
                          </a:solidFill>
                          <a:latin typeface="Cambria Math" panose="02040503050406030204" pitchFamily="18" charset="0"/>
                        </a:rPr>
                        <m:t>𝑟𝑒𝑐𝑎𝑙𝑙</m:t>
                      </m:r>
                      <m:r>
                        <a:rPr lang="de-DE" i="1">
                          <a:solidFill>
                            <a:prstClr val="black"/>
                          </a:solidFill>
                          <a:latin typeface="Cambria Math" panose="02040503050406030204" pitchFamily="18" charset="0"/>
                        </a:rPr>
                        <m:t>)=</m:t>
                      </m:r>
                      <m:f>
                        <m:fPr>
                          <m:ctrlPr>
                            <a:rPr lang="de-DE" i="1">
                              <a:solidFill>
                                <a:prstClr val="black"/>
                              </a:solidFill>
                              <a:latin typeface="Cambria Math" panose="02040503050406030204" pitchFamily="18" charset="0"/>
                            </a:rPr>
                          </m:ctrlPr>
                        </m:fPr>
                        <m:num>
                          <m:r>
                            <a:rPr lang="de-DE" b="0" i="1" smtClean="0">
                              <a:solidFill>
                                <a:prstClr val="black"/>
                              </a:solidFill>
                              <a:latin typeface="Cambria Math" panose="02040503050406030204" pitchFamily="18" charset="0"/>
                            </a:rPr>
                            <m:t>𝑛𝑢𝑚𝑏𝑒𝑟</m:t>
                          </m:r>
                          <m:r>
                            <a:rPr lang="de-DE" b="0" i="1" smtClean="0">
                              <a:solidFill>
                                <a:prstClr val="black"/>
                              </a:solidFill>
                              <a:latin typeface="Cambria Math" panose="02040503050406030204" pitchFamily="18" charset="0"/>
                            </a:rPr>
                            <m:t> </m:t>
                          </m:r>
                          <m:r>
                            <a:rPr lang="de-DE" b="0" i="1" smtClean="0">
                              <a:solidFill>
                                <a:prstClr val="black"/>
                              </a:solidFill>
                              <a:latin typeface="Cambria Math" panose="02040503050406030204" pitchFamily="18" charset="0"/>
                            </a:rPr>
                            <m:t>𝑜𝑓</m:t>
                          </m:r>
                          <m:r>
                            <a:rPr lang="de-DE" b="0" i="1" smtClean="0">
                              <a:solidFill>
                                <a:prstClr val="black"/>
                              </a:solidFill>
                              <a:latin typeface="Cambria Math" panose="02040503050406030204" pitchFamily="18" charset="0"/>
                            </a:rPr>
                            <m:t> </m:t>
                          </m:r>
                          <m:r>
                            <a:rPr lang="de-DE" b="0" i="1" smtClean="0">
                              <a:solidFill>
                                <a:prstClr val="black"/>
                              </a:solidFill>
                              <a:latin typeface="Cambria Math" panose="02040503050406030204" pitchFamily="18" charset="0"/>
                            </a:rPr>
                            <m:t>𝑟𝑒𝑙𝑒𝑣𝑎𝑛𝑡</m:t>
                          </m:r>
                          <m:r>
                            <a:rPr lang="de-DE" b="0" i="1" smtClean="0">
                              <a:solidFill>
                                <a:prstClr val="black"/>
                              </a:solidFill>
                              <a:latin typeface="Cambria Math" panose="02040503050406030204" pitchFamily="18" charset="0"/>
                            </a:rPr>
                            <m:t> </m:t>
                          </m:r>
                          <m:r>
                            <a:rPr lang="de-DE" b="0" i="1" smtClean="0">
                              <a:solidFill>
                                <a:prstClr val="black"/>
                              </a:solidFill>
                              <a:latin typeface="Cambria Math" panose="02040503050406030204" pitchFamily="18" charset="0"/>
                            </a:rPr>
                            <m:t>𝑑𝑜𝑐𝑢𝑚𝑒𝑛𝑡𝑠</m:t>
                          </m:r>
                          <m:r>
                            <a:rPr lang="de-DE" b="0" i="1" smtClean="0">
                              <a:solidFill>
                                <a:prstClr val="black"/>
                              </a:solidFill>
                              <a:latin typeface="Cambria Math" panose="02040503050406030204" pitchFamily="18" charset="0"/>
                            </a:rPr>
                            <m:t> </m:t>
                          </m:r>
                          <m:r>
                            <a:rPr lang="de-DE" b="0" i="1" smtClean="0">
                              <a:solidFill>
                                <a:prstClr val="black"/>
                              </a:solidFill>
                              <a:latin typeface="Cambria Math" panose="02040503050406030204" pitchFamily="18" charset="0"/>
                            </a:rPr>
                            <m:t>𝑓𝑜𝑢𝑛𝑑</m:t>
                          </m:r>
                        </m:num>
                        <m:den>
                          <m:r>
                            <a:rPr lang="de-DE" b="0" i="1" smtClean="0">
                              <a:solidFill>
                                <a:prstClr val="black"/>
                              </a:solidFill>
                              <a:latin typeface="Cambria Math" panose="02040503050406030204" pitchFamily="18" charset="0"/>
                            </a:rPr>
                            <m:t>𝑛𝑢𝑚𝑏𝑒𝑟</m:t>
                          </m:r>
                          <m:r>
                            <a:rPr lang="de-DE" b="0" i="1" smtClean="0">
                              <a:solidFill>
                                <a:prstClr val="black"/>
                              </a:solidFill>
                              <a:latin typeface="Cambria Math" panose="02040503050406030204" pitchFamily="18" charset="0"/>
                            </a:rPr>
                            <m:t> </m:t>
                          </m:r>
                          <m:r>
                            <a:rPr lang="de-DE" b="0" i="1" smtClean="0">
                              <a:solidFill>
                                <a:prstClr val="black"/>
                              </a:solidFill>
                              <a:latin typeface="Cambria Math" panose="02040503050406030204" pitchFamily="18" charset="0"/>
                            </a:rPr>
                            <m:t>𝑜𝑓</m:t>
                          </m:r>
                          <m:r>
                            <a:rPr lang="de-DE" b="0" i="1" smtClean="0">
                              <a:solidFill>
                                <a:prstClr val="black"/>
                              </a:solidFill>
                              <a:latin typeface="Cambria Math" panose="02040503050406030204" pitchFamily="18" charset="0"/>
                            </a:rPr>
                            <m:t> </m:t>
                          </m:r>
                          <m:r>
                            <a:rPr lang="de-DE" b="0" i="1" smtClean="0">
                              <a:solidFill>
                                <a:prstClr val="black"/>
                              </a:solidFill>
                              <a:latin typeface="Cambria Math" panose="02040503050406030204" pitchFamily="18" charset="0"/>
                            </a:rPr>
                            <m:t>𝑟𝑒𝑙𝑒𝑣𝑎𝑛𝑡</m:t>
                          </m:r>
                          <m:r>
                            <a:rPr lang="de-DE" b="0" i="1" smtClean="0">
                              <a:solidFill>
                                <a:prstClr val="black"/>
                              </a:solidFill>
                              <a:latin typeface="Cambria Math" panose="02040503050406030204" pitchFamily="18" charset="0"/>
                            </a:rPr>
                            <m:t> </m:t>
                          </m:r>
                          <m:r>
                            <a:rPr lang="de-DE" b="0" i="1" smtClean="0">
                              <a:solidFill>
                                <a:prstClr val="black"/>
                              </a:solidFill>
                              <a:latin typeface="Cambria Math" panose="02040503050406030204" pitchFamily="18" charset="0"/>
                            </a:rPr>
                            <m:t>𝑑𝑜𝑐𝑢𝑚𝑒𝑛𝑡𝑠</m:t>
                          </m:r>
                          <m:r>
                            <a:rPr lang="de-DE" b="0" i="1" smtClean="0">
                              <a:solidFill>
                                <a:prstClr val="black"/>
                              </a:solidFill>
                              <a:latin typeface="Cambria Math" panose="02040503050406030204" pitchFamily="18" charset="0"/>
                            </a:rPr>
                            <m:t> </m:t>
                          </m:r>
                          <m:r>
                            <a:rPr lang="de-DE" b="0" i="1" smtClean="0">
                              <a:solidFill>
                                <a:prstClr val="black"/>
                              </a:solidFill>
                              <a:latin typeface="Cambria Math" panose="02040503050406030204" pitchFamily="18" charset="0"/>
                            </a:rPr>
                            <m:t>𝑖𝑛</m:t>
                          </m:r>
                          <m:r>
                            <a:rPr lang="de-DE" b="0" i="1" smtClean="0">
                              <a:solidFill>
                                <a:prstClr val="black"/>
                              </a:solidFill>
                              <a:latin typeface="Cambria Math" panose="02040503050406030204" pitchFamily="18" charset="0"/>
                            </a:rPr>
                            <m:t> </m:t>
                          </m:r>
                          <m:r>
                            <a:rPr lang="de-DE" b="0" i="1" smtClean="0">
                              <a:solidFill>
                                <a:prstClr val="black"/>
                              </a:solidFill>
                              <a:latin typeface="Cambria Math" panose="02040503050406030204" pitchFamily="18" charset="0"/>
                            </a:rPr>
                            <m:t>𝑡h𝑒</m:t>
                          </m:r>
                          <m:r>
                            <a:rPr lang="de-DE" b="0" i="1" smtClean="0">
                              <a:solidFill>
                                <a:prstClr val="black"/>
                              </a:solidFill>
                              <a:latin typeface="Cambria Math" panose="02040503050406030204" pitchFamily="18" charset="0"/>
                            </a:rPr>
                            <m:t> </m:t>
                          </m:r>
                          <m:r>
                            <a:rPr lang="de-DE" b="0" i="1" smtClean="0">
                              <a:solidFill>
                                <a:prstClr val="black"/>
                              </a:solidFill>
                              <a:latin typeface="Cambria Math" panose="02040503050406030204" pitchFamily="18" charset="0"/>
                            </a:rPr>
                            <m:t>𝑑𝑎𝑡𝑎𝑏𝑎𝑠𝑒</m:t>
                          </m:r>
                        </m:den>
                      </m:f>
                    </m:oMath>
                  </m:oMathPara>
                </a14:m>
                <a:endParaRPr lang="de-DE" dirty="0" smtClean="0">
                  <a:ea typeface="ヒラギノ角ゴ Pro W3" charset="0"/>
                  <a:cs typeface="Arial"/>
                </a:endParaRP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xfrm>
                <a:off x="324000" y="2924944"/>
                <a:ext cx="8496000" cy="3384376"/>
              </a:xfrm>
              <a:blipFill>
                <a:blip r:embed="rId3"/>
                <a:stretch>
                  <a:fillRect l="-1435" t="-1802"/>
                </a:stretch>
              </a:blipFill>
            </p:spPr>
            <p:txBody>
              <a:bodyPr/>
              <a:lstStyle/>
              <a:p>
                <a:r>
                  <a:rPr lang="de-DE">
                    <a:noFill/>
                  </a:rPr>
                  <a:t> </a:t>
                </a:r>
              </a:p>
            </p:txBody>
          </p:sp>
        </mc:Fallback>
      </mc:AlternateContent>
      <p:sp>
        <p:nvSpPr>
          <p:cNvPr id="7" name="Fußzeilenplatzhalter 4"/>
          <p:cNvSpPr>
            <a:spLocks noGrp="1"/>
          </p:cNvSpPr>
          <p:nvPr>
            <p:ph type="ftr" sz="quarter" idx="3"/>
          </p:nvPr>
        </p:nvSpPr>
        <p:spPr>
          <a:xfrm>
            <a:off x="2484438" y="6453336"/>
            <a:ext cx="4247802" cy="216024"/>
          </a:xfrm>
        </p:spPr>
        <p:txBody>
          <a:bodyPr/>
          <a:lstStyle/>
          <a:p>
            <a:r>
              <a:rPr lang="de-DE" sz="900" dirty="0" err="1" smtClean="0"/>
              <a:t>Literature</a:t>
            </a:r>
            <a:r>
              <a:rPr lang="de-DE" sz="900" dirty="0" smtClean="0"/>
              <a:t> </a:t>
            </a:r>
            <a:r>
              <a:rPr lang="de-DE" sz="900" dirty="0" err="1" smtClean="0"/>
              <a:t>research</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24</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
        <p:nvSpPr>
          <p:cNvPr id="11" name="Textfeld 10"/>
          <p:cNvSpPr txBox="1"/>
          <p:nvPr/>
        </p:nvSpPr>
        <p:spPr>
          <a:xfrm>
            <a:off x="6447834" y="6025271"/>
            <a:ext cx="2471895" cy="307777"/>
          </a:xfrm>
          <a:prstGeom prst="rect">
            <a:avLst/>
          </a:prstGeom>
          <a:noFill/>
        </p:spPr>
        <p:txBody>
          <a:bodyPr wrap="none" rtlCol="0">
            <a:spAutoFit/>
          </a:bodyPr>
          <a:lstStyle/>
          <a:p>
            <a:r>
              <a:rPr lang="en-GB" sz="1400" dirty="0" smtClean="0"/>
              <a:t>(by Ralph </a:t>
            </a:r>
            <a:r>
              <a:rPr lang="en-GB" sz="1400" dirty="0" err="1" smtClean="0"/>
              <a:t>Hafner</a:t>
            </a:r>
            <a:r>
              <a:rPr lang="en-GB" sz="1400" dirty="0" smtClean="0"/>
              <a:t>, translated)</a:t>
            </a:r>
            <a:endParaRPr lang="en-GB" sz="1400" dirty="0"/>
          </a:p>
        </p:txBody>
      </p:sp>
    </p:spTree>
    <p:extLst>
      <p:ext uri="{BB962C8B-B14F-4D97-AF65-F5344CB8AC3E}">
        <p14:creationId xmlns:p14="http://schemas.microsoft.com/office/powerpoint/2010/main" val="16868367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23690" y="2204864"/>
            <a:ext cx="8496621" cy="4104456"/>
          </a:xfrm>
        </p:spPr>
        <p:txBody>
          <a:bodyPr/>
          <a:lstStyle/>
          <a:p>
            <a:pPr marL="0" lvl="2" indent="0">
              <a:spcAft>
                <a:spcPts val="600"/>
              </a:spcAft>
              <a:buNone/>
            </a:pPr>
            <a:r>
              <a:rPr lang="en-GB" b="1" dirty="0" smtClean="0">
                <a:solidFill>
                  <a:schemeClr val="accent1"/>
                </a:solidFill>
              </a:rPr>
              <a:t>Too few findings</a:t>
            </a:r>
          </a:p>
          <a:p>
            <a:pPr lvl="2">
              <a:spcAft>
                <a:spcPts val="600"/>
              </a:spcAft>
            </a:pPr>
            <a:r>
              <a:rPr lang="en-GB" dirty="0" smtClean="0"/>
              <a:t>search for synonyms and hypernyms</a:t>
            </a:r>
            <a:endParaRPr lang="en-GB" b="1" dirty="0" smtClean="0">
              <a:solidFill>
                <a:schemeClr val="accent1"/>
              </a:solidFill>
            </a:endParaRPr>
          </a:p>
          <a:p>
            <a:pPr marL="0" lvl="2" indent="0">
              <a:spcAft>
                <a:spcPts val="600"/>
              </a:spcAft>
              <a:buNone/>
            </a:pPr>
            <a:endParaRPr lang="en-GB" b="1" dirty="0" smtClean="0">
              <a:solidFill>
                <a:schemeClr val="accent1"/>
              </a:solidFill>
            </a:endParaRPr>
          </a:p>
          <a:p>
            <a:pPr marL="0" lvl="2" indent="0">
              <a:spcAft>
                <a:spcPts val="600"/>
              </a:spcAft>
              <a:buNone/>
            </a:pPr>
            <a:r>
              <a:rPr lang="en-GB" b="1" dirty="0" smtClean="0">
                <a:solidFill>
                  <a:schemeClr val="accent1"/>
                </a:solidFill>
              </a:rPr>
              <a:t>Too many findings</a:t>
            </a:r>
            <a:endParaRPr lang="en-GB" dirty="0" smtClean="0"/>
          </a:p>
          <a:p>
            <a:pPr lvl="2">
              <a:spcAft>
                <a:spcPts val="600"/>
              </a:spcAft>
            </a:pPr>
            <a:r>
              <a:rPr lang="en-GB" dirty="0" smtClean="0"/>
              <a:t>use of hyponyms</a:t>
            </a:r>
          </a:p>
          <a:p>
            <a:pPr lvl="2">
              <a:spcAft>
                <a:spcPts val="600"/>
              </a:spcAft>
            </a:pPr>
            <a:r>
              <a:rPr lang="en-GB" dirty="0" smtClean="0"/>
              <a:t>use of newer publications</a:t>
            </a:r>
          </a:p>
          <a:p>
            <a:pPr lvl="2">
              <a:spcAft>
                <a:spcPts val="600"/>
              </a:spcAft>
            </a:pPr>
            <a:r>
              <a:rPr lang="en-GB" dirty="0" smtClean="0"/>
              <a:t>constraining the topic:</a:t>
            </a:r>
          </a:p>
          <a:p>
            <a:pPr lvl="3">
              <a:spcAft>
                <a:spcPts val="600"/>
              </a:spcAft>
            </a:pPr>
            <a:r>
              <a:rPr lang="en-GB" dirty="0" smtClean="0"/>
              <a:t>choice of language, linguistic subfield, phenomenon under consideration, context, region, period...</a:t>
            </a:r>
          </a:p>
          <a:p>
            <a:pPr marL="808038" lvl="3" indent="0">
              <a:spcAft>
                <a:spcPts val="600"/>
              </a:spcAft>
              <a:buNone/>
            </a:pPr>
            <a:r>
              <a:rPr lang="en-GB" dirty="0" smtClean="0"/>
              <a:t>(syntax of rhetorical </a:t>
            </a:r>
            <a:r>
              <a:rPr lang="en-GB" dirty="0" err="1" smtClean="0"/>
              <a:t>wh</a:t>
            </a:r>
            <a:r>
              <a:rPr lang="en-GB" dirty="0" smtClean="0"/>
              <a:t>-</a:t>
            </a:r>
            <a:r>
              <a:rPr lang="en-GB" b="1" dirty="0" smtClean="0"/>
              <a:t>questions</a:t>
            </a:r>
            <a:r>
              <a:rPr lang="en-GB" dirty="0" smtClean="0"/>
              <a:t> in Spanish newspaper texts...;</a:t>
            </a:r>
            <a:br>
              <a:rPr lang="en-GB" dirty="0" smtClean="0"/>
            </a:br>
            <a:r>
              <a:rPr lang="en-GB" b="1" dirty="0" smtClean="0"/>
              <a:t>particle</a:t>
            </a:r>
            <a:r>
              <a:rPr lang="en-GB" dirty="0" smtClean="0"/>
              <a:t> </a:t>
            </a:r>
            <a:r>
              <a:rPr lang="en-GB" i="1" dirty="0" err="1" smtClean="0"/>
              <a:t>schon</a:t>
            </a:r>
            <a:r>
              <a:rPr lang="en-GB" dirty="0" smtClean="0"/>
              <a:t> in adversative adverbial clauses in the 19</a:t>
            </a:r>
            <a:r>
              <a:rPr lang="en-GB" baseline="30000" dirty="0" smtClean="0"/>
              <a:t>th</a:t>
            </a:r>
            <a:r>
              <a:rPr lang="en-GB" dirty="0" smtClean="0"/>
              <a:t> century...)</a:t>
            </a:r>
          </a:p>
          <a:p>
            <a:pPr lvl="2">
              <a:spcAft>
                <a:spcPts val="600"/>
              </a:spcAft>
            </a:pPr>
            <a:r>
              <a:rPr lang="en-GB" dirty="0" smtClean="0"/>
              <a:t>restricting the query by </a:t>
            </a:r>
            <a:r>
              <a:rPr lang="en-GB" u="sng" dirty="0" smtClean="0">
                <a:uFill>
                  <a:solidFill>
                    <a:schemeClr val="accent2"/>
                  </a:solidFill>
                </a:uFill>
                <a:ea typeface="ヒラギノ角ゴ Pro W3" charset="0"/>
                <a:cs typeface="ヒラギノ角ゴ Pro W3" charset="0"/>
              </a:rPr>
              <a:t>intersecting the search terms</a:t>
            </a:r>
            <a:endParaRPr lang="en-GB" u="sng" dirty="0">
              <a:uFill>
                <a:solidFill>
                  <a:schemeClr val="accent2"/>
                </a:solidFill>
              </a:uFill>
              <a:ea typeface="ヒラギノ角ゴ Pro W3" charset="0"/>
              <a:cs typeface="ヒラギノ角ゴ Pro W3" charset="0"/>
            </a:endParaRPr>
          </a:p>
        </p:txBody>
      </p:sp>
      <p:sp>
        <p:nvSpPr>
          <p:cNvPr id="2" name="Titel 1"/>
          <p:cNvSpPr>
            <a:spLocks noGrp="1"/>
          </p:cNvSpPr>
          <p:nvPr>
            <p:ph type="title"/>
          </p:nvPr>
        </p:nvSpPr>
        <p:spPr>
          <a:xfrm>
            <a:off x="323850" y="404664"/>
            <a:ext cx="6624414" cy="1224136"/>
          </a:xfrm>
        </p:spPr>
        <p:txBody>
          <a:bodyPr/>
          <a:lstStyle/>
          <a:p>
            <a:r>
              <a:rPr lang="de-DE" dirty="0" err="1" smtClean="0"/>
              <a:t>Adapting</a:t>
            </a:r>
            <a:r>
              <a:rPr lang="de-DE" dirty="0" smtClean="0"/>
              <a:t> </a:t>
            </a:r>
            <a:r>
              <a:rPr lang="de-DE" dirty="0" err="1" smtClean="0"/>
              <a:t>the</a:t>
            </a:r>
            <a:r>
              <a:rPr lang="de-DE" dirty="0" smtClean="0"/>
              <a:t> </a:t>
            </a:r>
            <a:r>
              <a:rPr lang="de-DE" dirty="0" err="1" smtClean="0"/>
              <a:t>search</a:t>
            </a:r>
            <a:r>
              <a:rPr lang="de-DE" dirty="0" smtClean="0"/>
              <a:t> </a:t>
            </a:r>
            <a:r>
              <a:rPr lang="de-DE" dirty="0" err="1" smtClean="0"/>
              <a:t>strategy</a:t>
            </a:r>
            <a:endParaRPr lang="de-DE" dirty="0"/>
          </a:p>
        </p:txBody>
      </p:sp>
      <p:sp>
        <p:nvSpPr>
          <p:cNvPr id="7" name="Fußzeilenplatzhalter 4"/>
          <p:cNvSpPr>
            <a:spLocks noGrp="1"/>
          </p:cNvSpPr>
          <p:nvPr>
            <p:ph type="ftr" sz="quarter" idx="3"/>
          </p:nvPr>
        </p:nvSpPr>
        <p:spPr>
          <a:xfrm>
            <a:off x="2484438" y="6453336"/>
            <a:ext cx="4247802" cy="216024"/>
          </a:xfrm>
        </p:spPr>
        <p:txBody>
          <a:bodyPr/>
          <a:lstStyle/>
          <a:p>
            <a:r>
              <a:rPr lang="de-DE" sz="900" dirty="0" err="1" smtClean="0"/>
              <a:t>Literature</a:t>
            </a:r>
            <a:r>
              <a:rPr lang="de-DE" sz="900" dirty="0" smtClean="0"/>
              <a:t> </a:t>
            </a:r>
            <a:r>
              <a:rPr lang="de-DE" sz="900" dirty="0" err="1" smtClean="0"/>
              <a:t>research</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25</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Tree>
    <p:extLst>
      <p:ext uri="{BB962C8B-B14F-4D97-AF65-F5344CB8AC3E}">
        <p14:creationId xmlns:p14="http://schemas.microsoft.com/office/powerpoint/2010/main" val="25194496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835695" y="1988840"/>
            <a:ext cx="4752529" cy="4464496"/>
          </a:xfrm>
        </p:spPr>
        <p:txBody>
          <a:bodyPr/>
          <a:lstStyle/>
          <a:p>
            <a:pPr marL="0" lvl="2" indent="0">
              <a:buNone/>
            </a:pPr>
            <a:r>
              <a:rPr lang="de-DE" b="1" dirty="0" smtClean="0">
                <a:solidFill>
                  <a:schemeClr val="accent1"/>
                </a:solidFill>
              </a:rPr>
              <a:t>AND</a:t>
            </a:r>
          </a:p>
          <a:p>
            <a:pPr marL="0" lvl="2" indent="0">
              <a:buNone/>
            </a:pPr>
            <a:endParaRPr lang="de-DE" b="1" dirty="0">
              <a:solidFill>
                <a:schemeClr val="accent1"/>
              </a:solidFill>
            </a:endParaRPr>
          </a:p>
          <a:p>
            <a:pPr marL="0" lvl="2" indent="0">
              <a:buNone/>
            </a:pPr>
            <a:endParaRPr lang="de-DE" b="1" dirty="0">
              <a:solidFill>
                <a:schemeClr val="accent1"/>
              </a:solidFill>
            </a:endParaRPr>
          </a:p>
          <a:p>
            <a:pPr marL="0" lvl="2" indent="0">
              <a:buNone/>
            </a:pPr>
            <a:endParaRPr lang="de-DE" b="1" dirty="0">
              <a:solidFill>
                <a:schemeClr val="accent1"/>
              </a:solidFill>
            </a:endParaRPr>
          </a:p>
          <a:p>
            <a:pPr marL="808038" lvl="3" indent="0">
              <a:buNone/>
            </a:pPr>
            <a:endParaRPr lang="de-DE" dirty="0" smtClean="0"/>
          </a:p>
        </p:txBody>
      </p:sp>
      <p:sp>
        <p:nvSpPr>
          <p:cNvPr id="2" name="Titel 1"/>
          <p:cNvSpPr>
            <a:spLocks noGrp="1"/>
          </p:cNvSpPr>
          <p:nvPr>
            <p:ph type="title"/>
          </p:nvPr>
        </p:nvSpPr>
        <p:spPr>
          <a:xfrm>
            <a:off x="323850" y="404664"/>
            <a:ext cx="6624414" cy="1224136"/>
          </a:xfrm>
        </p:spPr>
        <p:txBody>
          <a:bodyPr/>
          <a:lstStyle/>
          <a:p>
            <a:r>
              <a:rPr lang="de-DE" dirty="0" smtClean="0"/>
              <a:t>Set </a:t>
            </a:r>
            <a:r>
              <a:rPr lang="de-DE" dirty="0" err="1" smtClean="0"/>
              <a:t>theory</a:t>
            </a:r>
            <a:r>
              <a:rPr lang="de-DE" dirty="0" smtClean="0"/>
              <a:t>:</a:t>
            </a:r>
            <a:br>
              <a:rPr lang="de-DE" dirty="0" smtClean="0"/>
            </a:br>
            <a:r>
              <a:rPr lang="de-DE" dirty="0" smtClean="0"/>
              <a:t>Boolean </a:t>
            </a:r>
            <a:r>
              <a:rPr lang="de-DE" dirty="0" err="1" smtClean="0"/>
              <a:t>operators</a:t>
            </a:r>
            <a:endParaRPr lang="de-DE" dirty="0"/>
          </a:p>
        </p:txBody>
      </p:sp>
      <p:sp>
        <p:nvSpPr>
          <p:cNvPr id="7" name="Fußzeilenplatzhalter 4"/>
          <p:cNvSpPr>
            <a:spLocks noGrp="1"/>
          </p:cNvSpPr>
          <p:nvPr>
            <p:ph type="ftr" sz="quarter" idx="3"/>
          </p:nvPr>
        </p:nvSpPr>
        <p:spPr>
          <a:xfrm>
            <a:off x="2484438" y="6453336"/>
            <a:ext cx="4247802" cy="216024"/>
          </a:xfrm>
        </p:spPr>
        <p:txBody>
          <a:bodyPr/>
          <a:lstStyle/>
          <a:p>
            <a:r>
              <a:rPr lang="de-DE" sz="900" dirty="0" err="1" smtClean="0"/>
              <a:t>Literature</a:t>
            </a:r>
            <a:r>
              <a:rPr lang="de-DE" sz="900" dirty="0" smtClean="0"/>
              <a:t> </a:t>
            </a:r>
            <a:r>
              <a:rPr lang="de-DE" sz="900" dirty="0" err="1" smtClean="0"/>
              <a:t>research</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26</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grpSp>
        <p:nvGrpSpPr>
          <p:cNvPr id="5" name="Gruppieren 4"/>
          <p:cNvGrpSpPr/>
          <p:nvPr/>
        </p:nvGrpSpPr>
        <p:grpSpPr>
          <a:xfrm>
            <a:off x="2954930" y="2420888"/>
            <a:ext cx="3234140" cy="2016224"/>
            <a:chOff x="2484438" y="3005102"/>
            <a:chExt cx="3234140" cy="2016224"/>
          </a:xfrm>
        </p:grpSpPr>
        <p:sp>
          <p:nvSpPr>
            <p:cNvPr id="4" name="Ellipse 3"/>
            <p:cNvSpPr/>
            <p:nvPr/>
          </p:nvSpPr>
          <p:spPr>
            <a:xfrm>
              <a:off x="2484438" y="3005102"/>
              <a:ext cx="2016000" cy="20162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lipse 9"/>
            <p:cNvSpPr/>
            <p:nvPr/>
          </p:nvSpPr>
          <p:spPr>
            <a:xfrm>
              <a:off x="3702578" y="3005102"/>
              <a:ext cx="2016000" cy="20162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844971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6624414" cy="1224136"/>
          </a:xfrm>
        </p:spPr>
        <p:txBody>
          <a:bodyPr/>
          <a:lstStyle/>
          <a:p>
            <a:r>
              <a:rPr lang="de-DE" dirty="0" err="1" smtClean="0"/>
              <a:t>Intersection</a:t>
            </a:r>
            <a:endParaRPr lang="de-DE" dirty="0"/>
          </a:p>
        </p:txBody>
      </p:sp>
      <p:sp>
        <p:nvSpPr>
          <p:cNvPr id="7" name="Fußzeilenplatzhalter 4"/>
          <p:cNvSpPr>
            <a:spLocks noGrp="1"/>
          </p:cNvSpPr>
          <p:nvPr>
            <p:ph type="ftr" sz="quarter" idx="3"/>
          </p:nvPr>
        </p:nvSpPr>
        <p:spPr>
          <a:xfrm>
            <a:off x="2484438" y="6453336"/>
            <a:ext cx="4247802" cy="216024"/>
          </a:xfrm>
        </p:spPr>
        <p:txBody>
          <a:bodyPr/>
          <a:lstStyle/>
          <a:p>
            <a:r>
              <a:rPr lang="de-DE" sz="900" dirty="0" err="1" smtClean="0"/>
              <a:t>Literature</a:t>
            </a:r>
            <a:r>
              <a:rPr lang="de-DE" sz="900" dirty="0" smtClean="0"/>
              <a:t> </a:t>
            </a:r>
            <a:r>
              <a:rPr lang="de-DE" sz="900" dirty="0" err="1" smtClean="0"/>
              <a:t>research</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27</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pic>
        <p:nvPicPr>
          <p:cNvPr id="6" name="Grafik 5"/>
          <p:cNvPicPr>
            <a:picLocks noChangeAspect="1"/>
          </p:cNvPicPr>
          <p:nvPr/>
        </p:nvPicPr>
        <p:blipFill rotWithShape="1">
          <a:blip r:embed="rId3"/>
          <a:srcRect r="4682" b="3168"/>
          <a:stretch/>
        </p:blipFill>
        <p:spPr>
          <a:xfrm>
            <a:off x="2905994" y="2386782"/>
            <a:ext cx="3332013" cy="2084437"/>
          </a:xfrm>
          <a:prstGeom prst="rect">
            <a:avLst/>
          </a:prstGeom>
        </p:spPr>
      </p:pic>
      <p:sp>
        <p:nvSpPr>
          <p:cNvPr id="12" name="Inhaltsplatzhalter 2"/>
          <p:cNvSpPr txBox="1">
            <a:spLocks/>
          </p:cNvSpPr>
          <p:nvPr/>
        </p:nvSpPr>
        <p:spPr>
          <a:xfrm>
            <a:off x="1835695" y="1988840"/>
            <a:ext cx="4752529" cy="4464496"/>
          </a:xfrm>
          <a:prstGeom prst="rect">
            <a:avLst/>
          </a:prstGeom>
        </p:spPr>
        <p:txBody>
          <a:bodyPr vert="horz" lIns="0" tIns="0" rIns="0" bIns="0" rtlCol="0">
            <a:noAutofit/>
          </a:bodyPr>
          <a:lstStyle>
            <a:lvl1pPr marL="0" indent="0" algn="l" defTabSz="914400" rtl="0" eaLnBrk="1" latinLnBrk="0" hangingPunct="1">
              <a:lnSpc>
                <a:spcPct val="110000"/>
              </a:lnSpc>
              <a:spcBef>
                <a:spcPts val="0"/>
              </a:spcBef>
              <a:buFont typeface="Arial" pitchFamily="34" charset="0"/>
              <a:buNone/>
              <a:defRPr sz="1600" b="1" kern="1200">
                <a:solidFill>
                  <a:schemeClr val="accent1"/>
                </a:solidFill>
                <a:latin typeface="+mn-lt"/>
                <a:ea typeface="+mn-ea"/>
                <a:cs typeface="+mn-cs"/>
              </a:defRPr>
            </a:lvl1pPr>
            <a:lvl2pPr marL="0" indent="0" algn="l" defTabSz="914400" rtl="0" eaLnBrk="1" latinLnBrk="0" hangingPunct="1">
              <a:lnSpc>
                <a:spcPct val="110000"/>
              </a:lnSpc>
              <a:spcBef>
                <a:spcPts val="0"/>
              </a:spcBef>
              <a:buFont typeface="Arial" pitchFamily="34" charset="0"/>
              <a:buNone/>
              <a:defRPr sz="1600" kern="1200">
                <a:solidFill>
                  <a:schemeClr val="tx1"/>
                </a:solidFill>
                <a:latin typeface="+mn-lt"/>
                <a:ea typeface="+mn-ea"/>
                <a:cs typeface="+mn-cs"/>
              </a:defRPr>
            </a:lvl2pPr>
            <a:lvl3pPr marL="324000" indent="-324000" algn="l" defTabSz="914400" rtl="0" eaLnBrk="1" latinLnBrk="0" hangingPunct="1">
              <a:lnSpc>
                <a:spcPct val="110000"/>
              </a:lnSpc>
              <a:spcBef>
                <a:spcPts val="0"/>
              </a:spcBef>
              <a:buClr>
                <a:schemeClr val="accent1"/>
              </a:buClr>
              <a:buFont typeface="Arial" panose="020B0604020202020204" pitchFamily="34" charset="0"/>
              <a:buChar char="−"/>
              <a:defRPr sz="1600" kern="1200">
                <a:solidFill>
                  <a:schemeClr val="tx1"/>
                </a:solidFill>
                <a:latin typeface="+mn-lt"/>
                <a:ea typeface="+mn-ea"/>
                <a:cs typeface="+mn-cs"/>
              </a:defRPr>
            </a:lvl3pPr>
            <a:lvl4pPr marL="774000" indent="-324000" algn="l" defTabSz="914400" rtl="0" eaLnBrk="1" latinLnBrk="0" hangingPunct="1">
              <a:lnSpc>
                <a:spcPct val="110000"/>
              </a:lnSpc>
              <a:spcBef>
                <a:spcPts val="0"/>
              </a:spcBef>
              <a:buClr>
                <a:schemeClr val="accent1"/>
              </a:buClr>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mj-lt"/>
              <a:buNone/>
              <a:defRPr sz="1600" u="sng" kern="1200" baseline="0">
                <a:solidFill>
                  <a:schemeClr val="tx1"/>
                </a:solidFill>
                <a:uFill>
                  <a:solidFill>
                    <a:schemeClr val="accent1"/>
                  </a:solidFill>
                </a:uFill>
                <a:latin typeface="+mn-lt"/>
                <a:ea typeface="+mn-ea"/>
                <a:cs typeface="+mn-cs"/>
              </a:defRPr>
            </a:lvl5pPr>
            <a:lvl6pPr marL="0" indent="0" algn="l" defTabSz="914400" rtl="0" eaLnBrk="1" latinLnBrk="0" hangingPunct="1">
              <a:lnSpc>
                <a:spcPct val="110000"/>
              </a:lnSpc>
              <a:spcBef>
                <a:spcPts val="0"/>
              </a:spcBef>
              <a:buClr>
                <a:schemeClr val="accent1"/>
              </a:buClr>
              <a:buFont typeface="Arial" panose="020B0604020202020204" pitchFamily="34" charset="0"/>
              <a:buNone/>
              <a:defRPr sz="1600" kern="1200" baseline="0">
                <a:solidFill>
                  <a:schemeClr val="tx1"/>
                </a:solidFill>
                <a:latin typeface="+mn-lt"/>
                <a:ea typeface="+mn-ea"/>
                <a:cs typeface="+mn-cs"/>
              </a:defRPr>
            </a:lvl6pPr>
            <a:lvl7pPr marL="0" indent="0" algn="l" defTabSz="914400" rtl="0" eaLnBrk="1" latinLnBrk="0" hangingPunct="1">
              <a:lnSpc>
                <a:spcPct val="110000"/>
              </a:lnSpc>
              <a:spcBef>
                <a:spcPts val="0"/>
              </a:spcBef>
              <a:buClr>
                <a:schemeClr val="accent1"/>
              </a:buClr>
              <a:buFont typeface="Arial" panose="020B0604020202020204" pitchFamily="34" charset="0"/>
              <a:buNone/>
              <a:defRPr sz="1600" kern="1200" baseline="0">
                <a:solidFill>
                  <a:schemeClr val="tx1"/>
                </a:solidFill>
                <a:latin typeface="+mn-lt"/>
                <a:ea typeface="+mn-ea"/>
                <a:cs typeface="+mn-cs"/>
              </a:defRPr>
            </a:lvl7pPr>
            <a:lvl8pPr marL="0" indent="0" algn="l" defTabSz="914400" rtl="0" eaLnBrk="1" latinLnBrk="0" hangingPunct="1">
              <a:lnSpc>
                <a:spcPct val="110000"/>
              </a:lnSpc>
              <a:spcBef>
                <a:spcPts val="0"/>
              </a:spcBef>
              <a:buClr>
                <a:schemeClr val="accent1"/>
              </a:buClr>
              <a:buFont typeface="Arial" panose="020B0604020202020204" pitchFamily="34" charset="0"/>
              <a:buNone/>
              <a:tabLst/>
              <a:defRPr sz="1600" kern="1200" baseline="0">
                <a:solidFill>
                  <a:schemeClr val="tx1"/>
                </a:solidFill>
                <a:latin typeface="+mn-lt"/>
                <a:ea typeface="+mn-ea"/>
                <a:cs typeface="+mn-cs"/>
              </a:defRPr>
            </a:lvl8pPr>
            <a:lvl9pPr marL="0" indent="0" algn="l" defTabSz="914400" rtl="0" eaLnBrk="1" latinLnBrk="0" hangingPunct="1">
              <a:lnSpc>
                <a:spcPct val="110000"/>
              </a:lnSpc>
              <a:spcBef>
                <a:spcPts val="0"/>
              </a:spcBef>
              <a:buClr>
                <a:schemeClr val="accent1"/>
              </a:buClr>
              <a:buFont typeface="Arial" panose="020B0604020202020204" pitchFamily="34" charset="0"/>
              <a:buNone/>
              <a:defRPr sz="1600" kern="1200" baseline="0">
                <a:solidFill>
                  <a:schemeClr val="tx1"/>
                </a:solidFill>
                <a:latin typeface="+mn-lt"/>
                <a:ea typeface="+mn-ea"/>
                <a:cs typeface="+mn-cs"/>
              </a:defRPr>
            </a:lvl9pPr>
          </a:lstStyle>
          <a:p>
            <a:pPr marL="0" lvl="2" indent="0">
              <a:buFont typeface="Arial" panose="020B0604020202020204" pitchFamily="34" charset="0"/>
              <a:buNone/>
            </a:pPr>
            <a:r>
              <a:rPr lang="de-DE" b="1" dirty="0" smtClean="0">
                <a:solidFill>
                  <a:schemeClr val="accent1"/>
                </a:solidFill>
              </a:rPr>
              <a:t>AND</a:t>
            </a:r>
          </a:p>
          <a:p>
            <a:pPr marL="0" lvl="2" indent="0">
              <a:buFont typeface="Arial" panose="020B0604020202020204" pitchFamily="34" charset="0"/>
              <a:buNone/>
            </a:pPr>
            <a:endParaRPr lang="de-DE" b="1" dirty="0" smtClean="0">
              <a:solidFill>
                <a:schemeClr val="accent1"/>
              </a:solidFill>
            </a:endParaRPr>
          </a:p>
          <a:p>
            <a:pPr marL="0" lvl="2" indent="0">
              <a:buFont typeface="Arial" panose="020B0604020202020204" pitchFamily="34" charset="0"/>
              <a:buNone/>
            </a:pPr>
            <a:endParaRPr lang="de-DE" b="1" dirty="0" smtClean="0">
              <a:solidFill>
                <a:schemeClr val="accent1"/>
              </a:solidFill>
            </a:endParaRPr>
          </a:p>
          <a:p>
            <a:pPr marL="0" lvl="2" indent="0">
              <a:buFont typeface="Arial" panose="020B0604020202020204" pitchFamily="34" charset="0"/>
              <a:buNone/>
            </a:pPr>
            <a:endParaRPr lang="de-DE" b="1" dirty="0" smtClean="0">
              <a:solidFill>
                <a:schemeClr val="accent1"/>
              </a:solidFill>
            </a:endParaRPr>
          </a:p>
          <a:p>
            <a:pPr marL="808038" lvl="3" indent="0">
              <a:buFont typeface="Arial" panose="020B0604020202020204" pitchFamily="34" charset="0"/>
              <a:buNone/>
            </a:pPr>
            <a:endParaRPr lang="de-DE" dirty="0" smtClean="0"/>
          </a:p>
        </p:txBody>
      </p:sp>
      <p:sp>
        <p:nvSpPr>
          <p:cNvPr id="13" name="Textfeld 12"/>
          <p:cNvSpPr txBox="1"/>
          <p:nvPr/>
        </p:nvSpPr>
        <p:spPr>
          <a:xfrm>
            <a:off x="1835695" y="4869161"/>
            <a:ext cx="5472610" cy="904863"/>
          </a:xfrm>
          <a:prstGeom prst="rect">
            <a:avLst/>
          </a:prstGeom>
          <a:noFill/>
        </p:spPr>
        <p:txBody>
          <a:bodyPr wrap="square" rtlCol="0">
            <a:spAutoFit/>
          </a:bodyPr>
          <a:lstStyle/>
          <a:p>
            <a:pPr marL="0" lvl="2">
              <a:lnSpc>
                <a:spcPct val="110000"/>
              </a:lnSpc>
              <a:buClr>
                <a:schemeClr val="accent1"/>
              </a:buClr>
            </a:pPr>
            <a:r>
              <a:rPr lang="de-DE" sz="1600" b="1" dirty="0" err="1" smtClean="0">
                <a:solidFill>
                  <a:schemeClr val="accent1"/>
                </a:solidFill>
              </a:rPr>
              <a:t>Focused</a:t>
            </a:r>
            <a:r>
              <a:rPr lang="de-DE" sz="1600" b="1" dirty="0" smtClean="0">
                <a:solidFill>
                  <a:schemeClr val="accent1"/>
                </a:solidFill>
              </a:rPr>
              <a:t> </a:t>
            </a:r>
            <a:r>
              <a:rPr lang="de-DE" sz="1600" b="1" dirty="0" err="1" smtClean="0">
                <a:solidFill>
                  <a:schemeClr val="accent1"/>
                </a:solidFill>
              </a:rPr>
              <a:t>search</a:t>
            </a:r>
            <a:endParaRPr lang="de-DE" sz="1600" b="1" dirty="0">
              <a:solidFill>
                <a:schemeClr val="accent1"/>
              </a:solidFill>
            </a:endParaRPr>
          </a:p>
          <a:p>
            <a:pPr marL="324000" lvl="2" indent="-324000">
              <a:lnSpc>
                <a:spcPct val="110000"/>
              </a:lnSpc>
              <a:buClr>
                <a:schemeClr val="accent1"/>
              </a:buClr>
              <a:buFont typeface="Arial" panose="020B0604020202020204" pitchFamily="34" charset="0"/>
              <a:buChar char="−"/>
            </a:pPr>
            <a:r>
              <a:rPr lang="de-DE" sz="1600" dirty="0" err="1" smtClean="0"/>
              <a:t>Each</a:t>
            </a:r>
            <a:r>
              <a:rPr lang="de-DE" sz="1600" dirty="0" smtClean="0"/>
              <a:t> </a:t>
            </a:r>
            <a:r>
              <a:rPr lang="de-DE" sz="1600" dirty="0" err="1" smtClean="0"/>
              <a:t>document</a:t>
            </a:r>
            <a:r>
              <a:rPr lang="de-DE" sz="1600" dirty="0" smtClean="0"/>
              <a:t> </a:t>
            </a:r>
            <a:r>
              <a:rPr lang="de-DE" sz="1600" dirty="0" err="1" smtClean="0"/>
              <a:t>found</a:t>
            </a:r>
            <a:r>
              <a:rPr lang="de-DE" sz="1600" dirty="0" smtClean="0"/>
              <a:t> </a:t>
            </a:r>
            <a:r>
              <a:rPr lang="de-DE" sz="1600" dirty="0" err="1" smtClean="0"/>
              <a:t>contains</a:t>
            </a:r>
            <a:r>
              <a:rPr lang="de-DE" sz="1600" dirty="0" smtClean="0"/>
              <a:t> all </a:t>
            </a:r>
            <a:r>
              <a:rPr lang="de-DE" sz="1600" dirty="0" err="1" smtClean="0"/>
              <a:t>the</a:t>
            </a:r>
            <a:r>
              <a:rPr lang="de-DE" sz="1600" dirty="0" smtClean="0"/>
              <a:t> </a:t>
            </a:r>
            <a:r>
              <a:rPr lang="de-DE" sz="1600" dirty="0" err="1" smtClean="0"/>
              <a:t>terms</a:t>
            </a:r>
            <a:r>
              <a:rPr lang="de-DE" sz="1600" dirty="0" smtClean="0"/>
              <a:t> </a:t>
            </a:r>
            <a:r>
              <a:rPr lang="de-DE" sz="1600" dirty="0" err="1" smtClean="0"/>
              <a:t>combined</a:t>
            </a:r>
            <a:r>
              <a:rPr lang="de-DE" sz="1600" dirty="0" smtClean="0"/>
              <a:t>.</a:t>
            </a:r>
            <a:endParaRPr lang="de-DE" sz="1600" dirty="0"/>
          </a:p>
          <a:p>
            <a:pPr marL="324000" lvl="2" indent="-324000">
              <a:lnSpc>
                <a:spcPct val="110000"/>
              </a:lnSpc>
              <a:buClr>
                <a:schemeClr val="accent1"/>
              </a:buClr>
              <a:buFont typeface="Arial" panose="020B0604020202020204" pitchFamily="34" charset="0"/>
              <a:buChar char="−"/>
            </a:pPr>
            <a:r>
              <a:rPr lang="de-DE" sz="1600" dirty="0" smtClean="0"/>
              <a:t>Ex.: </a:t>
            </a:r>
            <a:r>
              <a:rPr lang="de-DE" sz="1600" i="1" dirty="0" err="1" smtClean="0"/>
              <a:t>modality</a:t>
            </a:r>
            <a:r>
              <a:rPr lang="de-DE" sz="1600" i="1" dirty="0" smtClean="0"/>
              <a:t> </a:t>
            </a:r>
            <a:r>
              <a:rPr lang="de-DE" sz="1600" i="1" dirty="0"/>
              <a:t>AND </a:t>
            </a:r>
            <a:r>
              <a:rPr lang="de-DE" sz="1600" i="1" dirty="0" err="1" smtClean="0"/>
              <a:t>mood</a:t>
            </a:r>
            <a:endParaRPr lang="en-US" sz="1600" i="1" dirty="0"/>
          </a:p>
        </p:txBody>
      </p:sp>
    </p:spTree>
    <p:extLst>
      <p:ext uri="{BB962C8B-B14F-4D97-AF65-F5344CB8AC3E}">
        <p14:creationId xmlns:p14="http://schemas.microsoft.com/office/powerpoint/2010/main" val="12712569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6624414" cy="1224136"/>
          </a:xfrm>
        </p:spPr>
        <p:txBody>
          <a:bodyPr/>
          <a:lstStyle/>
          <a:p>
            <a:r>
              <a:rPr lang="de-DE" dirty="0"/>
              <a:t>Set </a:t>
            </a:r>
            <a:r>
              <a:rPr lang="de-DE" dirty="0" err="1"/>
              <a:t>theory</a:t>
            </a:r>
            <a:r>
              <a:rPr lang="de-DE" dirty="0"/>
              <a:t>:</a:t>
            </a:r>
            <a:br>
              <a:rPr lang="de-DE" dirty="0"/>
            </a:br>
            <a:r>
              <a:rPr lang="de-DE" dirty="0"/>
              <a:t>Boolean </a:t>
            </a:r>
            <a:r>
              <a:rPr lang="de-DE" dirty="0" err="1"/>
              <a:t>operators</a:t>
            </a:r>
            <a:endParaRPr lang="de-DE" dirty="0"/>
          </a:p>
        </p:txBody>
      </p:sp>
      <p:sp>
        <p:nvSpPr>
          <p:cNvPr id="7" name="Fußzeilenplatzhalter 4"/>
          <p:cNvSpPr>
            <a:spLocks noGrp="1"/>
          </p:cNvSpPr>
          <p:nvPr>
            <p:ph type="ftr" sz="quarter" idx="3"/>
          </p:nvPr>
        </p:nvSpPr>
        <p:spPr>
          <a:xfrm>
            <a:off x="2484438" y="6453336"/>
            <a:ext cx="4247802" cy="216024"/>
          </a:xfrm>
        </p:spPr>
        <p:txBody>
          <a:bodyPr/>
          <a:lstStyle/>
          <a:p>
            <a:r>
              <a:rPr lang="de-DE" sz="900" dirty="0" err="1" smtClean="0"/>
              <a:t>Literature</a:t>
            </a:r>
            <a:r>
              <a:rPr lang="de-DE" sz="900" dirty="0" smtClean="0"/>
              <a:t> </a:t>
            </a:r>
            <a:r>
              <a:rPr lang="de-DE" sz="900" dirty="0" err="1" smtClean="0"/>
              <a:t>research</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28</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grpSp>
        <p:nvGrpSpPr>
          <p:cNvPr id="5" name="Gruppieren 4"/>
          <p:cNvGrpSpPr/>
          <p:nvPr/>
        </p:nvGrpSpPr>
        <p:grpSpPr>
          <a:xfrm>
            <a:off x="2954930" y="2420888"/>
            <a:ext cx="3234140" cy="2016224"/>
            <a:chOff x="2484438" y="3005102"/>
            <a:chExt cx="3234140" cy="2016224"/>
          </a:xfrm>
        </p:grpSpPr>
        <p:sp>
          <p:nvSpPr>
            <p:cNvPr id="4" name="Ellipse 3"/>
            <p:cNvSpPr/>
            <p:nvPr/>
          </p:nvSpPr>
          <p:spPr>
            <a:xfrm>
              <a:off x="2484438" y="3005102"/>
              <a:ext cx="2016000" cy="20162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lipse 9"/>
            <p:cNvSpPr/>
            <p:nvPr/>
          </p:nvSpPr>
          <p:spPr>
            <a:xfrm>
              <a:off x="3702578" y="3005102"/>
              <a:ext cx="2016000" cy="20162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Inhaltsplatzhalter 2"/>
          <p:cNvSpPr>
            <a:spLocks noGrp="1"/>
          </p:cNvSpPr>
          <p:nvPr>
            <p:ph idx="1"/>
          </p:nvPr>
        </p:nvSpPr>
        <p:spPr>
          <a:xfrm>
            <a:off x="1835695" y="1988840"/>
            <a:ext cx="4752529" cy="4464496"/>
          </a:xfrm>
        </p:spPr>
        <p:txBody>
          <a:bodyPr/>
          <a:lstStyle/>
          <a:p>
            <a:pPr marL="0" lvl="2" indent="0">
              <a:buNone/>
            </a:pPr>
            <a:r>
              <a:rPr lang="de-DE" b="1" dirty="0" smtClean="0">
                <a:solidFill>
                  <a:schemeClr val="accent1"/>
                </a:solidFill>
              </a:rPr>
              <a:t>OR</a:t>
            </a:r>
          </a:p>
          <a:p>
            <a:pPr marL="0" lvl="2" indent="0">
              <a:buNone/>
            </a:pPr>
            <a:endParaRPr lang="de-DE" b="1" dirty="0">
              <a:solidFill>
                <a:schemeClr val="accent1"/>
              </a:solidFill>
            </a:endParaRPr>
          </a:p>
          <a:p>
            <a:pPr marL="0" lvl="2" indent="0">
              <a:buNone/>
            </a:pPr>
            <a:endParaRPr lang="de-DE" b="1" dirty="0">
              <a:solidFill>
                <a:schemeClr val="accent1"/>
              </a:solidFill>
            </a:endParaRPr>
          </a:p>
          <a:p>
            <a:pPr marL="0" lvl="2" indent="0">
              <a:buNone/>
            </a:pPr>
            <a:endParaRPr lang="de-DE" b="1" dirty="0">
              <a:solidFill>
                <a:schemeClr val="accent1"/>
              </a:solidFill>
            </a:endParaRPr>
          </a:p>
          <a:p>
            <a:pPr marL="808038" lvl="3" indent="0">
              <a:buNone/>
            </a:pPr>
            <a:endParaRPr lang="de-DE" dirty="0" smtClean="0"/>
          </a:p>
        </p:txBody>
      </p:sp>
    </p:spTree>
    <p:extLst>
      <p:ext uri="{BB962C8B-B14F-4D97-AF65-F5344CB8AC3E}">
        <p14:creationId xmlns:p14="http://schemas.microsoft.com/office/powerpoint/2010/main" val="1359792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6624414" cy="1224136"/>
          </a:xfrm>
        </p:spPr>
        <p:txBody>
          <a:bodyPr/>
          <a:lstStyle/>
          <a:p>
            <a:r>
              <a:rPr lang="de-DE" dirty="0" smtClean="0"/>
              <a:t>Union</a:t>
            </a:r>
            <a:endParaRPr lang="de-DE" dirty="0"/>
          </a:p>
        </p:txBody>
      </p:sp>
      <p:sp>
        <p:nvSpPr>
          <p:cNvPr id="7" name="Fußzeilenplatzhalter 4"/>
          <p:cNvSpPr>
            <a:spLocks noGrp="1"/>
          </p:cNvSpPr>
          <p:nvPr>
            <p:ph type="ftr" sz="quarter" idx="3"/>
          </p:nvPr>
        </p:nvSpPr>
        <p:spPr>
          <a:xfrm>
            <a:off x="2484438" y="6453336"/>
            <a:ext cx="4247802" cy="216024"/>
          </a:xfrm>
        </p:spPr>
        <p:txBody>
          <a:bodyPr/>
          <a:lstStyle/>
          <a:p>
            <a:r>
              <a:rPr lang="de-DE" sz="900" dirty="0" err="1" smtClean="0"/>
              <a:t>Literature</a:t>
            </a:r>
            <a:r>
              <a:rPr lang="de-DE" sz="900" dirty="0" smtClean="0"/>
              <a:t> </a:t>
            </a:r>
            <a:r>
              <a:rPr lang="de-DE" sz="900" dirty="0" err="1" smtClean="0"/>
              <a:t>research</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29</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
        <p:nvSpPr>
          <p:cNvPr id="11" name="Inhaltsplatzhalter 2"/>
          <p:cNvSpPr>
            <a:spLocks noGrp="1"/>
          </p:cNvSpPr>
          <p:nvPr>
            <p:ph idx="1"/>
          </p:nvPr>
        </p:nvSpPr>
        <p:spPr>
          <a:xfrm>
            <a:off x="1835695" y="1988840"/>
            <a:ext cx="4752529" cy="4464496"/>
          </a:xfrm>
        </p:spPr>
        <p:txBody>
          <a:bodyPr/>
          <a:lstStyle/>
          <a:p>
            <a:pPr marL="0" lvl="2" indent="0">
              <a:buNone/>
            </a:pPr>
            <a:r>
              <a:rPr lang="de-DE" b="1" dirty="0" smtClean="0">
                <a:solidFill>
                  <a:schemeClr val="accent1"/>
                </a:solidFill>
              </a:rPr>
              <a:t>OR</a:t>
            </a:r>
          </a:p>
          <a:p>
            <a:pPr marL="0" lvl="2" indent="0">
              <a:buNone/>
            </a:pPr>
            <a:endParaRPr lang="de-DE" b="1" dirty="0">
              <a:solidFill>
                <a:schemeClr val="accent1"/>
              </a:solidFill>
            </a:endParaRPr>
          </a:p>
          <a:p>
            <a:pPr marL="0" lvl="2" indent="0">
              <a:buNone/>
            </a:pPr>
            <a:endParaRPr lang="de-DE" b="1" dirty="0">
              <a:solidFill>
                <a:schemeClr val="accent1"/>
              </a:solidFill>
            </a:endParaRPr>
          </a:p>
          <a:p>
            <a:pPr marL="0" lvl="2" indent="0">
              <a:buNone/>
            </a:pPr>
            <a:endParaRPr lang="de-DE" b="1" dirty="0">
              <a:solidFill>
                <a:schemeClr val="accent1"/>
              </a:solidFill>
            </a:endParaRPr>
          </a:p>
          <a:p>
            <a:pPr marL="808038" lvl="3" indent="0">
              <a:buNone/>
            </a:pPr>
            <a:endParaRPr lang="de-DE" dirty="0" smtClean="0"/>
          </a:p>
        </p:txBody>
      </p:sp>
      <p:pic>
        <p:nvPicPr>
          <p:cNvPr id="3" name="Grafik 2"/>
          <p:cNvPicPr>
            <a:picLocks noChangeAspect="1"/>
          </p:cNvPicPr>
          <p:nvPr/>
        </p:nvPicPr>
        <p:blipFill rotWithShape="1">
          <a:blip r:embed="rId3"/>
          <a:srcRect r="742" b="4182"/>
          <a:stretch/>
        </p:blipFill>
        <p:spPr>
          <a:xfrm>
            <a:off x="2903327" y="2374876"/>
            <a:ext cx="3337347" cy="2108249"/>
          </a:xfrm>
          <a:prstGeom prst="rect">
            <a:avLst/>
          </a:prstGeom>
        </p:spPr>
      </p:pic>
      <p:sp>
        <p:nvSpPr>
          <p:cNvPr id="12" name="Textfeld 11"/>
          <p:cNvSpPr txBox="1"/>
          <p:nvPr/>
        </p:nvSpPr>
        <p:spPr>
          <a:xfrm>
            <a:off x="1295635" y="4869161"/>
            <a:ext cx="6552731" cy="904863"/>
          </a:xfrm>
          <a:prstGeom prst="rect">
            <a:avLst/>
          </a:prstGeom>
          <a:noFill/>
        </p:spPr>
        <p:txBody>
          <a:bodyPr wrap="square" rtlCol="0">
            <a:spAutoFit/>
          </a:bodyPr>
          <a:lstStyle/>
          <a:p>
            <a:pPr marL="0" lvl="2">
              <a:lnSpc>
                <a:spcPct val="110000"/>
              </a:lnSpc>
              <a:buClr>
                <a:schemeClr val="accent1"/>
              </a:buClr>
            </a:pPr>
            <a:r>
              <a:rPr lang="de-DE" sz="1600" b="1" dirty="0" err="1" smtClean="0">
                <a:solidFill>
                  <a:schemeClr val="accent1"/>
                </a:solidFill>
              </a:rPr>
              <a:t>Broad</a:t>
            </a:r>
            <a:r>
              <a:rPr lang="de-DE" sz="1600" b="1" dirty="0" smtClean="0">
                <a:solidFill>
                  <a:schemeClr val="accent1"/>
                </a:solidFill>
              </a:rPr>
              <a:t> </a:t>
            </a:r>
            <a:r>
              <a:rPr lang="de-DE" sz="1600" b="1" dirty="0" err="1" smtClean="0">
                <a:solidFill>
                  <a:schemeClr val="accent1"/>
                </a:solidFill>
              </a:rPr>
              <a:t>search</a:t>
            </a:r>
            <a:endParaRPr lang="de-DE" sz="1600" b="1" dirty="0">
              <a:solidFill>
                <a:schemeClr val="accent1"/>
              </a:solidFill>
            </a:endParaRPr>
          </a:p>
          <a:p>
            <a:pPr marL="324000" lvl="2" indent="-324000">
              <a:lnSpc>
                <a:spcPct val="110000"/>
              </a:lnSpc>
              <a:buClr>
                <a:schemeClr val="accent1"/>
              </a:buClr>
              <a:buFont typeface="Arial" panose="020B0604020202020204" pitchFamily="34" charset="0"/>
              <a:buChar char="−"/>
            </a:pPr>
            <a:r>
              <a:rPr lang="de-DE" sz="1600" dirty="0" err="1" smtClean="0"/>
              <a:t>Each</a:t>
            </a:r>
            <a:r>
              <a:rPr lang="de-DE" sz="1600" dirty="0" smtClean="0"/>
              <a:t> </a:t>
            </a:r>
            <a:r>
              <a:rPr lang="de-DE" sz="1600" dirty="0" err="1" smtClean="0"/>
              <a:t>document</a:t>
            </a:r>
            <a:r>
              <a:rPr lang="de-DE" sz="1600" dirty="0" smtClean="0"/>
              <a:t> </a:t>
            </a:r>
            <a:r>
              <a:rPr lang="de-DE" sz="1600" dirty="0" err="1" smtClean="0"/>
              <a:t>found</a:t>
            </a:r>
            <a:r>
              <a:rPr lang="de-DE" sz="1600" dirty="0" smtClean="0"/>
              <a:t> </a:t>
            </a:r>
            <a:r>
              <a:rPr lang="de-DE" sz="1600" dirty="0" err="1" smtClean="0"/>
              <a:t>contains</a:t>
            </a:r>
            <a:r>
              <a:rPr lang="de-DE" sz="1600" dirty="0" smtClean="0"/>
              <a:t> at least </a:t>
            </a:r>
            <a:r>
              <a:rPr lang="de-DE" sz="1600" dirty="0" err="1" smtClean="0"/>
              <a:t>one</a:t>
            </a:r>
            <a:r>
              <a:rPr lang="de-DE" sz="1600" dirty="0" smtClean="0"/>
              <a:t> </a:t>
            </a:r>
            <a:r>
              <a:rPr lang="de-DE" sz="1600" dirty="0" err="1" smtClean="0"/>
              <a:t>of</a:t>
            </a:r>
            <a:r>
              <a:rPr lang="de-DE" sz="1600" dirty="0" smtClean="0"/>
              <a:t> </a:t>
            </a:r>
            <a:r>
              <a:rPr lang="de-DE" sz="1600" dirty="0" err="1" smtClean="0"/>
              <a:t>the</a:t>
            </a:r>
            <a:r>
              <a:rPr lang="de-DE" sz="1600" dirty="0" smtClean="0"/>
              <a:t> </a:t>
            </a:r>
            <a:r>
              <a:rPr lang="de-DE" sz="1600" dirty="0" err="1" smtClean="0"/>
              <a:t>terms</a:t>
            </a:r>
            <a:r>
              <a:rPr lang="de-DE" sz="1600" dirty="0" smtClean="0"/>
              <a:t> </a:t>
            </a:r>
            <a:r>
              <a:rPr lang="de-DE" sz="1600" dirty="0" err="1" smtClean="0"/>
              <a:t>combined</a:t>
            </a:r>
            <a:r>
              <a:rPr lang="de-DE" sz="1600" dirty="0" smtClean="0"/>
              <a:t>.</a:t>
            </a:r>
            <a:endParaRPr lang="de-DE" sz="1600" dirty="0"/>
          </a:p>
          <a:p>
            <a:pPr marL="324000" lvl="2" indent="-324000">
              <a:lnSpc>
                <a:spcPct val="110000"/>
              </a:lnSpc>
              <a:buClr>
                <a:schemeClr val="accent1"/>
              </a:buClr>
              <a:buFont typeface="Arial" panose="020B0604020202020204" pitchFamily="34" charset="0"/>
              <a:buChar char="−"/>
            </a:pPr>
            <a:r>
              <a:rPr lang="de-DE" sz="1600" dirty="0" smtClean="0"/>
              <a:t>Ex.: </a:t>
            </a:r>
            <a:r>
              <a:rPr lang="de-DE" sz="1600" i="1" dirty="0" err="1" smtClean="0"/>
              <a:t>modality</a:t>
            </a:r>
            <a:r>
              <a:rPr lang="de-DE" sz="1600" i="1" dirty="0" smtClean="0"/>
              <a:t> OR </a:t>
            </a:r>
            <a:r>
              <a:rPr lang="de-DE" sz="1600" i="1" dirty="0" err="1" smtClean="0"/>
              <a:t>mood</a:t>
            </a:r>
            <a:endParaRPr lang="en-US" sz="1600" i="1" dirty="0"/>
          </a:p>
        </p:txBody>
      </p:sp>
    </p:spTree>
    <p:extLst>
      <p:ext uri="{BB962C8B-B14F-4D97-AF65-F5344CB8AC3E}">
        <p14:creationId xmlns:p14="http://schemas.microsoft.com/office/powerpoint/2010/main" val="656705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8496300" cy="1224136"/>
          </a:xfrm>
        </p:spPr>
        <p:txBody>
          <a:bodyPr>
            <a:noAutofit/>
          </a:bodyPr>
          <a:lstStyle/>
          <a:p>
            <a:r>
              <a:rPr lang="de-DE" dirty="0" err="1" smtClean="0"/>
              <a:t>Selecting</a:t>
            </a:r>
            <a:r>
              <a:rPr lang="de-DE" dirty="0" smtClean="0"/>
              <a:t> </a:t>
            </a:r>
            <a:r>
              <a:rPr lang="de-DE" dirty="0" err="1" smtClean="0"/>
              <a:t>sources</a:t>
            </a:r>
            <a:r>
              <a:rPr lang="de-DE" dirty="0" smtClean="0"/>
              <a:t>: </a:t>
            </a:r>
            <a:r>
              <a:rPr lang="de-DE" dirty="0" err="1" smtClean="0"/>
              <a:t>What</a:t>
            </a:r>
            <a:r>
              <a:rPr lang="de-DE" dirty="0" smtClean="0"/>
              <a:t> </a:t>
            </a:r>
            <a:r>
              <a:rPr lang="de-DE" dirty="0" err="1" smtClean="0"/>
              <a:t>kinds</a:t>
            </a:r>
            <a:r>
              <a:rPr lang="de-DE" dirty="0" smtClean="0"/>
              <a:t> </a:t>
            </a:r>
            <a:r>
              <a:rPr lang="de-DE" dirty="0" err="1" smtClean="0"/>
              <a:t>of</a:t>
            </a:r>
            <a:r>
              <a:rPr lang="de-DE" dirty="0" smtClean="0"/>
              <a:t> </a:t>
            </a:r>
            <a:r>
              <a:rPr lang="de-DE" dirty="0" err="1" smtClean="0"/>
              <a:t>academic</a:t>
            </a:r>
            <a:r>
              <a:rPr lang="de-DE" dirty="0" smtClean="0"/>
              <a:t> </a:t>
            </a:r>
            <a:r>
              <a:rPr lang="de-DE" dirty="0" err="1" smtClean="0"/>
              <a:t>texts</a:t>
            </a:r>
            <a:r>
              <a:rPr lang="de-DE" dirty="0" smtClean="0"/>
              <a:t> do </a:t>
            </a:r>
            <a:r>
              <a:rPr lang="de-DE" dirty="0" err="1" smtClean="0"/>
              <a:t>you</a:t>
            </a:r>
            <a:r>
              <a:rPr lang="de-DE" dirty="0" smtClean="0"/>
              <a:t> </a:t>
            </a:r>
            <a:r>
              <a:rPr lang="de-DE" dirty="0" err="1" smtClean="0"/>
              <a:t>know</a:t>
            </a:r>
            <a:r>
              <a:rPr lang="de-DE" dirty="0" smtClean="0"/>
              <a:t>?</a:t>
            </a:r>
            <a:endParaRPr lang="de-DE" dirty="0"/>
          </a:p>
        </p:txBody>
      </p:sp>
      <p:sp>
        <p:nvSpPr>
          <p:cNvPr id="7" name="Fußzeilenplatzhalter 4"/>
          <p:cNvSpPr>
            <a:spLocks noGrp="1"/>
          </p:cNvSpPr>
          <p:nvPr>
            <p:ph type="ftr" sz="quarter" idx="3"/>
          </p:nvPr>
        </p:nvSpPr>
        <p:spPr>
          <a:xfrm>
            <a:off x="2484438" y="6453336"/>
            <a:ext cx="4247802" cy="216024"/>
          </a:xfrm>
        </p:spPr>
        <p:txBody>
          <a:bodyPr/>
          <a:lstStyle/>
          <a:p>
            <a:r>
              <a:rPr lang="de-DE" sz="900" dirty="0" err="1" smtClean="0"/>
              <a:t>Literature</a:t>
            </a:r>
            <a:r>
              <a:rPr lang="de-DE" sz="900" dirty="0" smtClean="0"/>
              <a:t> </a:t>
            </a:r>
            <a:r>
              <a:rPr lang="de-DE" sz="900" dirty="0" err="1" smtClean="0"/>
              <a:t>research</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3</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
        <p:nvSpPr>
          <p:cNvPr id="3" name="Inhaltsplatzhalter 2"/>
          <p:cNvSpPr>
            <a:spLocks noGrp="1"/>
          </p:cNvSpPr>
          <p:nvPr>
            <p:ph idx="1"/>
          </p:nvPr>
        </p:nvSpPr>
        <p:spPr>
          <a:xfrm>
            <a:off x="323850" y="2708920"/>
            <a:ext cx="8496300" cy="3383905"/>
          </a:xfrm>
        </p:spPr>
        <p:txBody>
          <a:bodyPr/>
          <a:lstStyle/>
          <a:p>
            <a:pPr marL="0" lvl="2" indent="0">
              <a:spcAft>
                <a:spcPts val="600"/>
              </a:spcAft>
              <a:buNone/>
            </a:pPr>
            <a:endParaRPr lang="en-GB" dirty="0"/>
          </a:p>
        </p:txBody>
      </p:sp>
    </p:spTree>
    <p:extLst>
      <p:ext uri="{BB962C8B-B14F-4D97-AF65-F5344CB8AC3E}">
        <p14:creationId xmlns:p14="http://schemas.microsoft.com/office/powerpoint/2010/main" val="12163783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835695" y="1988840"/>
            <a:ext cx="4752529" cy="4464496"/>
          </a:xfrm>
        </p:spPr>
        <p:txBody>
          <a:bodyPr/>
          <a:lstStyle/>
          <a:p>
            <a:pPr marL="0" lvl="2" indent="0">
              <a:buNone/>
            </a:pPr>
            <a:r>
              <a:rPr lang="de-DE" b="1" dirty="0" smtClean="0">
                <a:solidFill>
                  <a:schemeClr val="accent1"/>
                </a:solidFill>
              </a:rPr>
              <a:t>NOT</a:t>
            </a:r>
          </a:p>
          <a:p>
            <a:pPr marL="0" lvl="2" indent="0">
              <a:buNone/>
            </a:pPr>
            <a:endParaRPr lang="de-DE" b="1" dirty="0">
              <a:solidFill>
                <a:schemeClr val="accent1"/>
              </a:solidFill>
            </a:endParaRPr>
          </a:p>
          <a:p>
            <a:pPr marL="0" lvl="2" indent="0">
              <a:buNone/>
            </a:pPr>
            <a:endParaRPr lang="de-DE" b="1" dirty="0">
              <a:solidFill>
                <a:schemeClr val="accent1"/>
              </a:solidFill>
            </a:endParaRPr>
          </a:p>
          <a:p>
            <a:pPr marL="0" lvl="2" indent="0">
              <a:buNone/>
            </a:pPr>
            <a:endParaRPr lang="de-DE" b="1" dirty="0">
              <a:solidFill>
                <a:schemeClr val="accent1"/>
              </a:solidFill>
            </a:endParaRPr>
          </a:p>
          <a:p>
            <a:pPr marL="808038" lvl="3" indent="0">
              <a:buNone/>
            </a:pPr>
            <a:endParaRPr lang="de-DE" dirty="0" smtClean="0"/>
          </a:p>
        </p:txBody>
      </p:sp>
      <p:sp>
        <p:nvSpPr>
          <p:cNvPr id="2" name="Titel 1"/>
          <p:cNvSpPr>
            <a:spLocks noGrp="1"/>
          </p:cNvSpPr>
          <p:nvPr>
            <p:ph type="title"/>
          </p:nvPr>
        </p:nvSpPr>
        <p:spPr>
          <a:xfrm>
            <a:off x="323850" y="404664"/>
            <a:ext cx="6624414" cy="1224136"/>
          </a:xfrm>
        </p:spPr>
        <p:txBody>
          <a:bodyPr/>
          <a:lstStyle/>
          <a:p>
            <a:r>
              <a:rPr lang="de-DE" dirty="0"/>
              <a:t>Set </a:t>
            </a:r>
            <a:r>
              <a:rPr lang="de-DE" dirty="0" err="1"/>
              <a:t>theory</a:t>
            </a:r>
            <a:r>
              <a:rPr lang="de-DE" dirty="0"/>
              <a:t>:</a:t>
            </a:r>
            <a:br>
              <a:rPr lang="de-DE" dirty="0"/>
            </a:br>
            <a:r>
              <a:rPr lang="de-DE" dirty="0"/>
              <a:t>Boolean </a:t>
            </a:r>
            <a:r>
              <a:rPr lang="de-DE" dirty="0" err="1"/>
              <a:t>operators</a:t>
            </a:r>
            <a:endParaRPr lang="de-DE" dirty="0"/>
          </a:p>
        </p:txBody>
      </p:sp>
      <p:sp>
        <p:nvSpPr>
          <p:cNvPr id="7" name="Fußzeilenplatzhalter 4"/>
          <p:cNvSpPr>
            <a:spLocks noGrp="1"/>
          </p:cNvSpPr>
          <p:nvPr>
            <p:ph type="ftr" sz="quarter" idx="3"/>
          </p:nvPr>
        </p:nvSpPr>
        <p:spPr>
          <a:xfrm>
            <a:off x="2484438" y="6453336"/>
            <a:ext cx="4247802" cy="216024"/>
          </a:xfrm>
        </p:spPr>
        <p:txBody>
          <a:bodyPr/>
          <a:lstStyle/>
          <a:p>
            <a:r>
              <a:rPr lang="de-DE" sz="900" dirty="0" err="1" smtClean="0"/>
              <a:t>Literature</a:t>
            </a:r>
            <a:r>
              <a:rPr lang="de-DE" sz="900" dirty="0" smtClean="0"/>
              <a:t> </a:t>
            </a:r>
            <a:r>
              <a:rPr lang="de-DE" sz="900" dirty="0" err="1" smtClean="0"/>
              <a:t>research</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30</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grpSp>
        <p:nvGrpSpPr>
          <p:cNvPr id="5" name="Gruppieren 4"/>
          <p:cNvGrpSpPr/>
          <p:nvPr/>
        </p:nvGrpSpPr>
        <p:grpSpPr>
          <a:xfrm>
            <a:off x="2954930" y="2420888"/>
            <a:ext cx="3234140" cy="2016224"/>
            <a:chOff x="2484438" y="3005102"/>
            <a:chExt cx="3234140" cy="2016224"/>
          </a:xfrm>
        </p:grpSpPr>
        <p:sp>
          <p:nvSpPr>
            <p:cNvPr id="4" name="Ellipse 3"/>
            <p:cNvSpPr/>
            <p:nvPr/>
          </p:nvSpPr>
          <p:spPr>
            <a:xfrm>
              <a:off x="2484438" y="3005102"/>
              <a:ext cx="2016000" cy="20162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lipse 9"/>
            <p:cNvSpPr/>
            <p:nvPr/>
          </p:nvSpPr>
          <p:spPr>
            <a:xfrm>
              <a:off x="3702578" y="3005102"/>
              <a:ext cx="2016000" cy="20162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044768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835695" y="1988840"/>
            <a:ext cx="4752529" cy="4464496"/>
          </a:xfrm>
        </p:spPr>
        <p:txBody>
          <a:bodyPr/>
          <a:lstStyle/>
          <a:p>
            <a:pPr marL="0" lvl="2" indent="0">
              <a:buNone/>
            </a:pPr>
            <a:r>
              <a:rPr lang="de-DE" b="1" dirty="0" smtClean="0">
                <a:solidFill>
                  <a:schemeClr val="accent1"/>
                </a:solidFill>
              </a:rPr>
              <a:t>NOT</a:t>
            </a:r>
          </a:p>
          <a:p>
            <a:pPr marL="0" lvl="2" indent="0">
              <a:buNone/>
            </a:pPr>
            <a:endParaRPr lang="de-DE" b="1" dirty="0">
              <a:solidFill>
                <a:schemeClr val="accent1"/>
              </a:solidFill>
            </a:endParaRPr>
          </a:p>
          <a:p>
            <a:pPr marL="0" lvl="2" indent="0">
              <a:buNone/>
            </a:pPr>
            <a:endParaRPr lang="de-DE" b="1" dirty="0">
              <a:solidFill>
                <a:schemeClr val="accent1"/>
              </a:solidFill>
            </a:endParaRPr>
          </a:p>
          <a:p>
            <a:pPr marL="0" lvl="2" indent="0">
              <a:buNone/>
            </a:pPr>
            <a:endParaRPr lang="de-DE" b="1" dirty="0">
              <a:solidFill>
                <a:schemeClr val="accent1"/>
              </a:solidFill>
            </a:endParaRPr>
          </a:p>
          <a:p>
            <a:pPr marL="808038" lvl="3" indent="0">
              <a:buNone/>
            </a:pPr>
            <a:endParaRPr lang="de-DE" dirty="0" smtClean="0"/>
          </a:p>
        </p:txBody>
      </p:sp>
      <p:sp>
        <p:nvSpPr>
          <p:cNvPr id="2" name="Titel 1"/>
          <p:cNvSpPr>
            <a:spLocks noGrp="1"/>
          </p:cNvSpPr>
          <p:nvPr>
            <p:ph type="title"/>
          </p:nvPr>
        </p:nvSpPr>
        <p:spPr>
          <a:xfrm>
            <a:off x="323850" y="404664"/>
            <a:ext cx="6624414" cy="1224136"/>
          </a:xfrm>
        </p:spPr>
        <p:txBody>
          <a:bodyPr/>
          <a:lstStyle/>
          <a:p>
            <a:r>
              <a:rPr lang="de-DE" dirty="0" smtClean="0"/>
              <a:t>Relative </a:t>
            </a:r>
            <a:r>
              <a:rPr lang="de-DE" dirty="0" err="1" smtClean="0"/>
              <a:t>complement</a:t>
            </a:r>
            <a:endParaRPr lang="de-DE" dirty="0"/>
          </a:p>
        </p:txBody>
      </p:sp>
      <p:sp>
        <p:nvSpPr>
          <p:cNvPr id="7" name="Fußzeilenplatzhalter 4"/>
          <p:cNvSpPr>
            <a:spLocks noGrp="1"/>
          </p:cNvSpPr>
          <p:nvPr>
            <p:ph type="ftr" sz="quarter" idx="3"/>
          </p:nvPr>
        </p:nvSpPr>
        <p:spPr>
          <a:xfrm>
            <a:off x="2484438" y="6453336"/>
            <a:ext cx="4247802" cy="216024"/>
          </a:xfrm>
        </p:spPr>
        <p:txBody>
          <a:bodyPr/>
          <a:lstStyle/>
          <a:p>
            <a:r>
              <a:rPr lang="de-DE" sz="900" dirty="0" err="1" smtClean="0"/>
              <a:t>Literature</a:t>
            </a:r>
            <a:r>
              <a:rPr lang="de-DE" sz="900" dirty="0" smtClean="0"/>
              <a:t> </a:t>
            </a:r>
            <a:r>
              <a:rPr lang="de-DE" sz="900" dirty="0" err="1" smtClean="0"/>
              <a:t>research</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31</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pic>
        <p:nvPicPr>
          <p:cNvPr id="6" name="Grafik 5"/>
          <p:cNvPicPr>
            <a:picLocks noChangeAspect="1"/>
          </p:cNvPicPr>
          <p:nvPr/>
        </p:nvPicPr>
        <p:blipFill rotWithShape="1">
          <a:blip r:embed="rId3"/>
          <a:srcRect b="10372"/>
          <a:stretch/>
        </p:blipFill>
        <p:spPr>
          <a:xfrm>
            <a:off x="2938463" y="2370398"/>
            <a:ext cx="3267075" cy="2117204"/>
          </a:xfrm>
          <a:prstGeom prst="rect">
            <a:avLst/>
          </a:prstGeom>
        </p:spPr>
      </p:pic>
      <p:sp>
        <p:nvSpPr>
          <p:cNvPr id="11" name="Textfeld 10"/>
          <p:cNvSpPr txBox="1"/>
          <p:nvPr/>
        </p:nvSpPr>
        <p:spPr>
          <a:xfrm>
            <a:off x="1646675" y="4869161"/>
            <a:ext cx="5850650" cy="904863"/>
          </a:xfrm>
          <a:prstGeom prst="rect">
            <a:avLst/>
          </a:prstGeom>
          <a:noFill/>
        </p:spPr>
        <p:txBody>
          <a:bodyPr wrap="square" rtlCol="0">
            <a:spAutoFit/>
          </a:bodyPr>
          <a:lstStyle/>
          <a:p>
            <a:pPr marL="0" lvl="2">
              <a:lnSpc>
                <a:spcPct val="110000"/>
              </a:lnSpc>
              <a:buClr>
                <a:schemeClr val="accent1"/>
              </a:buClr>
            </a:pPr>
            <a:r>
              <a:rPr lang="de-DE" sz="1600" b="1" dirty="0" err="1" smtClean="0">
                <a:solidFill>
                  <a:schemeClr val="accent1"/>
                </a:solidFill>
              </a:rPr>
              <a:t>Exclusion</a:t>
            </a:r>
            <a:r>
              <a:rPr lang="de-DE" sz="1600" b="1" dirty="0" smtClean="0">
                <a:solidFill>
                  <a:schemeClr val="accent1"/>
                </a:solidFill>
              </a:rPr>
              <a:t> </a:t>
            </a:r>
            <a:r>
              <a:rPr lang="de-DE" sz="1600" b="1" dirty="0" err="1" smtClean="0">
                <a:solidFill>
                  <a:schemeClr val="accent1"/>
                </a:solidFill>
              </a:rPr>
              <a:t>of</a:t>
            </a:r>
            <a:r>
              <a:rPr lang="de-DE" sz="1600" b="1" dirty="0" smtClean="0">
                <a:solidFill>
                  <a:schemeClr val="accent1"/>
                </a:solidFill>
              </a:rPr>
              <a:t> a </a:t>
            </a:r>
            <a:r>
              <a:rPr lang="de-DE" sz="1600" b="1" dirty="0" err="1" smtClean="0">
                <a:solidFill>
                  <a:schemeClr val="accent1"/>
                </a:solidFill>
              </a:rPr>
              <a:t>search</a:t>
            </a:r>
            <a:r>
              <a:rPr lang="de-DE" sz="1600" b="1" dirty="0" smtClean="0">
                <a:solidFill>
                  <a:schemeClr val="accent1"/>
                </a:solidFill>
              </a:rPr>
              <a:t> </a:t>
            </a:r>
            <a:r>
              <a:rPr lang="de-DE" sz="1600" b="1" dirty="0" err="1" smtClean="0">
                <a:solidFill>
                  <a:schemeClr val="accent1"/>
                </a:solidFill>
              </a:rPr>
              <a:t>term</a:t>
            </a:r>
            <a:endParaRPr lang="de-DE" sz="1600" b="1" dirty="0">
              <a:solidFill>
                <a:schemeClr val="accent1"/>
              </a:solidFill>
            </a:endParaRPr>
          </a:p>
          <a:p>
            <a:pPr marL="324000" lvl="2" indent="-324000">
              <a:lnSpc>
                <a:spcPct val="110000"/>
              </a:lnSpc>
              <a:buClr>
                <a:schemeClr val="accent1"/>
              </a:buClr>
              <a:buFont typeface="Arial" panose="020B0604020202020204" pitchFamily="34" charset="0"/>
              <a:buChar char="−"/>
            </a:pPr>
            <a:r>
              <a:rPr lang="de-DE" sz="1600" dirty="0" err="1" smtClean="0"/>
              <a:t>Documents</a:t>
            </a:r>
            <a:r>
              <a:rPr lang="de-DE" sz="1600" dirty="0" smtClean="0"/>
              <a:t> </a:t>
            </a:r>
            <a:r>
              <a:rPr lang="de-DE" sz="1600" dirty="0" err="1" smtClean="0"/>
              <a:t>with</a:t>
            </a:r>
            <a:r>
              <a:rPr lang="de-DE" sz="1600" dirty="0" smtClean="0"/>
              <a:t> </a:t>
            </a:r>
            <a:r>
              <a:rPr lang="de-DE" sz="1600" dirty="0" err="1" smtClean="0"/>
              <a:t>the</a:t>
            </a:r>
            <a:r>
              <a:rPr lang="de-DE" sz="1600" dirty="0" smtClean="0"/>
              <a:t> </a:t>
            </a:r>
            <a:r>
              <a:rPr lang="de-DE" sz="1600" dirty="0" err="1" smtClean="0"/>
              <a:t>term</a:t>
            </a:r>
            <a:r>
              <a:rPr lang="de-DE" sz="1600" dirty="0" smtClean="0"/>
              <a:t> </a:t>
            </a:r>
            <a:r>
              <a:rPr lang="de-DE" sz="1600" dirty="0" err="1" smtClean="0"/>
              <a:t>combined</a:t>
            </a:r>
            <a:r>
              <a:rPr lang="de-DE" sz="1600" dirty="0" smtClean="0"/>
              <a:t> </a:t>
            </a:r>
            <a:r>
              <a:rPr lang="de-DE" sz="1600" dirty="0" err="1" smtClean="0"/>
              <a:t>by</a:t>
            </a:r>
            <a:r>
              <a:rPr lang="de-DE" sz="1600" dirty="0" smtClean="0"/>
              <a:t> </a:t>
            </a:r>
            <a:r>
              <a:rPr lang="de-DE" sz="1600" i="1" dirty="0" smtClean="0"/>
              <a:t>NOT </a:t>
            </a:r>
            <a:r>
              <a:rPr lang="de-DE" sz="1600" dirty="0" err="1" smtClean="0"/>
              <a:t>are</a:t>
            </a:r>
            <a:r>
              <a:rPr lang="de-DE" sz="1600" dirty="0" smtClean="0"/>
              <a:t> not </a:t>
            </a:r>
            <a:r>
              <a:rPr lang="de-DE" sz="1600" dirty="0" err="1" smtClean="0"/>
              <a:t>shown</a:t>
            </a:r>
            <a:r>
              <a:rPr lang="de-DE" sz="1600" dirty="0" smtClean="0"/>
              <a:t>.</a:t>
            </a:r>
            <a:endParaRPr lang="de-DE" sz="1600" dirty="0"/>
          </a:p>
          <a:p>
            <a:pPr marL="324000" lvl="2" indent="-324000">
              <a:lnSpc>
                <a:spcPct val="110000"/>
              </a:lnSpc>
              <a:buClr>
                <a:schemeClr val="accent1"/>
              </a:buClr>
              <a:buFont typeface="Arial" panose="020B0604020202020204" pitchFamily="34" charset="0"/>
              <a:buChar char="−"/>
            </a:pPr>
            <a:r>
              <a:rPr lang="de-DE" sz="1600" dirty="0" smtClean="0"/>
              <a:t>Ex.: </a:t>
            </a:r>
            <a:r>
              <a:rPr lang="de-DE" sz="1600" i="1" dirty="0" err="1" smtClean="0"/>
              <a:t>modality</a:t>
            </a:r>
            <a:r>
              <a:rPr lang="de-DE" sz="1600" i="1" dirty="0" smtClean="0"/>
              <a:t> NOT </a:t>
            </a:r>
            <a:r>
              <a:rPr lang="de-DE" sz="1600" i="1" dirty="0" err="1" smtClean="0"/>
              <a:t>mood</a:t>
            </a:r>
            <a:endParaRPr lang="en-US" sz="1600" i="1" dirty="0"/>
          </a:p>
        </p:txBody>
      </p:sp>
    </p:spTree>
    <p:extLst>
      <p:ext uri="{BB962C8B-B14F-4D97-AF65-F5344CB8AC3E}">
        <p14:creationId xmlns:p14="http://schemas.microsoft.com/office/powerpoint/2010/main" val="39677675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smtClean="0"/>
              <a:t>Practical</a:t>
            </a:r>
            <a:r>
              <a:rPr lang="de-DE" dirty="0" smtClean="0"/>
              <a:t> </a:t>
            </a:r>
            <a:r>
              <a:rPr lang="de-DE" dirty="0" err="1" smtClean="0"/>
              <a:t>advice</a:t>
            </a:r>
            <a:endParaRPr lang="de-DE" sz="2800" dirty="0"/>
          </a:p>
        </p:txBody>
      </p:sp>
      <p:sp>
        <p:nvSpPr>
          <p:cNvPr id="3" name="Inhaltsplatzhalter 2"/>
          <p:cNvSpPr>
            <a:spLocks noGrp="1"/>
          </p:cNvSpPr>
          <p:nvPr>
            <p:ph idx="1"/>
          </p:nvPr>
        </p:nvSpPr>
        <p:spPr>
          <a:xfrm>
            <a:off x="323850" y="2276872"/>
            <a:ext cx="8496622" cy="4176464"/>
          </a:xfrm>
        </p:spPr>
        <p:txBody>
          <a:bodyPr/>
          <a:lstStyle/>
          <a:p>
            <a:pPr marL="609750" lvl="2" indent="-285750">
              <a:buFont typeface="Symbol" charset="2"/>
              <a:buChar char="-"/>
            </a:pPr>
            <a:endParaRPr lang="de-DE" b="1" dirty="0" smtClean="0">
              <a:solidFill>
                <a:schemeClr val="accent1"/>
              </a:solidFill>
              <a:ea typeface="ヒラギノ角ゴ Pro W3" charset="0"/>
              <a:cs typeface="Arial"/>
            </a:endParaRPr>
          </a:p>
          <a:p>
            <a:pPr marL="609750" lvl="2" indent="-285750">
              <a:buFont typeface="Symbol" charset="2"/>
              <a:buChar char="-"/>
            </a:pPr>
            <a:endParaRPr lang="de-DE" b="1" dirty="0" smtClean="0">
              <a:solidFill>
                <a:schemeClr val="accent1"/>
              </a:solidFill>
              <a:ea typeface="ヒラギノ角ゴ Pro W3" charset="0"/>
              <a:cs typeface="Arial"/>
            </a:endParaRPr>
          </a:p>
          <a:p>
            <a:pPr marL="609750" lvl="2" indent="-285750">
              <a:buFont typeface="Symbol" charset="2"/>
              <a:buChar char="-"/>
            </a:pPr>
            <a:endParaRPr lang="de-DE" b="1" dirty="0">
              <a:solidFill>
                <a:schemeClr val="accent1"/>
              </a:solidFill>
              <a:ea typeface="ヒラギノ角ゴ Pro W3" charset="0"/>
              <a:cs typeface="Arial"/>
            </a:endParaRPr>
          </a:p>
          <a:p>
            <a:pPr>
              <a:spcAft>
                <a:spcPts val="0"/>
              </a:spcAft>
            </a:pPr>
            <a:endParaRPr lang="de-DE" dirty="0" smtClean="0">
              <a:ea typeface="ヒラギノ角ゴ Pro W3" charset="0"/>
              <a:cs typeface="Arial"/>
            </a:endParaRPr>
          </a:p>
          <a:p>
            <a:pPr>
              <a:spcAft>
                <a:spcPts val="0"/>
              </a:spcAft>
            </a:pPr>
            <a:r>
              <a:rPr lang="de-DE" dirty="0" smtClean="0">
                <a:ea typeface="ヒラギノ角ゴ Pro W3" charset="0"/>
                <a:cs typeface="Arial"/>
                <a:sym typeface="Wingdings" panose="05000000000000000000" pitchFamily="2" charset="2"/>
              </a:rPr>
              <a:t>VPN (</a:t>
            </a:r>
            <a:r>
              <a:rPr lang="de-DE" dirty="0" err="1" smtClean="0">
                <a:ea typeface="ヒラギノ角ゴ Pro W3" charset="0"/>
                <a:cs typeface="Arial"/>
                <a:sym typeface="Wingdings" panose="05000000000000000000" pitchFamily="2" charset="2"/>
              </a:rPr>
              <a:t>virtual</a:t>
            </a:r>
            <a:r>
              <a:rPr lang="de-DE" dirty="0" smtClean="0">
                <a:ea typeface="ヒラギノ角ゴ Pro W3" charset="0"/>
                <a:cs typeface="Arial"/>
                <a:sym typeface="Wingdings" panose="05000000000000000000" pitchFamily="2" charset="2"/>
              </a:rPr>
              <a:t> private </a:t>
            </a:r>
            <a:r>
              <a:rPr lang="de-DE" dirty="0" err="1" smtClean="0">
                <a:ea typeface="ヒラギノ角ゴ Pro W3" charset="0"/>
                <a:cs typeface="Arial"/>
                <a:sym typeface="Wingdings" panose="05000000000000000000" pitchFamily="2" charset="2"/>
              </a:rPr>
              <a:t>network</a:t>
            </a:r>
            <a:r>
              <a:rPr lang="de-DE" dirty="0" smtClean="0">
                <a:ea typeface="ヒラギノ角ゴ Pro W3" charset="0"/>
                <a:cs typeface="Arial"/>
                <a:sym typeface="Wingdings" panose="05000000000000000000" pitchFamily="2" charset="2"/>
              </a:rPr>
              <a:t>) remote </a:t>
            </a:r>
            <a:r>
              <a:rPr lang="de-DE" dirty="0" err="1" smtClean="0">
                <a:ea typeface="ヒラギノ角ゴ Pro W3" charset="0"/>
                <a:cs typeface="Arial"/>
                <a:sym typeface="Wingdings" panose="05000000000000000000" pitchFamily="2" charset="2"/>
              </a:rPr>
              <a:t>access</a:t>
            </a:r>
            <a:r>
              <a:rPr lang="de-DE" dirty="0" smtClean="0">
                <a:ea typeface="ヒラギノ角ゴ Pro W3" charset="0"/>
                <a:cs typeface="Arial"/>
                <a:sym typeface="Wingdings" panose="05000000000000000000" pitchFamily="2" charset="2"/>
              </a:rPr>
              <a:t> (</a:t>
            </a:r>
            <a:r>
              <a:rPr lang="de-DE" i="1" dirty="0" smtClean="0">
                <a:ea typeface="ヒラギノ角ゴ Pro W3" charset="0"/>
                <a:cs typeface="Arial"/>
                <a:sym typeface="Wingdings" panose="05000000000000000000" pitchFamily="2" charset="2"/>
              </a:rPr>
              <a:t>Cisco </a:t>
            </a:r>
            <a:r>
              <a:rPr lang="de-DE" i="1" dirty="0" err="1" smtClean="0">
                <a:ea typeface="ヒラギノ角ゴ Pro W3" charset="0"/>
                <a:cs typeface="Arial"/>
                <a:sym typeface="Wingdings" panose="05000000000000000000" pitchFamily="2" charset="2"/>
              </a:rPr>
              <a:t>AnyConnect</a:t>
            </a:r>
            <a:r>
              <a:rPr lang="de-DE" dirty="0" smtClean="0">
                <a:ea typeface="ヒラギノ角ゴ Pro W3" charset="0"/>
                <a:cs typeface="Arial"/>
                <a:sym typeface="Wingdings" panose="05000000000000000000" pitchFamily="2" charset="2"/>
              </a:rPr>
              <a:t>)</a:t>
            </a:r>
          </a:p>
          <a:p>
            <a:pPr>
              <a:spcAft>
                <a:spcPts val="0"/>
              </a:spcAft>
            </a:pPr>
            <a:endParaRPr lang="de-DE" dirty="0">
              <a:ea typeface="ヒラギノ角ゴ Pro W3" charset="0"/>
              <a:cs typeface="Arial"/>
              <a:sym typeface="Wingdings" panose="05000000000000000000" pitchFamily="2" charset="2"/>
            </a:endParaRPr>
          </a:p>
          <a:p>
            <a:pPr marL="285750" lvl="1" indent="-285750">
              <a:buClr>
                <a:schemeClr val="accent1"/>
              </a:buClr>
              <a:buFont typeface="Symbol" charset="2"/>
              <a:buChar char="-"/>
            </a:pPr>
            <a:r>
              <a:rPr lang="de-DE" dirty="0" smtClean="0">
                <a:ea typeface="ヒラギノ角ゴ Pro W3" charset="0"/>
                <a:cs typeface="Arial"/>
              </a:rPr>
              <a:t>KIM </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e-mail</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and</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internet</a:t>
            </a:r>
            <a:r>
              <a:rPr lang="de-DE" dirty="0" smtClean="0">
                <a:ea typeface="ヒラギノ角ゴ Pro W3" charset="0"/>
                <a:cs typeface="Arial"/>
                <a:sym typeface="Wingdings" panose="05000000000000000000" pitchFamily="2" charset="2"/>
              </a:rPr>
              <a:t>  Remote </a:t>
            </a:r>
            <a:r>
              <a:rPr lang="de-DE" dirty="0" err="1" smtClean="0">
                <a:ea typeface="ヒラギノ角ゴ Pro W3" charset="0"/>
                <a:cs typeface="Arial"/>
                <a:sym typeface="Wingdings" panose="05000000000000000000" pitchFamily="2" charset="2"/>
              </a:rPr>
              <a:t>access</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to</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the</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campus</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network</a:t>
            </a:r>
            <a:r>
              <a:rPr lang="de-DE" dirty="0" smtClean="0">
                <a:ea typeface="ヒラギノ角ゴ Pro W3" charset="0"/>
                <a:cs typeface="Arial"/>
                <a:sym typeface="Wingdings" panose="05000000000000000000" pitchFamily="2" charset="2"/>
              </a:rPr>
              <a:t> (VPN)</a:t>
            </a:r>
            <a:br>
              <a:rPr lang="de-DE" dirty="0" smtClean="0">
                <a:ea typeface="ヒラギノ角ゴ Pro W3" charset="0"/>
                <a:cs typeface="Arial"/>
                <a:sym typeface="Wingdings" panose="05000000000000000000" pitchFamily="2" charset="2"/>
              </a:rPr>
            </a:br>
            <a:endParaRPr lang="de-DE" dirty="0" smtClean="0">
              <a:ea typeface="ヒラギノ角ゴ Pro W3" charset="0"/>
              <a:cs typeface="Arial"/>
              <a:sym typeface="Wingdings" panose="05000000000000000000" pitchFamily="2" charset="2"/>
            </a:endParaRPr>
          </a:p>
          <a:p>
            <a:pPr marL="285750" lvl="1" indent="-285750">
              <a:buClr>
                <a:schemeClr val="accent1"/>
              </a:buClr>
              <a:buFont typeface="Symbol" charset="2"/>
              <a:buChar char="-"/>
            </a:pPr>
            <a:r>
              <a:rPr lang="de-DE" dirty="0" err="1" smtClean="0">
                <a:ea typeface="ヒラギノ角ゴ Pro W3" charset="0"/>
                <a:cs typeface="Arial"/>
                <a:sym typeface="Wingdings" panose="05000000000000000000" pitchFamily="2" charset="2"/>
              </a:rPr>
              <a:t>being</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able</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to</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obtain</a:t>
            </a:r>
            <a:r>
              <a:rPr lang="de-DE" dirty="0" smtClean="0">
                <a:ea typeface="ヒラギノ角ゴ Pro W3" charset="0"/>
                <a:cs typeface="Arial"/>
                <a:sym typeface="Wingdings" panose="05000000000000000000" pitchFamily="2" charset="2"/>
              </a:rPr>
              <a:t> at </a:t>
            </a:r>
            <a:r>
              <a:rPr lang="de-DE" dirty="0" err="1" smtClean="0">
                <a:ea typeface="ヒラギノ角ゴ Pro W3" charset="0"/>
                <a:cs typeface="Arial"/>
                <a:sym typeface="Wingdings" panose="05000000000000000000" pitchFamily="2" charset="2"/>
              </a:rPr>
              <a:t>home</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the</a:t>
            </a:r>
            <a:r>
              <a:rPr lang="de-DE" dirty="0" smtClean="0">
                <a:ea typeface="ヒラギノ角ゴ Pro W3" charset="0"/>
                <a:cs typeface="Arial"/>
                <a:sym typeface="Wingdings" panose="05000000000000000000" pitchFamily="2" charset="2"/>
              </a:rPr>
              <a:t> same </a:t>
            </a:r>
            <a:r>
              <a:rPr lang="de-DE" dirty="0" err="1" smtClean="0">
                <a:ea typeface="ヒラギノ角ゴ Pro W3" charset="0"/>
                <a:cs typeface="Arial"/>
                <a:sym typeface="Wingdings" panose="05000000000000000000" pitchFamily="2" charset="2"/>
              </a:rPr>
              <a:t>articles</a:t>
            </a:r>
            <a:r>
              <a:rPr lang="de-DE" dirty="0" smtClean="0">
                <a:ea typeface="ヒラギノ角ゴ Pro W3" charset="0"/>
                <a:cs typeface="Arial"/>
                <a:sym typeface="Wingdings" panose="05000000000000000000" pitchFamily="2" charset="2"/>
              </a:rPr>
              <a:t> in PDF </a:t>
            </a:r>
            <a:r>
              <a:rPr lang="de-DE" dirty="0" err="1" smtClean="0">
                <a:ea typeface="ヒラギノ角ゴ Pro W3" charset="0"/>
                <a:cs typeface="Arial"/>
                <a:sym typeface="Wingdings" panose="05000000000000000000" pitchFamily="2" charset="2"/>
              </a:rPr>
              <a:t>format</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as</a:t>
            </a:r>
            <a:r>
              <a:rPr lang="de-DE" dirty="0" smtClean="0">
                <a:ea typeface="ヒラギノ角ゴ Pro W3" charset="0"/>
                <a:cs typeface="Arial"/>
                <a:sym typeface="Wingdings" panose="05000000000000000000" pitchFamily="2" charset="2"/>
              </a:rPr>
              <a:t> on </a:t>
            </a:r>
            <a:r>
              <a:rPr lang="de-DE" dirty="0" err="1" smtClean="0">
                <a:ea typeface="ヒラギノ角ゴ Pro W3" charset="0"/>
                <a:cs typeface="Arial"/>
                <a:sym typeface="Wingdings" panose="05000000000000000000" pitchFamily="2" charset="2"/>
              </a:rPr>
              <a:t>campus</a:t>
            </a:r>
            <a:r>
              <a:rPr lang="de-DE" dirty="0" smtClean="0">
                <a:ea typeface="ヒラギノ角ゴ Pro W3" charset="0"/>
                <a:cs typeface="Arial"/>
                <a:sym typeface="Wingdings" panose="05000000000000000000" pitchFamily="2" charset="2"/>
              </a:rPr>
              <a:t> / in </a:t>
            </a:r>
            <a:r>
              <a:rPr lang="de-DE" dirty="0" err="1" smtClean="0">
                <a:ea typeface="ヒラギノ角ゴ Pro W3" charset="0"/>
                <a:cs typeface="Arial"/>
                <a:sym typeface="Wingdings" panose="05000000000000000000" pitchFamily="2" charset="2"/>
              </a:rPr>
              <a:t>the</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library</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Get</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it</a:t>
            </a:r>
            <a:r>
              <a:rPr lang="de-DE" dirty="0" smtClean="0">
                <a:ea typeface="ヒラギノ角ゴ Pro W3" charset="0"/>
                <a:cs typeface="Arial"/>
                <a:sym typeface="Wingdings" panose="05000000000000000000" pitchFamily="2" charset="2"/>
              </a:rPr>
              <a:t> @ UB Konstanz“; in Google Scholar, </a:t>
            </a:r>
            <a:r>
              <a:rPr lang="de-DE" dirty="0" err="1" smtClean="0">
                <a:ea typeface="ヒラギノ角ゴ Pro W3" charset="0"/>
                <a:cs typeface="Arial"/>
                <a:sym typeface="Wingdings" panose="05000000000000000000" pitchFamily="2" charset="2"/>
              </a:rPr>
              <a:t>too</a:t>
            </a:r>
            <a:r>
              <a:rPr lang="de-DE" dirty="0" smtClean="0">
                <a:ea typeface="ヒラギノ角ゴ Pro W3" charset="0"/>
                <a:cs typeface="Arial"/>
                <a:sym typeface="Wingdings" panose="05000000000000000000" pitchFamily="2" charset="2"/>
              </a:rPr>
              <a:t>)</a:t>
            </a:r>
          </a:p>
          <a:p>
            <a:pPr marL="285750" lvl="1" indent="-285750">
              <a:buClr>
                <a:schemeClr val="accent1"/>
              </a:buClr>
              <a:buFont typeface="Symbol" charset="2"/>
              <a:buChar char="-"/>
            </a:pPr>
            <a:endParaRPr lang="de-DE" dirty="0">
              <a:ea typeface="ヒラギノ角ゴ Pro W3" charset="0"/>
              <a:cs typeface="Arial"/>
              <a:sym typeface="Wingdings" panose="05000000000000000000" pitchFamily="2" charset="2"/>
            </a:endParaRPr>
          </a:p>
          <a:p>
            <a:pPr marL="285750" lvl="1" indent="-285750">
              <a:buClr>
                <a:schemeClr val="accent1"/>
              </a:buClr>
              <a:buFont typeface="Symbol" charset="2"/>
              <a:buChar char="-"/>
            </a:pPr>
            <a:r>
              <a:rPr lang="de-DE" dirty="0" err="1" smtClean="0">
                <a:ea typeface="ヒラギノ角ゴ Pro W3" charset="0"/>
                <a:cs typeface="Arial"/>
                <a:sym typeface="Wingdings" panose="05000000000000000000" pitchFamily="2" charset="2"/>
              </a:rPr>
              <a:t>When</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you</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are</a:t>
            </a:r>
            <a:r>
              <a:rPr lang="de-DE" dirty="0" smtClean="0">
                <a:ea typeface="ヒラギノ角ゴ Pro W3" charset="0"/>
                <a:cs typeface="Arial"/>
                <a:sym typeface="Wingdings" panose="05000000000000000000" pitchFamily="2" charset="2"/>
              </a:rPr>
              <a:t> </a:t>
            </a:r>
            <a:r>
              <a:rPr lang="de-DE" u="sng" dirty="0" err="1" smtClean="0">
                <a:uFill>
                  <a:solidFill>
                    <a:schemeClr val="accent2"/>
                  </a:solidFill>
                </a:uFill>
                <a:ea typeface="ヒラギノ角ゴ Pro W3" charset="0"/>
                <a:cs typeface="Arial"/>
                <a:sym typeface="Wingdings" panose="05000000000000000000" pitchFamily="2" charset="2"/>
              </a:rPr>
              <a:t>virtually</a:t>
            </a:r>
            <a:r>
              <a:rPr lang="de-DE" u="sng" dirty="0" smtClean="0">
                <a:uFill>
                  <a:solidFill>
                    <a:schemeClr val="accent2"/>
                  </a:solidFill>
                </a:uFill>
                <a:ea typeface="ヒラギノ角ゴ Pro W3" charset="0"/>
                <a:cs typeface="Arial"/>
                <a:sym typeface="Wingdings" panose="05000000000000000000" pitchFamily="2" charset="2"/>
              </a:rPr>
              <a:t> </a:t>
            </a:r>
            <a:r>
              <a:rPr lang="de-DE" u="sng" dirty="0" err="1" smtClean="0">
                <a:uFill>
                  <a:solidFill>
                    <a:schemeClr val="accent2"/>
                  </a:solidFill>
                </a:uFill>
                <a:ea typeface="ヒラギノ角ゴ Pro W3" charset="0"/>
                <a:cs typeface="Arial"/>
                <a:sym typeface="Wingdings" panose="05000000000000000000" pitchFamily="2" charset="2"/>
              </a:rPr>
              <a:t>within</a:t>
            </a:r>
            <a:r>
              <a:rPr lang="de-DE" u="sng" dirty="0" smtClean="0">
                <a:uFill>
                  <a:solidFill>
                    <a:schemeClr val="accent2"/>
                  </a:solidFill>
                </a:uFill>
                <a:ea typeface="ヒラギノ角ゴ Pro W3" charset="0"/>
                <a:cs typeface="Arial"/>
                <a:sym typeface="Wingdings" panose="05000000000000000000" pitchFamily="2" charset="2"/>
              </a:rPr>
              <a:t> </a:t>
            </a:r>
            <a:r>
              <a:rPr lang="de-DE" u="sng" dirty="0" err="1" smtClean="0">
                <a:uFill>
                  <a:solidFill>
                    <a:schemeClr val="accent2"/>
                  </a:solidFill>
                </a:uFill>
                <a:ea typeface="ヒラギノ角ゴ Pro W3" charset="0"/>
                <a:cs typeface="Arial"/>
                <a:sym typeface="Wingdings" panose="05000000000000000000" pitchFamily="2" charset="2"/>
              </a:rPr>
              <a:t>the</a:t>
            </a:r>
            <a:r>
              <a:rPr lang="de-DE" u="sng" dirty="0" smtClean="0">
                <a:uFill>
                  <a:solidFill>
                    <a:schemeClr val="accent2"/>
                  </a:solidFill>
                </a:uFill>
                <a:ea typeface="ヒラギノ角ゴ Pro W3" charset="0"/>
                <a:cs typeface="Arial"/>
                <a:sym typeface="Wingdings" panose="05000000000000000000" pitchFamily="2" charset="2"/>
              </a:rPr>
              <a:t> Uni Konstanz </a:t>
            </a:r>
            <a:r>
              <a:rPr lang="de-DE" u="sng" dirty="0" err="1" smtClean="0">
                <a:uFill>
                  <a:solidFill>
                    <a:schemeClr val="accent2"/>
                  </a:solidFill>
                </a:uFill>
                <a:ea typeface="ヒラギノ角ゴ Pro W3" charset="0"/>
                <a:cs typeface="Arial"/>
                <a:sym typeface="Wingdings" panose="05000000000000000000" pitchFamily="2" charset="2"/>
              </a:rPr>
              <a:t>network</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your</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wireless</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printer</a:t>
            </a:r>
            <a:r>
              <a:rPr lang="de-DE" dirty="0" smtClean="0">
                <a:ea typeface="ヒラギノ角ゴ Pro W3" charset="0"/>
                <a:cs typeface="Arial"/>
                <a:sym typeface="Wingdings" panose="05000000000000000000" pitchFamily="2" charset="2"/>
              </a:rPr>
              <a:t> at </a:t>
            </a:r>
            <a:r>
              <a:rPr lang="de-DE" dirty="0" err="1" smtClean="0">
                <a:ea typeface="ヒラギノ角ゴ Pro W3" charset="0"/>
                <a:cs typeface="Arial"/>
                <a:sym typeface="Wingdings" panose="05000000000000000000" pitchFamily="2" charset="2"/>
              </a:rPr>
              <a:t>home</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does</a:t>
            </a:r>
            <a:r>
              <a:rPr lang="de-DE" dirty="0" smtClean="0">
                <a:ea typeface="ヒラギノ角ゴ Pro W3" charset="0"/>
                <a:cs typeface="Arial"/>
                <a:sym typeface="Wingdings" panose="05000000000000000000" pitchFamily="2" charset="2"/>
              </a:rPr>
              <a:t> not </a:t>
            </a:r>
            <a:r>
              <a:rPr lang="de-DE" dirty="0" err="1" smtClean="0">
                <a:ea typeface="ヒラギノ角ゴ Pro W3" charset="0"/>
                <a:cs typeface="Arial"/>
                <a:sym typeface="Wingdings" panose="05000000000000000000" pitchFamily="2" charset="2"/>
              </a:rPr>
              <a:t>work</a:t>
            </a:r>
            <a:r>
              <a:rPr lang="de-DE" dirty="0" smtClean="0">
                <a:ea typeface="ヒラギノ角ゴ Pro W3" charset="0"/>
                <a:cs typeface="Arial"/>
                <a:sym typeface="Wingdings" panose="05000000000000000000" pitchFamily="2" charset="2"/>
              </a:rPr>
              <a:t>.</a:t>
            </a:r>
            <a:endParaRPr lang="de-DE" dirty="0" smtClean="0">
              <a:ea typeface="ヒラギノ角ゴ Pro W3" charset="0"/>
              <a:cs typeface="Arial"/>
            </a:endParaRPr>
          </a:p>
          <a:p>
            <a:pPr marL="285750" lvl="1" indent="-285750">
              <a:buClr>
                <a:schemeClr val="accent1"/>
              </a:buClr>
              <a:buFont typeface="Symbol" charset="2"/>
              <a:buChar char="-"/>
            </a:pPr>
            <a:endParaRPr lang="de-DE" dirty="0" smtClean="0">
              <a:ea typeface="ヒラギノ角ゴ Pro W3" charset="0"/>
              <a:cs typeface="Arial"/>
            </a:endParaRPr>
          </a:p>
          <a:p>
            <a:pPr marL="285750" lvl="1" indent="-285750">
              <a:buClr>
                <a:schemeClr val="accent1"/>
              </a:buClr>
              <a:buFont typeface="Symbol" charset="2"/>
              <a:buChar char="-"/>
            </a:pPr>
            <a:endParaRPr lang="de-DE" dirty="0">
              <a:ea typeface="ヒラギノ角ゴ Pro W3" charset="0"/>
              <a:cs typeface="Arial"/>
            </a:endParaRPr>
          </a:p>
        </p:txBody>
      </p:sp>
      <p:sp>
        <p:nvSpPr>
          <p:cNvPr id="7" name="Fußzeilenplatzhalter 4"/>
          <p:cNvSpPr>
            <a:spLocks noGrp="1"/>
          </p:cNvSpPr>
          <p:nvPr>
            <p:ph type="ftr" sz="quarter" idx="3"/>
          </p:nvPr>
        </p:nvSpPr>
        <p:spPr>
          <a:xfrm>
            <a:off x="2484438" y="6453336"/>
            <a:ext cx="4247802" cy="216024"/>
          </a:xfrm>
        </p:spPr>
        <p:txBody>
          <a:bodyPr/>
          <a:lstStyle/>
          <a:p>
            <a:r>
              <a:rPr lang="de-DE" sz="900" dirty="0" err="1" smtClean="0"/>
              <a:t>Literature</a:t>
            </a:r>
            <a:r>
              <a:rPr lang="de-DE" sz="900" dirty="0" smtClean="0"/>
              <a:t> </a:t>
            </a:r>
            <a:r>
              <a:rPr lang="de-DE" sz="900" dirty="0" err="1" smtClean="0"/>
              <a:t>research</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32</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Tree>
    <p:extLst>
      <p:ext uri="{BB962C8B-B14F-4D97-AF65-F5344CB8AC3E}">
        <p14:creationId xmlns:p14="http://schemas.microsoft.com/office/powerpoint/2010/main" val="10280538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a:t>Practical</a:t>
            </a:r>
            <a:r>
              <a:rPr lang="de-DE" dirty="0"/>
              <a:t> </a:t>
            </a:r>
            <a:r>
              <a:rPr lang="de-DE" dirty="0" err="1"/>
              <a:t>advice</a:t>
            </a:r>
            <a:endParaRPr lang="de-DE" sz="2800" dirty="0"/>
          </a:p>
        </p:txBody>
      </p:sp>
      <p:sp>
        <p:nvSpPr>
          <p:cNvPr id="3" name="Inhaltsplatzhalter 2"/>
          <p:cNvSpPr>
            <a:spLocks noGrp="1"/>
          </p:cNvSpPr>
          <p:nvPr>
            <p:ph idx="1"/>
          </p:nvPr>
        </p:nvSpPr>
        <p:spPr>
          <a:xfrm>
            <a:off x="323850" y="2204864"/>
            <a:ext cx="8496622" cy="4032448"/>
          </a:xfrm>
        </p:spPr>
        <p:txBody>
          <a:bodyPr/>
          <a:lstStyle/>
          <a:p>
            <a:pPr lvl="1">
              <a:buClr>
                <a:schemeClr val="accent1"/>
              </a:buClr>
            </a:pPr>
            <a:r>
              <a:rPr lang="de-DE" b="1" dirty="0" err="1" smtClean="0">
                <a:solidFill>
                  <a:schemeClr val="accent1"/>
                </a:solidFill>
                <a:ea typeface="ヒラギノ角ゴ Pro W3" charset="0"/>
                <a:cs typeface="Arial"/>
                <a:sym typeface="Wingdings" panose="05000000000000000000" pitchFamily="2" charset="2"/>
              </a:rPr>
              <a:t>Articles</a:t>
            </a:r>
            <a:r>
              <a:rPr lang="de-DE" b="1" dirty="0" smtClean="0">
                <a:solidFill>
                  <a:schemeClr val="accent1"/>
                </a:solidFill>
                <a:ea typeface="ヒラギノ角ゴ Pro W3" charset="0"/>
                <a:cs typeface="Arial"/>
                <a:sym typeface="Wingdings" panose="05000000000000000000" pitchFamily="2" charset="2"/>
              </a:rPr>
              <a:t> </a:t>
            </a:r>
            <a:r>
              <a:rPr lang="de-DE" b="1" dirty="0" err="1" smtClean="0">
                <a:solidFill>
                  <a:schemeClr val="accent1"/>
                </a:solidFill>
                <a:ea typeface="ヒラギノ角ゴ Pro W3" charset="0"/>
                <a:cs typeface="Arial"/>
                <a:sym typeface="Wingdings" panose="05000000000000000000" pitchFamily="2" charset="2"/>
              </a:rPr>
              <a:t>only</a:t>
            </a:r>
            <a:r>
              <a:rPr lang="de-DE" b="1" dirty="0" smtClean="0">
                <a:solidFill>
                  <a:schemeClr val="accent1"/>
                </a:solidFill>
                <a:ea typeface="ヒラギノ角ゴ Pro W3" charset="0"/>
                <a:cs typeface="Arial"/>
                <a:sym typeface="Wingdings" panose="05000000000000000000" pitchFamily="2" charset="2"/>
              </a:rPr>
              <a:t> </a:t>
            </a:r>
            <a:r>
              <a:rPr lang="de-DE" b="1" dirty="0" err="1" smtClean="0">
                <a:solidFill>
                  <a:schemeClr val="accent1"/>
                </a:solidFill>
                <a:ea typeface="ヒラギノ角ゴ Pro W3" charset="0"/>
                <a:cs typeface="Arial"/>
                <a:sym typeface="Wingdings" panose="05000000000000000000" pitchFamily="2" charset="2"/>
              </a:rPr>
              <a:t>available</a:t>
            </a:r>
            <a:r>
              <a:rPr lang="de-DE" b="1" dirty="0" smtClean="0">
                <a:solidFill>
                  <a:schemeClr val="accent1"/>
                </a:solidFill>
                <a:ea typeface="ヒラギノ角ゴ Pro W3" charset="0"/>
                <a:cs typeface="Arial"/>
                <a:sym typeface="Wingdings" panose="05000000000000000000" pitchFamily="2" charset="2"/>
              </a:rPr>
              <a:t> in </a:t>
            </a:r>
            <a:r>
              <a:rPr lang="de-DE" b="1" dirty="0" err="1" smtClean="0">
                <a:solidFill>
                  <a:schemeClr val="accent1"/>
                </a:solidFill>
                <a:ea typeface="ヒラギノ角ゴ Pro W3" charset="0"/>
                <a:cs typeface="Arial"/>
                <a:sym typeface="Wingdings" panose="05000000000000000000" pitchFamily="2" charset="2"/>
              </a:rPr>
              <a:t>print</a:t>
            </a:r>
            <a:endParaRPr lang="de-DE" b="1" dirty="0" smtClean="0">
              <a:solidFill>
                <a:schemeClr val="accent1"/>
              </a:solidFill>
              <a:ea typeface="ヒラギノ角ゴ Pro W3" charset="0"/>
              <a:cs typeface="Arial"/>
              <a:sym typeface="Wingdings" panose="05000000000000000000" pitchFamily="2" charset="2"/>
            </a:endParaRPr>
          </a:p>
          <a:p>
            <a:pPr lvl="1">
              <a:buClr>
                <a:schemeClr val="accent1"/>
              </a:buClr>
            </a:pPr>
            <a:endParaRPr lang="de-DE" dirty="0">
              <a:ea typeface="ヒラギノ角ゴ Pro W3" charset="0"/>
              <a:cs typeface="Arial"/>
            </a:endParaRPr>
          </a:p>
          <a:p>
            <a:pPr marL="285750" lvl="1" indent="-285750">
              <a:buClr>
                <a:schemeClr val="accent1"/>
              </a:buClr>
              <a:buFont typeface="Symbol" charset="2"/>
              <a:buChar char="-"/>
            </a:pPr>
            <a:r>
              <a:rPr lang="de-DE" dirty="0" err="1" smtClean="0">
                <a:ea typeface="ヒラギノ角ゴ Pro W3" charset="0"/>
                <a:cs typeface="Arial"/>
              </a:rPr>
              <a:t>shorter</a:t>
            </a:r>
            <a:r>
              <a:rPr lang="de-DE" dirty="0" smtClean="0">
                <a:ea typeface="ヒラギノ角ゴ Pro W3" charset="0"/>
                <a:cs typeface="Arial"/>
              </a:rPr>
              <a:t> </a:t>
            </a:r>
            <a:r>
              <a:rPr lang="de-DE" dirty="0" err="1" smtClean="0">
                <a:ea typeface="ヒラギノ角ゴ Pro W3" charset="0"/>
                <a:cs typeface="Arial"/>
              </a:rPr>
              <a:t>loan</a:t>
            </a:r>
            <a:r>
              <a:rPr lang="de-DE" dirty="0" smtClean="0">
                <a:ea typeface="ヒラギノ角ゴ Pro W3" charset="0"/>
                <a:cs typeface="Arial"/>
              </a:rPr>
              <a:t> </a:t>
            </a:r>
            <a:r>
              <a:rPr lang="de-DE" dirty="0" err="1" smtClean="0">
                <a:ea typeface="ヒラギノ角ゴ Pro W3" charset="0"/>
                <a:cs typeface="Arial"/>
              </a:rPr>
              <a:t>periods</a:t>
            </a:r>
            <a:r>
              <a:rPr lang="de-DE" dirty="0" smtClean="0">
                <a:ea typeface="ヒラギノ角ゴ Pro W3" charset="0"/>
                <a:cs typeface="Arial"/>
              </a:rPr>
              <a:t> </a:t>
            </a:r>
            <a:r>
              <a:rPr lang="de-DE" dirty="0" err="1" smtClean="0">
                <a:ea typeface="ヒラギノ角ゴ Pro W3" charset="0"/>
                <a:cs typeface="Arial"/>
              </a:rPr>
              <a:t>for</a:t>
            </a:r>
            <a:r>
              <a:rPr lang="de-DE" dirty="0" smtClean="0">
                <a:ea typeface="ヒラギノ角ゴ Pro W3" charset="0"/>
                <a:cs typeface="Arial"/>
              </a:rPr>
              <a:t> </a:t>
            </a:r>
            <a:r>
              <a:rPr lang="de-DE" dirty="0" err="1" smtClean="0">
                <a:ea typeface="ヒラギノ角ゴ Pro W3" charset="0"/>
                <a:cs typeface="Arial"/>
              </a:rPr>
              <a:t>journals</a:t>
            </a:r>
            <a:r>
              <a:rPr lang="de-DE" dirty="0" smtClean="0">
                <a:ea typeface="ヒラギノ角ゴ Pro W3" charset="0"/>
                <a:cs typeface="Arial"/>
              </a:rPr>
              <a:t>, </a:t>
            </a:r>
            <a:r>
              <a:rPr lang="de-DE" dirty="0" err="1" smtClean="0">
                <a:ea typeface="ヒラギノ角ゴ Pro W3" charset="0"/>
                <a:cs typeface="Arial"/>
              </a:rPr>
              <a:t>books</a:t>
            </a:r>
            <a:r>
              <a:rPr lang="de-DE" dirty="0" smtClean="0">
                <a:ea typeface="ヒラギノ角ゴ Pro W3" charset="0"/>
                <a:cs typeface="Arial"/>
              </a:rPr>
              <a:t> </a:t>
            </a:r>
            <a:r>
              <a:rPr lang="de-DE" dirty="0" err="1" smtClean="0">
                <a:ea typeface="ヒラギノ角ゴ Pro W3" charset="0"/>
                <a:cs typeface="Arial"/>
              </a:rPr>
              <a:t>from</a:t>
            </a:r>
            <a:r>
              <a:rPr lang="de-DE" dirty="0" smtClean="0">
                <a:ea typeface="ヒラギノ角ゴ Pro W3" charset="0"/>
                <a:cs typeface="Arial"/>
              </a:rPr>
              <a:t> </a:t>
            </a:r>
            <a:r>
              <a:rPr lang="de-DE" dirty="0" err="1" smtClean="0">
                <a:ea typeface="ヒラギノ角ゴ Pro W3" charset="0"/>
                <a:cs typeface="Arial"/>
              </a:rPr>
              <a:t>handsets</a:t>
            </a:r>
            <a:r>
              <a:rPr lang="de-DE" dirty="0" smtClean="0">
                <a:ea typeface="ヒラギノ角ゴ Pro W3" charset="0"/>
                <a:cs typeface="Arial"/>
              </a:rPr>
              <a:t> etc.</a:t>
            </a:r>
          </a:p>
          <a:p>
            <a:pPr marL="285750" lvl="1" indent="-285750">
              <a:buClr>
                <a:schemeClr val="accent1"/>
              </a:buClr>
              <a:buFont typeface="Symbol" charset="2"/>
              <a:buChar char="-"/>
            </a:pPr>
            <a:endParaRPr lang="de-DE" dirty="0">
              <a:ea typeface="ヒラギノ角ゴ Pro W3" charset="0"/>
              <a:cs typeface="Arial"/>
            </a:endParaRPr>
          </a:p>
          <a:p>
            <a:pPr marL="285750" lvl="1" indent="-285750">
              <a:buClr>
                <a:schemeClr val="accent1"/>
              </a:buClr>
              <a:buFont typeface="Symbol" charset="2"/>
              <a:buChar char="-"/>
            </a:pPr>
            <a:r>
              <a:rPr lang="de-DE" dirty="0" smtClean="0">
                <a:ea typeface="ヒラギノ角ゴ Pro W3" charset="0"/>
                <a:cs typeface="Arial"/>
              </a:rPr>
              <a:t>Relevant </a:t>
            </a:r>
            <a:r>
              <a:rPr lang="de-DE" dirty="0" err="1" smtClean="0">
                <a:ea typeface="ヒラギノ角ゴ Pro W3" charset="0"/>
                <a:cs typeface="Arial"/>
              </a:rPr>
              <a:t>passages</a:t>
            </a:r>
            <a:r>
              <a:rPr lang="de-DE" dirty="0" smtClean="0">
                <a:ea typeface="ヒラギノ角ゴ Pro W3" charset="0"/>
                <a:cs typeface="Arial"/>
              </a:rPr>
              <a:t>, e.g. </a:t>
            </a:r>
            <a:r>
              <a:rPr lang="de-DE" dirty="0" err="1" smtClean="0">
                <a:ea typeface="ヒラギノ角ゴ Pro W3" charset="0"/>
                <a:cs typeface="Arial"/>
              </a:rPr>
              <a:t>articles</a:t>
            </a:r>
            <a:r>
              <a:rPr lang="de-DE" dirty="0" smtClean="0">
                <a:ea typeface="ヒラギノ角ゴ Pro W3" charset="0"/>
                <a:cs typeface="Arial"/>
              </a:rPr>
              <a:t> </a:t>
            </a:r>
            <a:r>
              <a:rPr lang="de-DE" dirty="0" err="1" smtClean="0">
                <a:ea typeface="ヒラギノ角ゴ Pro W3" charset="0"/>
                <a:cs typeface="Arial"/>
              </a:rPr>
              <a:t>from</a:t>
            </a:r>
            <a:r>
              <a:rPr lang="de-DE" dirty="0" smtClean="0">
                <a:ea typeface="ヒラギノ角ゴ Pro W3" charset="0"/>
                <a:cs typeface="Arial"/>
              </a:rPr>
              <a:t> </a:t>
            </a:r>
            <a:r>
              <a:rPr lang="de-DE" dirty="0" err="1" smtClean="0">
                <a:ea typeface="ヒラギノ角ゴ Pro W3" charset="0"/>
                <a:cs typeface="Arial"/>
              </a:rPr>
              <a:t>scholarly</a:t>
            </a:r>
            <a:r>
              <a:rPr lang="de-DE" dirty="0" smtClean="0">
                <a:ea typeface="ヒラギノ角ゴ Pro W3" charset="0"/>
                <a:cs typeface="Arial"/>
              </a:rPr>
              <a:t> </a:t>
            </a:r>
            <a:r>
              <a:rPr lang="de-DE" dirty="0" err="1" smtClean="0">
                <a:ea typeface="ヒラギノ角ゴ Pro W3" charset="0"/>
                <a:cs typeface="Arial"/>
              </a:rPr>
              <a:t>journals</a:t>
            </a:r>
            <a:r>
              <a:rPr lang="de-DE" dirty="0" smtClean="0">
                <a:ea typeface="ヒラギノ角ゴ Pro W3" charset="0"/>
                <a:cs typeface="Arial"/>
              </a:rPr>
              <a:t> </a:t>
            </a:r>
            <a:r>
              <a:rPr lang="de-DE" dirty="0" err="1" smtClean="0">
                <a:ea typeface="ヒラギノ角ゴ Pro W3" charset="0"/>
                <a:cs typeface="Arial"/>
              </a:rPr>
              <a:t>or</a:t>
            </a:r>
            <a:r>
              <a:rPr lang="de-DE" dirty="0" smtClean="0">
                <a:ea typeface="ヒラギノ角ゴ Pro W3" charset="0"/>
                <a:cs typeface="Arial"/>
              </a:rPr>
              <a:t> </a:t>
            </a:r>
            <a:r>
              <a:rPr lang="de-DE" dirty="0" err="1" smtClean="0">
                <a:ea typeface="ヒラギノ角ゴ Pro W3" charset="0"/>
                <a:cs typeface="Arial"/>
              </a:rPr>
              <a:t>book</a:t>
            </a:r>
            <a:r>
              <a:rPr lang="de-DE" dirty="0" smtClean="0">
                <a:ea typeface="ヒラギノ角ゴ Pro W3" charset="0"/>
                <a:cs typeface="Arial"/>
              </a:rPr>
              <a:t> </a:t>
            </a:r>
            <a:r>
              <a:rPr lang="de-DE" dirty="0" err="1" smtClean="0">
                <a:ea typeface="ヒラギノ角ゴ Pro W3" charset="0"/>
                <a:cs typeface="Arial"/>
              </a:rPr>
              <a:t>chapters</a:t>
            </a:r>
            <a:r>
              <a:rPr lang="de-DE" dirty="0" smtClean="0">
                <a:ea typeface="ヒラギノ角ゴ Pro W3" charset="0"/>
                <a:cs typeface="Arial"/>
              </a:rPr>
              <a:t>, </a:t>
            </a:r>
            <a:r>
              <a:rPr lang="de-DE" dirty="0" err="1" smtClean="0">
                <a:ea typeface="ヒラギノ角ゴ Pro W3" charset="0"/>
                <a:cs typeface="Arial"/>
              </a:rPr>
              <a:t>up</a:t>
            </a:r>
            <a:r>
              <a:rPr lang="de-DE" dirty="0" smtClean="0">
                <a:ea typeface="ヒラギノ角ゴ Pro W3" charset="0"/>
                <a:cs typeface="Arial"/>
              </a:rPr>
              <a:t> </a:t>
            </a:r>
            <a:r>
              <a:rPr lang="de-DE" dirty="0" err="1" smtClean="0">
                <a:ea typeface="ヒラギノ角ゴ Pro W3" charset="0"/>
                <a:cs typeface="Arial"/>
              </a:rPr>
              <a:t>to</a:t>
            </a:r>
            <a:r>
              <a:rPr lang="de-DE" dirty="0" smtClean="0">
                <a:ea typeface="ヒラギノ角ゴ Pro W3" charset="0"/>
                <a:cs typeface="Arial"/>
              </a:rPr>
              <a:t> 75% </a:t>
            </a:r>
            <a:r>
              <a:rPr lang="de-DE" dirty="0" err="1" smtClean="0">
                <a:ea typeface="ヒラギノ角ゴ Pro W3" charset="0"/>
                <a:cs typeface="Arial"/>
              </a:rPr>
              <a:t>of</a:t>
            </a:r>
            <a:r>
              <a:rPr lang="de-DE" dirty="0" smtClean="0">
                <a:ea typeface="ヒラギノ角ゴ Pro W3" charset="0"/>
                <a:cs typeface="Arial"/>
              </a:rPr>
              <a:t> a </a:t>
            </a:r>
            <a:r>
              <a:rPr lang="de-DE" dirty="0" err="1" smtClean="0">
                <a:ea typeface="ヒラギノ角ゴ Pro W3" charset="0"/>
                <a:cs typeface="Arial"/>
              </a:rPr>
              <a:t>work</a:t>
            </a:r>
            <a:r>
              <a:rPr lang="de-DE" dirty="0" smtClean="0">
                <a:ea typeface="ヒラギノ角ゴ Pro W3" charset="0"/>
                <a:cs typeface="Arial"/>
              </a:rPr>
              <a:t>, </a:t>
            </a:r>
            <a:r>
              <a:rPr lang="de-DE" dirty="0" err="1" smtClean="0">
                <a:ea typeface="ヒラギノ角ゴ Pro W3" charset="0"/>
                <a:cs typeface="Arial"/>
              </a:rPr>
              <a:t>may</a:t>
            </a:r>
            <a:r>
              <a:rPr lang="de-DE" dirty="0" smtClean="0">
                <a:ea typeface="ヒラギノ角ゴ Pro W3" charset="0"/>
                <a:cs typeface="Arial"/>
              </a:rPr>
              <a:t> </a:t>
            </a:r>
            <a:r>
              <a:rPr lang="de-DE" dirty="0" err="1" smtClean="0">
                <a:ea typeface="ヒラギノ角ゴ Pro W3" charset="0"/>
                <a:cs typeface="Arial"/>
              </a:rPr>
              <a:t>be</a:t>
            </a:r>
            <a:r>
              <a:rPr lang="de-DE" dirty="0" smtClean="0">
                <a:ea typeface="ヒラギノ角ゴ Pro W3" charset="0"/>
                <a:cs typeface="Arial"/>
              </a:rPr>
              <a:t> </a:t>
            </a:r>
            <a:r>
              <a:rPr lang="de-DE" dirty="0" err="1" smtClean="0">
                <a:ea typeface="ヒラギノ角ゴ Pro W3" charset="0"/>
                <a:cs typeface="Arial"/>
              </a:rPr>
              <a:t>copied</a:t>
            </a:r>
            <a:r>
              <a:rPr lang="de-DE" dirty="0" smtClean="0">
                <a:ea typeface="ヒラギノ角ゴ Pro W3" charset="0"/>
                <a:cs typeface="Arial"/>
              </a:rPr>
              <a:t> </a:t>
            </a:r>
            <a:r>
              <a:rPr lang="de-DE" dirty="0" err="1" smtClean="0">
                <a:ea typeface="ヒラギノ角ゴ Pro W3" charset="0"/>
                <a:cs typeface="Arial"/>
              </a:rPr>
              <a:t>for</a:t>
            </a:r>
            <a:r>
              <a:rPr lang="de-DE" dirty="0" smtClean="0">
                <a:ea typeface="ヒラギノ角ゴ Pro W3" charset="0"/>
                <a:cs typeface="Arial"/>
              </a:rPr>
              <a:t> personal </a:t>
            </a:r>
            <a:r>
              <a:rPr lang="de-DE" dirty="0" err="1" smtClean="0">
                <a:ea typeface="ヒラギノ角ゴ Pro W3" charset="0"/>
                <a:cs typeface="Arial"/>
              </a:rPr>
              <a:t>scholarly</a:t>
            </a:r>
            <a:r>
              <a:rPr lang="de-DE" dirty="0" smtClean="0">
                <a:ea typeface="ヒラギノ角ゴ Pro W3" charset="0"/>
                <a:cs typeface="Arial"/>
              </a:rPr>
              <a:t> </a:t>
            </a:r>
            <a:r>
              <a:rPr lang="de-DE" dirty="0" err="1" smtClean="0">
                <a:ea typeface="ヒラギノ角ゴ Pro W3" charset="0"/>
                <a:cs typeface="Arial"/>
              </a:rPr>
              <a:t>use</a:t>
            </a:r>
            <a:r>
              <a:rPr lang="de-DE" dirty="0" smtClean="0">
                <a:ea typeface="ヒラギノ角ゴ Pro W3" charset="0"/>
                <a:cs typeface="Arial"/>
              </a:rPr>
              <a:t> (</a:t>
            </a:r>
            <a:r>
              <a:rPr lang="de-DE" dirty="0" err="1" smtClean="0">
                <a:ea typeface="ヒラギノ角ゴ Pro W3" charset="0"/>
                <a:cs typeface="Arial"/>
              </a:rPr>
              <a:t>see</a:t>
            </a:r>
            <a:r>
              <a:rPr lang="de-DE" dirty="0" smtClean="0">
                <a:ea typeface="ヒラギノ角ゴ Pro W3" charset="0"/>
                <a:cs typeface="Arial"/>
              </a:rPr>
              <a:t> </a:t>
            </a:r>
            <a:r>
              <a:rPr lang="de-DE" dirty="0" err="1" smtClean="0">
                <a:ea typeface="ヒラギノ角ゴ Pro W3" charset="0"/>
                <a:cs typeface="Arial"/>
              </a:rPr>
              <a:t>handout</a:t>
            </a:r>
            <a:r>
              <a:rPr lang="de-DE" dirty="0" smtClean="0">
                <a:ea typeface="ヒラギノ角ゴ Pro W3" charset="0"/>
                <a:cs typeface="Arial"/>
              </a:rPr>
              <a:t> </a:t>
            </a:r>
            <a:r>
              <a:rPr lang="de-DE" i="1" dirty="0" smtClean="0">
                <a:ea typeface="ヒラギノ角ゴ Pro W3" charset="0"/>
                <a:cs typeface="Arial"/>
              </a:rPr>
              <a:t>Änderungen im Urheberrecht ab </a:t>
            </a:r>
            <a:r>
              <a:rPr lang="de-DE" i="1" dirty="0">
                <a:ea typeface="ヒラギノ角ゴ Pro W3" charset="0"/>
                <a:cs typeface="Arial"/>
              </a:rPr>
              <a:t>dem </a:t>
            </a:r>
            <a:r>
              <a:rPr lang="de-DE" i="1" dirty="0" smtClean="0">
                <a:ea typeface="ヒラギノ角ゴ Pro W3" charset="0"/>
                <a:cs typeface="Arial"/>
              </a:rPr>
              <a:t>01.03.2018</a:t>
            </a:r>
            <a:r>
              <a:rPr lang="de-DE" dirty="0" smtClean="0">
                <a:ea typeface="ヒラギノ角ゴ Pro W3" charset="0"/>
                <a:cs typeface="Arial"/>
              </a:rPr>
              <a:t>, </a:t>
            </a:r>
            <a:r>
              <a:rPr lang="de-DE" dirty="0">
                <a:ea typeface="ヒラギノ角ゴ Pro W3" charset="0"/>
                <a:cs typeface="Arial"/>
                <a:hlinkClick r:id="rId3"/>
              </a:rPr>
              <a:t>https://</a:t>
            </a:r>
            <a:r>
              <a:rPr lang="de-DE" dirty="0" smtClean="0">
                <a:ea typeface="ヒラギノ角ゴ Pro W3" charset="0"/>
                <a:cs typeface="Arial"/>
                <a:hlinkClick r:id="rId3"/>
              </a:rPr>
              <a:t>www.kim.uni-konstanz.de/typo3temp/secure_downloads/72591/0/38d5b99bfc638abff029866087a356740bc736a9/Urheberrecht2018.pdf</a:t>
            </a:r>
            <a:r>
              <a:rPr lang="de-DE" dirty="0" smtClean="0">
                <a:ea typeface="ヒラギノ角ゴ Pro W3" charset="0"/>
                <a:cs typeface="Arial"/>
              </a:rPr>
              <a:t>, 4 March 2020</a:t>
            </a:r>
            <a:r>
              <a:rPr lang="de-DE" dirty="0" smtClean="0">
                <a:ea typeface="ヒラギノ角ゴ Pro W3" charset="0"/>
                <a:cs typeface="Arial"/>
                <a:sym typeface="Wingdings" panose="05000000000000000000" pitchFamily="2" charset="2"/>
              </a:rPr>
              <a:t>).</a:t>
            </a:r>
          </a:p>
          <a:p>
            <a:pPr marL="285750" lvl="1" indent="-285750">
              <a:buClr>
                <a:schemeClr val="accent1"/>
              </a:buClr>
              <a:buFont typeface="Symbol" charset="2"/>
              <a:buChar char="-"/>
            </a:pPr>
            <a:endParaRPr lang="de-DE" dirty="0">
              <a:ea typeface="ヒラギノ角ゴ Pro W3" charset="0"/>
              <a:cs typeface="Arial"/>
            </a:endParaRPr>
          </a:p>
          <a:p>
            <a:pPr marL="285750" lvl="1" indent="-285750">
              <a:buClr>
                <a:schemeClr val="accent1"/>
              </a:buClr>
              <a:buFont typeface="Symbol" charset="2"/>
              <a:buChar char="-"/>
            </a:pPr>
            <a:r>
              <a:rPr lang="de-DE" dirty="0" err="1" smtClean="0">
                <a:ea typeface="ヒラギノ角ゴ Pro W3" charset="0"/>
                <a:cs typeface="Arial"/>
              </a:rPr>
              <a:t>When</a:t>
            </a:r>
            <a:r>
              <a:rPr lang="de-DE" dirty="0" smtClean="0">
                <a:ea typeface="ヒラギノ角ゴ Pro W3" charset="0"/>
                <a:cs typeface="Arial"/>
              </a:rPr>
              <a:t> </a:t>
            </a:r>
            <a:r>
              <a:rPr lang="de-DE" dirty="0" err="1" smtClean="0">
                <a:ea typeface="ヒラギノ角ゴ Pro W3" charset="0"/>
                <a:cs typeface="Arial"/>
              </a:rPr>
              <a:t>scanning</a:t>
            </a:r>
            <a:r>
              <a:rPr lang="de-DE" dirty="0" smtClean="0">
                <a:ea typeface="ヒラギノ角ゴ Pro W3" charset="0"/>
                <a:cs typeface="Arial"/>
              </a:rPr>
              <a:t> </a:t>
            </a:r>
            <a:r>
              <a:rPr lang="de-DE" dirty="0" err="1" smtClean="0">
                <a:ea typeface="ヒラギノ角ゴ Pro W3" charset="0"/>
                <a:cs typeface="Arial"/>
              </a:rPr>
              <a:t>documents</a:t>
            </a:r>
            <a:r>
              <a:rPr lang="de-DE" dirty="0" smtClean="0">
                <a:ea typeface="ヒラギノ角ゴ Pro W3" charset="0"/>
                <a:cs typeface="Arial"/>
              </a:rPr>
              <a:t>, </a:t>
            </a:r>
            <a:r>
              <a:rPr lang="de-DE" dirty="0" err="1" smtClean="0">
                <a:ea typeface="ヒラギノ角ゴ Pro W3" charset="0"/>
                <a:cs typeface="Arial"/>
              </a:rPr>
              <a:t>the</a:t>
            </a:r>
            <a:r>
              <a:rPr lang="de-DE" dirty="0" smtClean="0">
                <a:ea typeface="ヒラギノ角ゴ Pro W3" charset="0"/>
                <a:cs typeface="Arial"/>
              </a:rPr>
              <a:t> </a:t>
            </a:r>
            <a:r>
              <a:rPr lang="de-DE" dirty="0" err="1" smtClean="0">
                <a:ea typeface="ヒラギノ角ゴ Pro W3" charset="0"/>
                <a:cs typeface="Arial"/>
              </a:rPr>
              <a:t>copier</a:t>
            </a:r>
            <a:r>
              <a:rPr lang="de-DE" dirty="0" smtClean="0">
                <a:ea typeface="ヒラギノ角ゴ Pro W3" charset="0"/>
                <a:cs typeface="Arial"/>
              </a:rPr>
              <a:t> </a:t>
            </a:r>
            <a:r>
              <a:rPr lang="de-DE" dirty="0" err="1" smtClean="0">
                <a:ea typeface="ヒラギノ角ゴ Pro W3" charset="0"/>
                <a:cs typeface="Arial"/>
              </a:rPr>
              <a:t>menu</a:t>
            </a:r>
            <a:r>
              <a:rPr lang="de-DE" dirty="0" smtClean="0">
                <a:ea typeface="ヒラギノ角ゴ Pro W3" charset="0"/>
                <a:cs typeface="Arial"/>
              </a:rPr>
              <a:t> </a:t>
            </a:r>
            <a:r>
              <a:rPr lang="de-DE" dirty="0" err="1" smtClean="0">
                <a:ea typeface="ヒラギノ角ゴ Pro W3" charset="0"/>
                <a:cs typeface="Arial"/>
              </a:rPr>
              <a:t>allows</a:t>
            </a:r>
            <a:r>
              <a:rPr lang="de-DE" dirty="0" smtClean="0">
                <a:ea typeface="ヒラギノ角ゴ Pro W3" charset="0"/>
                <a:cs typeface="Arial"/>
              </a:rPr>
              <a:t> </a:t>
            </a:r>
            <a:r>
              <a:rPr lang="de-DE" dirty="0" err="1" smtClean="0">
                <a:ea typeface="ヒラギノ角ゴ Pro W3" charset="0"/>
                <a:cs typeface="Arial"/>
              </a:rPr>
              <a:t>you</a:t>
            </a:r>
            <a:r>
              <a:rPr lang="de-DE" dirty="0" smtClean="0">
                <a:ea typeface="ヒラギノ角ゴ Pro W3" charset="0"/>
                <a:cs typeface="Arial"/>
              </a:rPr>
              <a:t> </a:t>
            </a:r>
            <a:r>
              <a:rPr lang="de-DE" dirty="0" err="1" smtClean="0">
                <a:ea typeface="ヒラギノ角ゴ Pro W3" charset="0"/>
                <a:cs typeface="Arial"/>
              </a:rPr>
              <a:t>to</a:t>
            </a:r>
            <a:r>
              <a:rPr lang="de-DE" dirty="0" smtClean="0">
                <a:ea typeface="ヒラギノ角ゴ Pro W3" charset="0"/>
                <a:cs typeface="Arial"/>
              </a:rPr>
              <a:t> </a:t>
            </a:r>
            <a:r>
              <a:rPr lang="de-DE" dirty="0" err="1" smtClean="0">
                <a:ea typeface="ヒラギノ角ゴ Pro W3" charset="0"/>
                <a:cs typeface="Arial"/>
              </a:rPr>
              <a:t>select</a:t>
            </a:r>
            <a:r>
              <a:rPr lang="de-DE" dirty="0" smtClean="0">
                <a:ea typeface="ヒラギノ角ゴ Pro W3" charset="0"/>
                <a:cs typeface="Arial"/>
              </a:rPr>
              <a:t> </a:t>
            </a:r>
            <a:r>
              <a:rPr lang="de-DE" dirty="0" err="1" smtClean="0">
                <a:ea typeface="ヒラギノ角ゴ Pro W3" charset="0"/>
                <a:cs typeface="Arial"/>
              </a:rPr>
              <a:t>the</a:t>
            </a:r>
            <a:r>
              <a:rPr lang="de-DE" dirty="0" smtClean="0">
                <a:ea typeface="ヒラギノ角ゴ Pro W3" charset="0"/>
                <a:cs typeface="Arial"/>
              </a:rPr>
              <a:t> </a:t>
            </a:r>
            <a:r>
              <a:rPr lang="de-DE" u="sng" dirty="0" err="1">
                <a:uFill>
                  <a:solidFill>
                    <a:schemeClr val="accent2"/>
                  </a:solidFill>
                </a:uFill>
                <a:ea typeface="ヒラギノ角ゴ Pro W3" charset="0"/>
                <a:cs typeface="Arial"/>
              </a:rPr>
              <a:t>document</a:t>
            </a:r>
            <a:r>
              <a:rPr lang="de-DE" u="sng" dirty="0">
                <a:uFill>
                  <a:solidFill>
                    <a:schemeClr val="accent2"/>
                  </a:solidFill>
                </a:uFill>
                <a:ea typeface="ヒラギノ角ゴ Pro W3" charset="0"/>
                <a:cs typeface="Arial"/>
              </a:rPr>
              <a:t> </a:t>
            </a:r>
            <a:r>
              <a:rPr lang="de-DE" u="sng" dirty="0" err="1" smtClean="0">
                <a:uFill>
                  <a:solidFill>
                    <a:schemeClr val="accent2"/>
                  </a:solidFill>
                </a:uFill>
                <a:ea typeface="ヒラギノ角ゴ Pro W3" charset="0"/>
                <a:cs typeface="Arial"/>
              </a:rPr>
              <a:t>format</a:t>
            </a:r>
            <a:r>
              <a:rPr lang="de-DE" dirty="0" smtClean="0">
                <a:ea typeface="ヒラギノ角ゴ Pro W3" charset="0"/>
                <a:cs typeface="Arial"/>
              </a:rPr>
              <a:t>, </a:t>
            </a:r>
            <a:r>
              <a:rPr lang="de-DE" dirty="0" err="1" smtClean="0">
                <a:ea typeface="ヒラギノ角ゴ Pro W3" charset="0"/>
                <a:cs typeface="Arial"/>
              </a:rPr>
              <a:t>and</a:t>
            </a:r>
            <a:r>
              <a:rPr lang="de-DE" dirty="0" smtClean="0">
                <a:ea typeface="ヒラギノ角ゴ Pro W3" charset="0"/>
                <a:cs typeface="Arial"/>
              </a:rPr>
              <a:t> </a:t>
            </a:r>
            <a:r>
              <a:rPr lang="de-DE" dirty="0" err="1" smtClean="0">
                <a:ea typeface="ヒラギノ角ゴ Pro W3" charset="0"/>
                <a:cs typeface="Arial"/>
              </a:rPr>
              <a:t>here</a:t>
            </a:r>
            <a:r>
              <a:rPr lang="de-DE" dirty="0" smtClean="0">
                <a:ea typeface="ヒラギノ角ゴ Pro W3" charset="0"/>
                <a:cs typeface="Arial"/>
              </a:rPr>
              <a:t> </a:t>
            </a:r>
            <a:r>
              <a:rPr lang="de-DE" dirty="0" err="1" smtClean="0">
                <a:ea typeface="ヒラギノ角ゴ Pro W3" charset="0"/>
                <a:cs typeface="Arial"/>
              </a:rPr>
              <a:t>you</a:t>
            </a:r>
            <a:r>
              <a:rPr lang="de-DE" dirty="0" smtClean="0">
                <a:ea typeface="ヒラギノ角ゴ Pro W3" charset="0"/>
                <a:cs typeface="Arial"/>
              </a:rPr>
              <a:t> </a:t>
            </a:r>
            <a:r>
              <a:rPr lang="de-DE" dirty="0" err="1" smtClean="0">
                <a:ea typeface="ヒラギノ角ゴ Pro W3" charset="0"/>
                <a:cs typeface="Arial"/>
              </a:rPr>
              <a:t>can</a:t>
            </a:r>
            <a:r>
              <a:rPr lang="de-DE" dirty="0" smtClean="0">
                <a:ea typeface="ヒラギノ角ゴ Pro W3" charset="0"/>
                <a:cs typeface="Arial"/>
              </a:rPr>
              <a:t> also </a:t>
            </a:r>
            <a:r>
              <a:rPr lang="de-DE" dirty="0" err="1" smtClean="0">
                <a:ea typeface="ヒラギノ角ゴ Pro W3" charset="0"/>
                <a:cs typeface="Arial"/>
              </a:rPr>
              <a:t>select</a:t>
            </a:r>
            <a:r>
              <a:rPr lang="de-DE" dirty="0" smtClean="0">
                <a:ea typeface="ヒラギノ角ゴ Pro W3" charset="0"/>
                <a:cs typeface="Arial"/>
              </a:rPr>
              <a:t> </a:t>
            </a:r>
            <a:r>
              <a:rPr lang="de-DE" u="sng" dirty="0" err="1" smtClean="0">
                <a:uFill>
                  <a:solidFill>
                    <a:schemeClr val="accent2"/>
                  </a:solidFill>
                </a:uFill>
                <a:ea typeface="ヒラギノ角ゴ Pro W3" charset="0"/>
                <a:cs typeface="Arial"/>
              </a:rPr>
              <a:t>optical</a:t>
            </a:r>
            <a:r>
              <a:rPr lang="de-DE" u="sng" dirty="0" smtClean="0">
                <a:uFill>
                  <a:solidFill>
                    <a:schemeClr val="accent2"/>
                  </a:solidFill>
                </a:uFill>
                <a:ea typeface="ヒラギノ角ゴ Pro W3" charset="0"/>
                <a:cs typeface="Arial"/>
              </a:rPr>
              <a:t> </a:t>
            </a:r>
            <a:r>
              <a:rPr lang="de-DE" u="sng" dirty="0" err="1" smtClean="0">
                <a:uFill>
                  <a:solidFill>
                    <a:schemeClr val="accent2"/>
                  </a:solidFill>
                </a:uFill>
                <a:ea typeface="ヒラギノ角ゴ Pro W3" charset="0"/>
                <a:cs typeface="Arial"/>
              </a:rPr>
              <a:t>character</a:t>
            </a:r>
            <a:r>
              <a:rPr lang="de-DE" u="sng" dirty="0" smtClean="0">
                <a:uFill>
                  <a:solidFill>
                    <a:schemeClr val="accent2"/>
                  </a:solidFill>
                </a:uFill>
                <a:ea typeface="ヒラギノ角ゴ Pro W3" charset="0"/>
                <a:cs typeface="Arial"/>
              </a:rPr>
              <a:t> </a:t>
            </a:r>
            <a:r>
              <a:rPr lang="de-DE" u="sng" dirty="0" err="1" smtClean="0">
                <a:uFill>
                  <a:solidFill>
                    <a:schemeClr val="accent2"/>
                  </a:solidFill>
                </a:uFill>
                <a:ea typeface="ヒラギノ角ゴ Pro W3" charset="0"/>
                <a:cs typeface="Arial"/>
              </a:rPr>
              <a:t>recognition</a:t>
            </a:r>
            <a:r>
              <a:rPr lang="de-DE" dirty="0" smtClean="0">
                <a:ea typeface="ヒラギノ角ゴ Pro W3" charset="0"/>
                <a:cs typeface="Arial"/>
              </a:rPr>
              <a:t> so </a:t>
            </a:r>
            <a:r>
              <a:rPr lang="de-DE" dirty="0" err="1" smtClean="0">
                <a:ea typeface="ヒラギノ角ゴ Pro W3" charset="0"/>
                <a:cs typeface="Arial"/>
              </a:rPr>
              <a:t>that</a:t>
            </a:r>
            <a:r>
              <a:rPr lang="de-DE" dirty="0" smtClean="0">
                <a:ea typeface="ヒラギノ角ゴ Pro W3" charset="0"/>
                <a:cs typeface="Arial"/>
              </a:rPr>
              <a:t> </a:t>
            </a:r>
            <a:r>
              <a:rPr lang="de-DE" dirty="0" err="1" smtClean="0">
                <a:ea typeface="ヒラギノ角ゴ Pro W3" charset="0"/>
                <a:cs typeface="Arial"/>
              </a:rPr>
              <a:t>you</a:t>
            </a:r>
            <a:r>
              <a:rPr lang="de-DE" dirty="0" smtClean="0">
                <a:ea typeface="ヒラギノ角ゴ Pro W3" charset="0"/>
                <a:cs typeface="Arial"/>
              </a:rPr>
              <a:t> </a:t>
            </a:r>
            <a:r>
              <a:rPr lang="de-DE" dirty="0" err="1" smtClean="0">
                <a:ea typeface="ヒラギノ角ゴ Pro W3" charset="0"/>
                <a:cs typeface="Arial"/>
              </a:rPr>
              <a:t>can</a:t>
            </a:r>
            <a:r>
              <a:rPr lang="de-DE" dirty="0" smtClean="0">
                <a:ea typeface="ヒラギノ角ゴ Pro W3" charset="0"/>
                <a:cs typeface="Arial"/>
              </a:rPr>
              <a:t> </a:t>
            </a:r>
            <a:r>
              <a:rPr lang="de-DE" dirty="0" err="1" smtClean="0">
                <a:ea typeface="ヒラギノ角ゴ Pro W3" charset="0"/>
                <a:cs typeface="Arial"/>
              </a:rPr>
              <a:t>later</a:t>
            </a:r>
            <a:r>
              <a:rPr lang="de-DE" dirty="0" smtClean="0">
                <a:ea typeface="ヒラギノ角ゴ Pro W3" charset="0"/>
                <a:cs typeface="Arial"/>
              </a:rPr>
              <a:t> </a:t>
            </a:r>
            <a:r>
              <a:rPr lang="de-DE" dirty="0" err="1" smtClean="0">
                <a:ea typeface="ヒラギノ角ゴ Pro W3" charset="0"/>
                <a:cs typeface="Arial"/>
              </a:rPr>
              <a:t>use</a:t>
            </a:r>
            <a:r>
              <a:rPr lang="de-DE" dirty="0" smtClean="0">
                <a:ea typeface="ヒラギノ角ゴ Pro W3" charset="0"/>
                <a:cs typeface="Arial"/>
              </a:rPr>
              <a:t> </a:t>
            </a:r>
            <a:r>
              <a:rPr lang="de-DE" dirty="0" err="1" smtClean="0">
                <a:ea typeface="ヒラギノ角ゴ Pro W3" charset="0"/>
                <a:cs typeface="Arial"/>
              </a:rPr>
              <a:t>the</a:t>
            </a:r>
            <a:r>
              <a:rPr lang="de-DE" dirty="0" smtClean="0">
                <a:ea typeface="ヒラギノ角ゴ Pro W3" charset="0"/>
                <a:cs typeface="Arial"/>
              </a:rPr>
              <a:t> </a:t>
            </a:r>
            <a:r>
              <a:rPr lang="de-DE" dirty="0" err="1" smtClean="0">
                <a:ea typeface="ヒラギノ角ゴ Pro W3" charset="0"/>
                <a:cs typeface="Arial"/>
              </a:rPr>
              <a:t>search</a:t>
            </a:r>
            <a:r>
              <a:rPr lang="de-DE" dirty="0" smtClean="0">
                <a:ea typeface="ヒラギノ角ゴ Pro W3" charset="0"/>
                <a:cs typeface="Arial"/>
              </a:rPr>
              <a:t> </a:t>
            </a:r>
            <a:r>
              <a:rPr lang="de-DE" dirty="0" err="1" smtClean="0">
                <a:ea typeface="ヒラギノ角ゴ Pro W3" charset="0"/>
                <a:cs typeface="Arial"/>
              </a:rPr>
              <a:t>function</a:t>
            </a:r>
            <a:r>
              <a:rPr lang="de-DE" dirty="0" smtClean="0">
                <a:ea typeface="ヒラギノ角ゴ Pro W3" charset="0"/>
                <a:cs typeface="Arial"/>
              </a:rPr>
              <a:t> in </a:t>
            </a:r>
            <a:r>
              <a:rPr lang="de-DE" dirty="0" err="1" smtClean="0">
                <a:ea typeface="ヒラギノ角ゴ Pro W3" charset="0"/>
                <a:cs typeface="Arial"/>
              </a:rPr>
              <a:t>the</a:t>
            </a:r>
            <a:r>
              <a:rPr lang="de-DE" dirty="0" smtClean="0">
                <a:ea typeface="ヒラギノ角ゴ Pro W3" charset="0"/>
                <a:cs typeface="Arial"/>
              </a:rPr>
              <a:t> PDF </a:t>
            </a:r>
            <a:r>
              <a:rPr lang="de-DE" dirty="0" err="1" smtClean="0">
                <a:ea typeface="ヒラギノ角ゴ Pro W3" charset="0"/>
                <a:cs typeface="Arial"/>
              </a:rPr>
              <a:t>document</a:t>
            </a:r>
            <a:r>
              <a:rPr lang="de-DE" dirty="0" smtClean="0">
                <a:ea typeface="ヒラギノ角ゴ Pro W3" charset="0"/>
                <a:cs typeface="Arial"/>
              </a:rPr>
              <a:t>.</a:t>
            </a:r>
            <a:endParaRPr lang="de-DE" dirty="0">
              <a:ea typeface="ヒラギノ角ゴ Pro W3" charset="0"/>
              <a:cs typeface="Arial"/>
            </a:endParaRPr>
          </a:p>
        </p:txBody>
      </p:sp>
      <p:sp>
        <p:nvSpPr>
          <p:cNvPr id="7" name="Fußzeilenplatzhalter 4"/>
          <p:cNvSpPr>
            <a:spLocks noGrp="1"/>
          </p:cNvSpPr>
          <p:nvPr>
            <p:ph type="ftr" sz="quarter" idx="3"/>
          </p:nvPr>
        </p:nvSpPr>
        <p:spPr>
          <a:xfrm>
            <a:off x="2484438" y="6453336"/>
            <a:ext cx="4247802" cy="216024"/>
          </a:xfrm>
        </p:spPr>
        <p:txBody>
          <a:bodyPr/>
          <a:lstStyle/>
          <a:p>
            <a:r>
              <a:rPr lang="de-DE" sz="900" dirty="0" err="1" smtClean="0"/>
              <a:t>Literature</a:t>
            </a:r>
            <a:r>
              <a:rPr lang="de-DE" sz="900" dirty="0" smtClean="0"/>
              <a:t> </a:t>
            </a:r>
            <a:r>
              <a:rPr lang="de-DE" sz="900" dirty="0" err="1" smtClean="0"/>
              <a:t>research</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33</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Tree>
    <p:extLst>
      <p:ext uri="{BB962C8B-B14F-4D97-AF65-F5344CB8AC3E}">
        <p14:creationId xmlns:p14="http://schemas.microsoft.com/office/powerpoint/2010/main" val="13074095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smtClean="0"/>
              <a:t>Practical</a:t>
            </a:r>
            <a:r>
              <a:rPr lang="de-DE" dirty="0" smtClean="0"/>
              <a:t> </a:t>
            </a:r>
            <a:r>
              <a:rPr lang="de-DE" dirty="0" err="1" smtClean="0"/>
              <a:t>advice</a:t>
            </a:r>
            <a:endParaRPr lang="de-DE" sz="2800" dirty="0"/>
          </a:p>
        </p:txBody>
      </p:sp>
      <p:sp>
        <p:nvSpPr>
          <p:cNvPr id="3" name="Inhaltsplatzhalter 2"/>
          <p:cNvSpPr>
            <a:spLocks noGrp="1"/>
          </p:cNvSpPr>
          <p:nvPr>
            <p:ph idx="1"/>
          </p:nvPr>
        </p:nvSpPr>
        <p:spPr>
          <a:xfrm>
            <a:off x="323850" y="2276872"/>
            <a:ext cx="8496622" cy="3744416"/>
          </a:xfrm>
        </p:spPr>
        <p:txBody>
          <a:bodyPr/>
          <a:lstStyle/>
          <a:p>
            <a:pPr>
              <a:spcAft>
                <a:spcPts val="0"/>
              </a:spcAft>
            </a:pPr>
            <a:endParaRPr lang="de-DE" dirty="0" smtClean="0">
              <a:ea typeface="ヒラギノ角ゴ Pro W3" charset="0"/>
              <a:cs typeface="Arial"/>
              <a:sym typeface="Wingdings" panose="05000000000000000000" pitchFamily="2" charset="2"/>
            </a:endParaRPr>
          </a:p>
          <a:p>
            <a:pPr>
              <a:spcAft>
                <a:spcPts val="0"/>
              </a:spcAft>
            </a:pPr>
            <a:endParaRPr lang="de-DE" dirty="0">
              <a:ea typeface="ヒラギノ角ゴ Pro W3" charset="0"/>
              <a:cs typeface="Arial"/>
              <a:sym typeface="Wingdings" panose="05000000000000000000" pitchFamily="2" charset="2"/>
            </a:endParaRPr>
          </a:p>
          <a:p>
            <a:pPr>
              <a:spcAft>
                <a:spcPts val="0"/>
              </a:spcAft>
            </a:pPr>
            <a:r>
              <a:rPr lang="de-DE" dirty="0" err="1" smtClean="0">
                <a:ea typeface="ヒラギノ角ゴ Pro W3" charset="0"/>
                <a:cs typeface="Arial"/>
                <a:sym typeface="Wingdings" panose="05000000000000000000" pitchFamily="2" charset="2"/>
              </a:rPr>
              <a:t>Beware</a:t>
            </a:r>
            <a:endParaRPr lang="de-DE" dirty="0" smtClean="0">
              <a:ea typeface="ヒラギノ角ゴ Pro W3" charset="0"/>
              <a:cs typeface="Arial"/>
              <a:sym typeface="Wingdings" panose="05000000000000000000" pitchFamily="2" charset="2"/>
            </a:endParaRPr>
          </a:p>
          <a:p>
            <a:pPr>
              <a:spcAft>
                <a:spcPts val="0"/>
              </a:spcAft>
            </a:pPr>
            <a:endParaRPr lang="de-DE" dirty="0">
              <a:ea typeface="ヒラギノ角ゴ Pro W3" charset="0"/>
              <a:cs typeface="Arial"/>
              <a:sym typeface="Wingdings" panose="05000000000000000000" pitchFamily="2" charset="2"/>
            </a:endParaRPr>
          </a:p>
          <a:p>
            <a:pPr marL="285750" lvl="1" indent="-285750">
              <a:buClr>
                <a:schemeClr val="accent1"/>
              </a:buClr>
              <a:buFont typeface="Symbol" charset="2"/>
              <a:buChar char="-"/>
            </a:pPr>
            <a:r>
              <a:rPr lang="de-DE" dirty="0" err="1" smtClean="0">
                <a:ea typeface="ヒラギノ角ゴ Pro W3" charset="0"/>
                <a:cs typeface="Arial"/>
              </a:rPr>
              <a:t>of</a:t>
            </a:r>
            <a:r>
              <a:rPr lang="de-DE" dirty="0" smtClean="0">
                <a:ea typeface="ヒラギノ角ゴ Pro W3" charset="0"/>
                <a:cs typeface="Arial"/>
              </a:rPr>
              <a:t> </a:t>
            </a:r>
            <a:r>
              <a:rPr lang="de-DE" dirty="0" err="1" smtClean="0">
                <a:ea typeface="ヒラギノ角ゴ Pro W3" charset="0"/>
                <a:cs typeface="Arial"/>
              </a:rPr>
              <a:t>too</a:t>
            </a:r>
            <a:r>
              <a:rPr lang="de-DE" dirty="0" smtClean="0">
                <a:ea typeface="ヒラギノ角ゴ Pro W3" charset="0"/>
                <a:cs typeface="Arial"/>
              </a:rPr>
              <a:t> </a:t>
            </a:r>
            <a:r>
              <a:rPr lang="de-DE" dirty="0" err="1" smtClean="0">
                <a:ea typeface="ヒラギノ角ゴ Pro W3" charset="0"/>
                <a:cs typeface="Arial"/>
              </a:rPr>
              <a:t>much</a:t>
            </a:r>
            <a:r>
              <a:rPr lang="de-DE" dirty="0" smtClean="0">
                <a:ea typeface="ヒラギノ角ゴ Pro W3" charset="0"/>
                <a:cs typeface="Arial"/>
              </a:rPr>
              <a:t> </a:t>
            </a:r>
            <a:r>
              <a:rPr lang="de-DE" dirty="0" err="1" smtClean="0">
                <a:ea typeface="ヒラギノ角ゴ Pro W3" charset="0"/>
                <a:cs typeface="Arial"/>
              </a:rPr>
              <a:t>research</a:t>
            </a:r>
            <a:r>
              <a:rPr lang="de-DE" dirty="0" smtClean="0">
                <a:ea typeface="ヒラギノ角ゴ Pro W3" charset="0"/>
                <a:cs typeface="Arial"/>
              </a:rPr>
              <a:t>!</a:t>
            </a:r>
          </a:p>
          <a:p>
            <a:pPr marL="285750" lvl="1" indent="-285750">
              <a:buClr>
                <a:schemeClr val="accent1"/>
              </a:buClr>
              <a:buFont typeface="Symbol" charset="2"/>
              <a:buChar char="-"/>
            </a:pPr>
            <a:endParaRPr lang="de-DE" dirty="0">
              <a:ea typeface="ヒラギノ角ゴ Pro W3" charset="0"/>
              <a:cs typeface="Arial"/>
              <a:sym typeface="Wingdings" panose="05000000000000000000" pitchFamily="2" charset="2"/>
            </a:endParaRPr>
          </a:p>
          <a:p>
            <a:pPr marL="285750" lvl="1" indent="-285750">
              <a:buClr>
                <a:schemeClr val="accent1"/>
              </a:buClr>
              <a:buFont typeface="Symbol" charset="2"/>
              <a:buChar char="-"/>
            </a:pPr>
            <a:r>
              <a:rPr lang="de-DE" dirty="0" smtClean="0">
                <a:ea typeface="ヒラギノ角ゴ Pro W3" charset="0"/>
                <a:cs typeface="Arial"/>
                <a:sym typeface="Wingdings" panose="05000000000000000000" pitchFamily="2" charset="2"/>
              </a:rPr>
              <a:t>Scan, </a:t>
            </a:r>
            <a:r>
              <a:rPr lang="de-DE" dirty="0" err="1" smtClean="0">
                <a:ea typeface="ヒラギノ角ゴ Pro W3" charset="0"/>
                <a:cs typeface="Arial"/>
                <a:sym typeface="Wingdings" panose="05000000000000000000" pitchFamily="2" charset="2"/>
              </a:rPr>
              <a:t>skim</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gain</a:t>
            </a:r>
            <a:r>
              <a:rPr lang="de-DE" dirty="0" smtClean="0">
                <a:ea typeface="ヒラギノ角ゴ Pro W3" charset="0"/>
                <a:cs typeface="Arial"/>
                <a:sym typeface="Wingdings" panose="05000000000000000000" pitchFamily="2" charset="2"/>
              </a:rPr>
              <a:t> an </a:t>
            </a:r>
            <a:r>
              <a:rPr lang="de-DE" dirty="0" err="1" smtClean="0">
                <a:ea typeface="ヒラギノ角ゴ Pro W3" charset="0"/>
                <a:cs typeface="Arial"/>
                <a:sym typeface="Wingdings" panose="05000000000000000000" pitchFamily="2" charset="2"/>
              </a:rPr>
              <a:t>overview</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first</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slaloming</a:t>
            </a:r>
            <a:r>
              <a:rPr lang="de-DE" dirty="0" smtClean="0">
                <a:ea typeface="ヒラギノ角ゴ Pro W3" charset="0"/>
                <a:cs typeface="Arial"/>
                <a:sym typeface="Wingdings" panose="05000000000000000000" pitchFamily="2" charset="2"/>
              </a:rPr>
              <a:t>/</a:t>
            </a:r>
            <a:r>
              <a:rPr lang="de-DE" dirty="0" err="1" smtClean="0">
                <a:ea typeface="ヒラギノ角ゴ Pro W3" charset="0"/>
                <a:cs typeface="Arial"/>
                <a:sym typeface="Wingdings" panose="05000000000000000000" pitchFamily="2" charset="2"/>
              </a:rPr>
              <a:t>curling</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across</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pages</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glancing</a:t>
            </a:r>
            <a:r>
              <a:rPr lang="de-DE" dirty="0" smtClean="0">
                <a:ea typeface="ヒラギノ角ゴ Pro W3" charset="0"/>
                <a:cs typeface="Arial"/>
                <a:sym typeface="Wingdings" panose="05000000000000000000" pitchFamily="2" charset="2"/>
              </a:rPr>
              <a:t> at </a:t>
            </a:r>
            <a:r>
              <a:rPr lang="de-DE" dirty="0" err="1" smtClean="0">
                <a:ea typeface="ヒラギノ角ゴ Pro W3" charset="0"/>
                <a:cs typeface="Arial"/>
                <a:sym typeface="Wingdings" panose="05000000000000000000" pitchFamily="2" charset="2"/>
              </a:rPr>
              <a:t>first</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sentences</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of</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paragraphs</a:t>
            </a:r>
            <a:r>
              <a:rPr lang="de-DE" dirty="0" smtClean="0">
                <a:ea typeface="ヒラギノ角ゴ Pro W3" charset="0"/>
                <a:cs typeface="Arial"/>
                <a:sym typeface="Wingdings" panose="05000000000000000000" pitchFamily="2" charset="2"/>
              </a:rPr>
              <a:t>).</a:t>
            </a:r>
            <a:br>
              <a:rPr lang="de-DE" dirty="0" smtClean="0">
                <a:ea typeface="ヒラギノ角ゴ Pro W3" charset="0"/>
                <a:cs typeface="Arial"/>
                <a:sym typeface="Wingdings" panose="05000000000000000000" pitchFamily="2" charset="2"/>
              </a:rPr>
            </a:br>
            <a:endParaRPr lang="de-DE" dirty="0" smtClean="0">
              <a:ea typeface="ヒラギノ角ゴ Pro W3" charset="0"/>
              <a:cs typeface="Arial"/>
              <a:sym typeface="Wingdings" panose="05000000000000000000" pitchFamily="2" charset="2"/>
            </a:endParaRPr>
          </a:p>
          <a:p>
            <a:pPr marL="285750" lvl="1" indent="-285750">
              <a:buClr>
                <a:schemeClr val="accent1"/>
              </a:buClr>
              <a:buFont typeface="Symbol" charset="2"/>
              <a:buChar char="-"/>
            </a:pPr>
            <a:r>
              <a:rPr lang="de-DE" dirty="0" err="1" smtClean="0">
                <a:ea typeface="ヒラギノ角ゴ Pro W3" charset="0"/>
                <a:cs typeface="Arial"/>
                <a:sym typeface="Wingdings" panose="05000000000000000000" pitchFamily="2" charset="2"/>
              </a:rPr>
              <a:t>Stay</a:t>
            </a:r>
            <a:r>
              <a:rPr lang="de-DE" dirty="0" smtClean="0">
                <a:ea typeface="ヒラギノ角ゴ Pro W3" charset="0"/>
                <a:cs typeface="Arial"/>
                <a:sym typeface="Wingdings" panose="05000000000000000000" pitchFamily="2" charset="2"/>
              </a:rPr>
              <a:t> on </a:t>
            </a:r>
            <a:r>
              <a:rPr lang="de-DE" dirty="0" err="1" smtClean="0">
                <a:ea typeface="ヒラギノ角ゴ Pro W3" charset="0"/>
                <a:cs typeface="Arial"/>
                <a:sym typeface="Wingdings" panose="05000000000000000000" pitchFamily="2" charset="2"/>
              </a:rPr>
              <a:t>schedule</a:t>
            </a:r>
            <a:r>
              <a:rPr lang="de-DE" dirty="0">
                <a:ea typeface="ヒラギノ角ゴ Pro W3" charset="0"/>
                <a:cs typeface="Arial"/>
                <a:sym typeface="Wingdings" panose="05000000000000000000" pitchFamily="2" charset="2"/>
              </a:rPr>
              <a:t>.</a:t>
            </a:r>
            <a:endParaRPr lang="de-DE" dirty="0" smtClean="0">
              <a:ea typeface="ヒラギノ角ゴ Pro W3" charset="0"/>
              <a:cs typeface="Arial"/>
              <a:sym typeface="Wingdings" panose="05000000000000000000" pitchFamily="2" charset="2"/>
            </a:endParaRPr>
          </a:p>
          <a:p>
            <a:pPr marL="285750" lvl="1" indent="-285750">
              <a:buClr>
                <a:schemeClr val="accent1"/>
              </a:buClr>
              <a:buFont typeface="Symbol" charset="2"/>
              <a:buChar char="-"/>
            </a:pPr>
            <a:endParaRPr lang="de-DE" dirty="0">
              <a:ea typeface="ヒラギノ角ゴ Pro W3" charset="0"/>
              <a:cs typeface="Arial"/>
              <a:sym typeface="Wingdings" panose="05000000000000000000" pitchFamily="2" charset="2"/>
            </a:endParaRPr>
          </a:p>
          <a:p>
            <a:pPr marL="285750" lvl="1" indent="-285750">
              <a:buClr>
                <a:schemeClr val="accent1"/>
              </a:buClr>
              <a:buFont typeface="Symbol" charset="2"/>
              <a:buChar char="-"/>
            </a:pPr>
            <a:r>
              <a:rPr lang="de-DE" dirty="0" err="1" smtClean="0">
                <a:ea typeface="ヒラギノ角ゴ Pro W3" charset="0"/>
                <a:cs typeface="Arial"/>
                <a:sym typeface="Wingdings" panose="05000000000000000000" pitchFamily="2" charset="2"/>
              </a:rPr>
              <a:t>Aim</a:t>
            </a:r>
            <a:r>
              <a:rPr lang="de-DE" dirty="0" smtClean="0">
                <a:ea typeface="ヒラギノ角ゴ Pro W3" charset="0"/>
                <a:cs typeface="Arial"/>
                <a:sym typeface="Wingdings" panose="05000000000000000000" pitchFamily="2" charset="2"/>
              </a:rPr>
              <a:t> at </a:t>
            </a:r>
            <a:r>
              <a:rPr lang="de-DE" dirty="0" err="1" smtClean="0">
                <a:ea typeface="ヒラギノ角ゴ Pro W3" charset="0"/>
                <a:cs typeface="Arial"/>
                <a:sym typeface="Wingdings" panose="05000000000000000000" pitchFamily="2" charset="2"/>
              </a:rPr>
              <a:t>realistic</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stints</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of</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work</a:t>
            </a:r>
            <a:r>
              <a:rPr lang="de-DE" dirty="0" smtClean="0">
                <a:ea typeface="ヒラギノ角ゴ Pro W3" charset="0"/>
                <a:cs typeface="Arial"/>
                <a:sym typeface="Wingdings" panose="05000000000000000000" pitchFamily="2" charset="2"/>
              </a:rPr>
              <a:t> in </a:t>
            </a:r>
            <a:r>
              <a:rPr lang="de-DE" dirty="0" err="1" smtClean="0">
                <a:ea typeface="ヒラギノ角ゴ Pro W3" charset="0"/>
                <a:cs typeface="Arial"/>
                <a:sym typeface="Wingdings" panose="05000000000000000000" pitchFamily="2" charset="2"/>
              </a:rPr>
              <a:t>detailed</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reading</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and</a:t>
            </a:r>
            <a:r>
              <a:rPr lang="de-DE" dirty="0" smtClean="0">
                <a:ea typeface="ヒラギノ角ゴ Pro W3" charset="0"/>
                <a:cs typeface="Arial"/>
                <a:sym typeface="Wingdings" panose="05000000000000000000" pitchFamily="2" charset="2"/>
              </a:rPr>
              <a:t> </a:t>
            </a:r>
            <a:r>
              <a:rPr lang="de-DE" dirty="0" err="1" smtClean="0">
                <a:ea typeface="ヒラギノ角ゴ Pro W3" charset="0"/>
                <a:cs typeface="Arial"/>
                <a:sym typeface="Wingdings" panose="05000000000000000000" pitchFamily="2" charset="2"/>
              </a:rPr>
              <a:t>evaluation</a:t>
            </a:r>
            <a:r>
              <a:rPr lang="de-DE" dirty="0" smtClean="0">
                <a:ea typeface="ヒラギノ角ゴ Pro W3" charset="0"/>
                <a:cs typeface="Arial"/>
                <a:sym typeface="Wingdings" panose="05000000000000000000" pitchFamily="2" charset="2"/>
              </a:rPr>
              <a:t>.</a:t>
            </a:r>
            <a:endParaRPr lang="de-DE" dirty="0" smtClean="0">
              <a:ea typeface="ヒラギノ角ゴ Pro W3" charset="0"/>
              <a:cs typeface="Arial"/>
            </a:endParaRPr>
          </a:p>
        </p:txBody>
      </p:sp>
      <p:sp>
        <p:nvSpPr>
          <p:cNvPr id="7" name="Fußzeilenplatzhalter 4"/>
          <p:cNvSpPr>
            <a:spLocks noGrp="1"/>
          </p:cNvSpPr>
          <p:nvPr>
            <p:ph type="ftr" sz="quarter" idx="3"/>
          </p:nvPr>
        </p:nvSpPr>
        <p:spPr>
          <a:xfrm>
            <a:off x="2484438" y="6453336"/>
            <a:ext cx="4247802" cy="216024"/>
          </a:xfrm>
        </p:spPr>
        <p:txBody>
          <a:bodyPr/>
          <a:lstStyle/>
          <a:p>
            <a:r>
              <a:rPr lang="de-DE" sz="900" dirty="0" err="1" smtClean="0"/>
              <a:t>Literature</a:t>
            </a:r>
            <a:r>
              <a:rPr lang="de-DE" sz="900" dirty="0" smtClean="0"/>
              <a:t> </a:t>
            </a:r>
            <a:r>
              <a:rPr lang="de-DE" sz="900" dirty="0" err="1" smtClean="0"/>
              <a:t>research</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34</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Tree>
    <p:extLst>
      <p:ext uri="{BB962C8B-B14F-4D97-AF65-F5344CB8AC3E}">
        <p14:creationId xmlns:p14="http://schemas.microsoft.com/office/powerpoint/2010/main" val="19232289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Reference </a:t>
            </a:r>
            <a:r>
              <a:rPr lang="de-DE" dirty="0" err="1" smtClean="0"/>
              <a:t>sections</a:t>
            </a:r>
            <a:endParaRPr lang="de-DE" sz="2800" dirty="0"/>
          </a:p>
        </p:txBody>
      </p:sp>
      <p:sp>
        <p:nvSpPr>
          <p:cNvPr id="3" name="Inhaltsplatzhalter 2"/>
          <p:cNvSpPr>
            <a:spLocks noGrp="1"/>
          </p:cNvSpPr>
          <p:nvPr>
            <p:ph idx="1"/>
          </p:nvPr>
        </p:nvSpPr>
        <p:spPr>
          <a:xfrm>
            <a:off x="324000" y="1844824"/>
            <a:ext cx="8496000" cy="4608512"/>
          </a:xfrm>
        </p:spPr>
        <p:txBody>
          <a:bodyPr/>
          <a:lstStyle/>
          <a:p>
            <a:pPr marL="609750" lvl="2" indent="-285750">
              <a:buFont typeface="Symbol" charset="2"/>
              <a:buChar char="-"/>
            </a:pPr>
            <a:endParaRPr lang="en-GB" b="1" dirty="0" smtClean="0">
              <a:solidFill>
                <a:schemeClr val="accent1"/>
              </a:solidFill>
              <a:ea typeface="ヒラギノ角ゴ Pro W3" charset="0"/>
              <a:cs typeface="Arial"/>
            </a:endParaRPr>
          </a:p>
          <a:p>
            <a:pPr>
              <a:spcAft>
                <a:spcPts val="0"/>
              </a:spcAft>
            </a:pPr>
            <a:endParaRPr lang="en-GB" dirty="0" smtClean="0">
              <a:ea typeface="ヒラギノ角ゴ Pro W3" charset="0"/>
              <a:cs typeface="Arial"/>
              <a:sym typeface="Wingdings" panose="05000000000000000000" pitchFamily="2" charset="2"/>
            </a:endParaRPr>
          </a:p>
          <a:p>
            <a:pPr marL="285750" lvl="1" indent="-285750">
              <a:spcAft>
                <a:spcPts val="600"/>
              </a:spcAft>
              <a:buClr>
                <a:schemeClr val="accent1"/>
              </a:buClr>
              <a:buFont typeface="Symbol" charset="2"/>
              <a:buChar char="-"/>
            </a:pPr>
            <a:r>
              <a:rPr lang="en-GB" b="1" u="sng" dirty="0" smtClean="0">
                <a:uFill>
                  <a:solidFill>
                    <a:schemeClr val="accent2"/>
                  </a:solidFill>
                </a:uFill>
                <a:ea typeface="ヒラギノ角ゴ Pro W3" charset="0"/>
                <a:cs typeface="Arial"/>
              </a:rPr>
              <a:t>All</a:t>
            </a:r>
            <a:r>
              <a:rPr lang="en-GB" u="sng" dirty="0" smtClean="0">
                <a:uFill>
                  <a:solidFill>
                    <a:schemeClr val="accent2"/>
                  </a:solidFill>
                </a:uFill>
                <a:ea typeface="ヒラギノ角ゴ Pro W3" charset="0"/>
                <a:cs typeface="Arial"/>
              </a:rPr>
              <a:t> sources </a:t>
            </a:r>
            <a:r>
              <a:rPr lang="en-GB" b="1" u="sng" dirty="0" smtClean="0">
                <a:uFill>
                  <a:solidFill>
                    <a:schemeClr val="accent2"/>
                  </a:solidFill>
                </a:uFill>
                <a:ea typeface="ヒラギノ角ゴ Pro W3" charset="0"/>
                <a:cs typeface="Arial"/>
              </a:rPr>
              <a:t>referenced in the text</a:t>
            </a:r>
            <a:r>
              <a:rPr lang="en-GB" dirty="0" smtClean="0">
                <a:uFill>
                  <a:solidFill>
                    <a:schemeClr val="accent2"/>
                  </a:solidFill>
                </a:uFill>
                <a:ea typeface="ヒラギノ角ゴ Pro W3" charset="0"/>
                <a:cs typeface="Arial"/>
              </a:rPr>
              <a:t>,</a:t>
            </a:r>
            <a:r>
              <a:rPr lang="en-GB" b="1" dirty="0" smtClean="0">
                <a:ea typeface="ヒラギノ角ゴ Pro W3" charset="0"/>
                <a:cs typeface="Arial"/>
              </a:rPr>
              <a:t> </a:t>
            </a:r>
            <a:r>
              <a:rPr lang="en-GB" dirty="0" smtClean="0">
                <a:ea typeface="ヒラギノ角ゴ Pro W3" charset="0"/>
                <a:cs typeface="Arial"/>
              </a:rPr>
              <a:t>e.g. alongside paraphrases or quotations, </a:t>
            </a:r>
            <a:r>
              <a:rPr lang="en-GB" b="1" u="sng" dirty="0" smtClean="0">
                <a:uFill>
                  <a:solidFill>
                    <a:schemeClr val="accent2"/>
                  </a:solidFill>
                </a:uFill>
                <a:ea typeface="ヒラギノ角ゴ Pro W3" charset="0"/>
                <a:cs typeface="Arial"/>
              </a:rPr>
              <a:t>must</a:t>
            </a:r>
            <a:r>
              <a:rPr lang="en-GB" u="sng" dirty="0" smtClean="0">
                <a:uFill>
                  <a:solidFill>
                    <a:schemeClr val="accent2"/>
                  </a:solidFill>
                </a:uFill>
                <a:ea typeface="ヒラギノ角ゴ Pro W3" charset="0"/>
                <a:cs typeface="Arial"/>
              </a:rPr>
              <a:t> reappear in uniform style</a:t>
            </a:r>
            <a:r>
              <a:rPr lang="en-GB" dirty="0" smtClean="0">
                <a:uFill>
                  <a:solidFill>
                    <a:schemeClr val="accent2"/>
                  </a:solidFill>
                </a:uFill>
                <a:ea typeface="ヒラギノ角ゴ Pro W3" charset="0"/>
                <a:cs typeface="Arial"/>
              </a:rPr>
              <a:t> as entries</a:t>
            </a:r>
            <a:r>
              <a:rPr lang="en-GB" dirty="0" smtClean="0">
                <a:ea typeface="ヒラギノ角ゴ Pro W3" charset="0"/>
                <a:cs typeface="Arial"/>
              </a:rPr>
              <a:t> in the reference section at the end of your work.</a:t>
            </a:r>
          </a:p>
          <a:p>
            <a:pPr marL="285750" lvl="1" indent="-285750">
              <a:buClr>
                <a:schemeClr val="accent1"/>
              </a:buClr>
              <a:buFont typeface="Symbol" charset="2"/>
              <a:buChar char="-"/>
            </a:pPr>
            <a:r>
              <a:rPr lang="en-GB" b="1" u="sng" dirty="0" smtClean="0">
                <a:uFill>
                  <a:solidFill>
                    <a:schemeClr val="accent2"/>
                  </a:solidFill>
                </a:uFill>
                <a:ea typeface="ヒラギノ角ゴ Pro W3" charset="0"/>
                <a:cs typeface="Arial"/>
                <a:sym typeface="Wingdings" panose="05000000000000000000" pitchFamily="2" charset="2"/>
              </a:rPr>
              <a:t>Only these </a:t>
            </a:r>
            <a:r>
              <a:rPr lang="en-GB" u="sng" dirty="0" smtClean="0">
                <a:uFill>
                  <a:solidFill>
                    <a:schemeClr val="accent2"/>
                  </a:solidFill>
                </a:uFill>
                <a:ea typeface="ヒラギノ角ゴ Pro W3" charset="0"/>
                <a:cs typeface="Arial"/>
                <a:sym typeface="Wingdings" panose="05000000000000000000" pitchFamily="2" charset="2"/>
              </a:rPr>
              <a:t>sources </a:t>
            </a:r>
            <a:r>
              <a:rPr lang="en-GB" b="1" u="sng" dirty="0" smtClean="0">
                <a:uFill>
                  <a:solidFill>
                    <a:schemeClr val="accent2"/>
                  </a:solidFill>
                </a:uFill>
                <a:ea typeface="ヒラギノ角ゴ Pro W3" charset="0"/>
                <a:cs typeface="Arial"/>
                <a:sym typeface="Wingdings" panose="05000000000000000000" pitchFamily="2" charset="2"/>
              </a:rPr>
              <a:t>may</a:t>
            </a:r>
            <a:r>
              <a:rPr lang="en-GB" u="sng" dirty="0" smtClean="0">
                <a:uFill>
                  <a:solidFill>
                    <a:schemeClr val="accent2"/>
                  </a:solidFill>
                </a:uFill>
                <a:ea typeface="ヒラギノ角ゴ Pro W3" charset="0"/>
                <a:cs typeface="Arial"/>
                <a:sym typeface="Wingdings" panose="05000000000000000000" pitchFamily="2" charset="2"/>
              </a:rPr>
              <a:t> occur in the reference section.</a:t>
            </a:r>
            <a:r>
              <a:rPr lang="en-GB" dirty="0" smtClean="0">
                <a:ea typeface="ヒラギノ角ゴ Pro W3" charset="0"/>
                <a:cs typeface="Arial"/>
                <a:sym typeface="Wingdings" panose="05000000000000000000" pitchFamily="2" charset="2"/>
              </a:rPr>
              <a:t/>
            </a:r>
            <a:br>
              <a:rPr lang="en-GB" dirty="0" smtClean="0">
                <a:ea typeface="ヒラギノ角ゴ Pro W3" charset="0"/>
                <a:cs typeface="Arial"/>
                <a:sym typeface="Wingdings" panose="05000000000000000000" pitchFamily="2" charset="2"/>
              </a:rPr>
            </a:br>
            <a:endParaRPr lang="en-GB" dirty="0" smtClean="0">
              <a:ea typeface="ヒラギノ角ゴ Pro W3" charset="0"/>
              <a:cs typeface="Arial"/>
              <a:sym typeface="Wingdings" panose="05000000000000000000" pitchFamily="2" charset="2"/>
            </a:endParaRPr>
          </a:p>
          <a:p>
            <a:pPr marL="285750" lvl="1" indent="-285750">
              <a:buClr>
                <a:schemeClr val="accent1"/>
              </a:buClr>
              <a:buFont typeface="Symbol" charset="2"/>
              <a:buChar char="-"/>
            </a:pPr>
            <a:r>
              <a:rPr lang="en-GB" dirty="0">
                <a:ea typeface="ヒラギノ角ゴ Pro W3" charset="0"/>
                <a:cs typeface="Arial"/>
                <a:sym typeface="Wingdings" panose="05000000000000000000" pitchFamily="2" charset="2"/>
              </a:rPr>
              <a:t>discipline-specific stylistic features: </a:t>
            </a:r>
            <a:r>
              <a:rPr lang="en-GB" b="1" dirty="0">
                <a:solidFill>
                  <a:schemeClr val="accent1"/>
                </a:solidFill>
                <a:ea typeface="ヒラギノ角ゴ Pro W3" charset="0"/>
                <a:cs typeface="Arial"/>
                <a:sym typeface="Wingdings" panose="05000000000000000000" pitchFamily="2" charset="2"/>
              </a:rPr>
              <a:t>Unified Style Sheet for Linguistics</a:t>
            </a:r>
            <a:endParaRPr lang="en-GB" dirty="0">
              <a:ea typeface="ヒラギノ角ゴ Pro W3" charset="0"/>
              <a:cs typeface="Arial"/>
              <a:sym typeface="Wingdings" panose="05000000000000000000" pitchFamily="2" charset="2"/>
            </a:endParaRPr>
          </a:p>
          <a:p>
            <a:pPr marL="609750" lvl="2" indent="-285750">
              <a:buFont typeface="Symbol" charset="2"/>
              <a:buChar char="-"/>
            </a:pPr>
            <a:r>
              <a:rPr lang="en-GB" dirty="0" smtClean="0">
                <a:ea typeface="ヒラギノ角ゴ Pro W3" charset="0"/>
                <a:cs typeface="Arial"/>
              </a:rPr>
              <a:t>available online</a:t>
            </a:r>
          </a:p>
          <a:p>
            <a:pPr marL="609750" lvl="2" indent="-285750">
              <a:buFont typeface="Symbol" charset="2"/>
              <a:buChar char="-"/>
            </a:pPr>
            <a:r>
              <a:rPr lang="en-GB" dirty="0" smtClean="0">
                <a:ea typeface="ヒラギノ角ゴ Pro W3" charset="0"/>
                <a:cs typeface="Arial"/>
                <a:sym typeface="Wingdings" panose="05000000000000000000" pitchFamily="2" charset="2"/>
              </a:rPr>
              <a:t>very simple, reduced to the essentials</a:t>
            </a:r>
          </a:p>
          <a:p>
            <a:pPr marL="609750" lvl="2" indent="-285750">
              <a:buFont typeface="Symbol" charset="2"/>
              <a:buChar char="-"/>
            </a:pPr>
            <a:r>
              <a:rPr lang="en-GB" dirty="0" smtClean="0">
                <a:ea typeface="ヒラギノ角ゴ Pro W3" charset="0"/>
                <a:cs typeface="Arial"/>
                <a:sym typeface="Wingdings" panose="05000000000000000000" pitchFamily="2" charset="2"/>
              </a:rPr>
              <a:t>Individual journals may deviate.</a:t>
            </a:r>
          </a:p>
          <a:p>
            <a:pPr marL="285750" lvl="1" indent="-285750">
              <a:buClr>
                <a:schemeClr val="accent1"/>
              </a:buClr>
              <a:buFont typeface="Symbol" charset="2"/>
              <a:buChar char="-"/>
            </a:pPr>
            <a:endParaRPr lang="en-GB" dirty="0" smtClean="0">
              <a:ea typeface="ヒラギノ角ゴ Pro W3" charset="0"/>
              <a:cs typeface="Arial"/>
              <a:sym typeface="Wingdings" panose="05000000000000000000" pitchFamily="2" charset="2"/>
            </a:endParaRPr>
          </a:p>
          <a:p>
            <a:pPr marL="285750" lvl="1" indent="-285750">
              <a:buClr>
                <a:schemeClr val="accent1"/>
              </a:buClr>
              <a:buFont typeface="Symbol" charset="2"/>
              <a:buChar char="-"/>
            </a:pPr>
            <a:r>
              <a:rPr lang="en-GB" dirty="0" smtClean="0">
                <a:ea typeface="ヒラギノ角ゴ Pro W3" charset="0"/>
                <a:cs typeface="Arial"/>
                <a:sym typeface="Wingdings" panose="05000000000000000000" pitchFamily="2" charset="2"/>
              </a:rPr>
              <a:t>Guidelines and singular case decisions are oriented towards </a:t>
            </a:r>
            <a:r>
              <a:rPr lang="en-GB" u="sng" dirty="0" smtClean="0">
                <a:uFill>
                  <a:solidFill>
                    <a:schemeClr val="accent2"/>
                  </a:solidFill>
                </a:uFill>
                <a:ea typeface="ヒラギノ角ゴ Pro W3" charset="0"/>
                <a:cs typeface="Arial"/>
                <a:sym typeface="Wingdings" panose="05000000000000000000" pitchFamily="2" charset="2"/>
              </a:rPr>
              <a:t>functionality</a:t>
            </a:r>
            <a:r>
              <a:rPr lang="en-GB" dirty="0" smtClean="0">
                <a:ea typeface="ヒラギノ角ゴ Pro W3" charset="0"/>
                <a:cs typeface="Arial"/>
                <a:sym typeface="Wingdings" panose="05000000000000000000" pitchFamily="2" charset="2"/>
              </a:rPr>
              <a:t>:</a:t>
            </a:r>
            <a:br>
              <a:rPr lang="en-GB" dirty="0" smtClean="0">
                <a:ea typeface="ヒラギノ角ゴ Pro W3" charset="0"/>
                <a:cs typeface="Arial"/>
                <a:sym typeface="Wingdings" panose="05000000000000000000" pitchFamily="2" charset="2"/>
              </a:rPr>
            </a:br>
            <a:r>
              <a:rPr lang="en-GB" dirty="0" smtClean="0">
                <a:ea typeface="ヒラギノ角ゴ Pro W3" charset="0"/>
                <a:cs typeface="Arial"/>
                <a:sym typeface="Wingdings" panose="05000000000000000000" pitchFamily="2" charset="2"/>
              </a:rPr>
              <a:t>The reader should be able to find </a:t>
            </a:r>
            <a:r>
              <a:rPr lang="en-GB" u="sng" dirty="0" smtClean="0">
                <a:uFill>
                  <a:solidFill>
                    <a:schemeClr val="accent2"/>
                  </a:solidFill>
                </a:uFill>
                <a:ea typeface="ヒラギノ角ゴ Pro W3" charset="0"/>
                <a:cs typeface="Arial"/>
                <a:sym typeface="Wingdings" panose="05000000000000000000" pitchFamily="2" charset="2"/>
              </a:rPr>
              <a:t>the relevant information at first glance</a:t>
            </a:r>
            <a:r>
              <a:rPr lang="en-GB" dirty="0" smtClean="0">
                <a:ea typeface="ヒラギノ角ゴ Pro W3" charset="0"/>
                <a:cs typeface="Arial"/>
                <a:sym typeface="Wingdings" panose="05000000000000000000" pitchFamily="2" charset="2"/>
              </a:rPr>
              <a:t>.</a:t>
            </a:r>
          </a:p>
          <a:p>
            <a:pPr marL="285750" lvl="1" indent="-285750">
              <a:buClr>
                <a:schemeClr val="accent1"/>
              </a:buClr>
              <a:buFont typeface="Symbol" charset="2"/>
              <a:buChar char="-"/>
            </a:pPr>
            <a:endParaRPr lang="en-GB" dirty="0">
              <a:ea typeface="ヒラギノ角ゴ Pro W3" charset="0"/>
              <a:cs typeface="Arial"/>
              <a:sym typeface="Wingdings" panose="05000000000000000000" pitchFamily="2" charset="2"/>
            </a:endParaRPr>
          </a:p>
          <a:p>
            <a:pPr marL="285750" lvl="1" indent="-285750">
              <a:buClr>
                <a:schemeClr val="accent1"/>
              </a:buClr>
              <a:buFont typeface="Symbol" charset="2"/>
              <a:buChar char="-"/>
            </a:pPr>
            <a:r>
              <a:rPr lang="en-GB" dirty="0">
                <a:ea typeface="ヒラギノ角ゴ Pro W3" charset="0"/>
                <a:cs typeface="Arial"/>
                <a:sym typeface="Wingdings" panose="05000000000000000000" pitchFamily="2" charset="2"/>
              </a:rPr>
              <a:t>see </a:t>
            </a:r>
            <a:r>
              <a:rPr lang="en-US" u="sng" dirty="0">
                <a:uFill>
                  <a:solidFill>
                    <a:schemeClr val="accent2"/>
                  </a:solidFill>
                </a:uFill>
                <a:ea typeface="ヒラギノ角ゴ Pro W3" charset="0"/>
                <a:cs typeface="Arial"/>
                <a:sym typeface="Wingdings" panose="05000000000000000000" pitchFamily="2" charset="2"/>
              </a:rPr>
              <a:t>Guidelines for citing and creating your bibliography</a:t>
            </a:r>
            <a:r>
              <a:rPr lang="en-GB" dirty="0" smtClean="0">
                <a:ea typeface="ヒラギノ角ゴ Pro W3" charset="0"/>
                <a:cs typeface="Arial"/>
                <a:sym typeface="Wingdings" panose="05000000000000000000" pitchFamily="2" charset="2"/>
              </a:rPr>
              <a:t> </a:t>
            </a:r>
            <a:r>
              <a:rPr lang="en-GB" dirty="0">
                <a:ea typeface="ヒラギノ角ゴ Pro W3" charset="0"/>
                <a:cs typeface="Arial"/>
                <a:sym typeface="Wingdings" panose="05000000000000000000" pitchFamily="2" charset="2"/>
              </a:rPr>
              <a:t>on the homepage of the </a:t>
            </a:r>
            <a:r>
              <a:rPr lang="en-GB" dirty="0" smtClean="0">
                <a:ea typeface="ヒラギノ角ゴ Pro W3" charset="0"/>
                <a:cs typeface="Arial"/>
                <a:sym typeface="Wingdings" panose="05000000000000000000" pitchFamily="2" charset="2"/>
              </a:rPr>
              <a:t>Linguistics Writing Centre</a:t>
            </a:r>
            <a:endParaRPr lang="en-GB" dirty="0">
              <a:ea typeface="ヒラギノ角ゴ Pro W3" charset="0"/>
              <a:cs typeface="Arial"/>
              <a:sym typeface="Wingdings" panose="05000000000000000000" pitchFamily="2" charset="2"/>
            </a:endParaRPr>
          </a:p>
        </p:txBody>
      </p:sp>
      <p:sp>
        <p:nvSpPr>
          <p:cNvPr id="7" name="Fußzeilenplatzhalter 4"/>
          <p:cNvSpPr>
            <a:spLocks noGrp="1"/>
          </p:cNvSpPr>
          <p:nvPr>
            <p:ph type="ftr" sz="quarter" idx="3"/>
          </p:nvPr>
        </p:nvSpPr>
        <p:spPr>
          <a:xfrm>
            <a:off x="2484438" y="6453336"/>
            <a:ext cx="4247802" cy="216024"/>
          </a:xfrm>
        </p:spPr>
        <p:txBody>
          <a:bodyPr/>
          <a:lstStyle/>
          <a:p>
            <a:r>
              <a:rPr lang="de-DE" sz="900" dirty="0" err="1" smtClean="0"/>
              <a:t>Literature</a:t>
            </a:r>
            <a:r>
              <a:rPr lang="de-DE" sz="900" dirty="0" smtClean="0"/>
              <a:t> </a:t>
            </a:r>
            <a:r>
              <a:rPr lang="de-DE" sz="900" dirty="0" err="1" smtClean="0"/>
              <a:t>research</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35</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Tree>
    <p:extLst>
      <p:ext uri="{BB962C8B-B14F-4D97-AF65-F5344CB8AC3E}">
        <p14:creationId xmlns:p14="http://schemas.microsoft.com/office/powerpoint/2010/main" val="834589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8136582" cy="1224136"/>
          </a:xfrm>
        </p:spPr>
        <p:txBody>
          <a:bodyPr>
            <a:normAutofit/>
          </a:bodyPr>
          <a:lstStyle/>
          <a:p>
            <a:r>
              <a:rPr lang="de-DE" dirty="0" err="1"/>
              <a:t>Selecting</a:t>
            </a:r>
            <a:r>
              <a:rPr lang="de-DE" dirty="0"/>
              <a:t> </a:t>
            </a:r>
            <a:r>
              <a:rPr lang="de-DE" dirty="0" err="1"/>
              <a:t>sources</a:t>
            </a:r>
            <a:r>
              <a:rPr lang="de-DE" dirty="0" smtClean="0"/>
              <a:t>: </a:t>
            </a:r>
            <a:r>
              <a:rPr lang="de-DE" dirty="0" err="1" smtClean="0"/>
              <a:t>What</a:t>
            </a:r>
            <a:r>
              <a:rPr lang="de-DE" dirty="0" smtClean="0"/>
              <a:t> </a:t>
            </a:r>
            <a:r>
              <a:rPr lang="de-DE" dirty="0" err="1"/>
              <a:t>kinds</a:t>
            </a:r>
            <a:r>
              <a:rPr lang="de-DE" dirty="0"/>
              <a:t> </a:t>
            </a:r>
            <a:r>
              <a:rPr lang="de-DE" dirty="0" err="1"/>
              <a:t>of</a:t>
            </a:r>
            <a:r>
              <a:rPr lang="de-DE" dirty="0"/>
              <a:t> </a:t>
            </a:r>
            <a:r>
              <a:rPr lang="de-DE" dirty="0" err="1"/>
              <a:t>academic</a:t>
            </a:r>
            <a:r>
              <a:rPr lang="de-DE" dirty="0"/>
              <a:t> </a:t>
            </a:r>
            <a:r>
              <a:rPr lang="de-DE" dirty="0" err="1"/>
              <a:t>texts</a:t>
            </a:r>
            <a:r>
              <a:rPr lang="de-DE" dirty="0"/>
              <a:t> do </a:t>
            </a:r>
            <a:r>
              <a:rPr lang="de-DE" dirty="0" err="1"/>
              <a:t>you</a:t>
            </a:r>
            <a:r>
              <a:rPr lang="de-DE" dirty="0"/>
              <a:t> </a:t>
            </a:r>
            <a:r>
              <a:rPr lang="de-DE" dirty="0" err="1"/>
              <a:t>know</a:t>
            </a:r>
            <a:r>
              <a:rPr lang="de-DE" dirty="0"/>
              <a:t>?</a:t>
            </a:r>
            <a:endParaRPr lang="de-DE" dirty="0"/>
          </a:p>
        </p:txBody>
      </p:sp>
      <p:sp>
        <p:nvSpPr>
          <p:cNvPr id="7" name="Fußzeilenplatzhalter 4"/>
          <p:cNvSpPr>
            <a:spLocks noGrp="1"/>
          </p:cNvSpPr>
          <p:nvPr>
            <p:ph type="ftr" sz="quarter" idx="3"/>
          </p:nvPr>
        </p:nvSpPr>
        <p:spPr>
          <a:xfrm>
            <a:off x="2484438" y="6453336"/>
            <a:ext cx="4247802" cy="216024"/>
          </a:xfrm>
        </p:spPr>
        <p:txBody>
          <a:bodyPr/>
          <a:lstStyle/>
          <a:p>
            <a:r>
              <a:rPr lang="de-DE" sz="900" dirty="0" err="1" smtClean="0"/>
              <a:t>Literature</a:t>
            </a:r>
            <a:r>
              <a:rPr lang="de-DE" sz="900" dirty="0" smtClean="0"/>
              <a:t> </a:t>
            </a:r>
            <a:r>
              <a:rPr lang="de-DE" sz="900" dirty="0" err="1" smtClean="0"/>
              <a:t>research</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4</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
        <p:nvSpPr>
          <p:cNvPr id="3" name="Inhaltsplatzhalter 2"/>
          <p:cNvSpPr>
            <a:spLocks noGrp="1"/>
          </p:cNvSpPr>
          <p:nvPr>
            <p:ph idx="1"/>
          </p:nvPr>
        </p:nvSpPr>
        <p:spPr>
          <a:xfrm>
            <a:off x="323850" y="2708920"/>
            <a:ext cx="8496300" cy="3383905"/>
          </a:xfrm>
        </p:spPr>
        <p:txBody>
          <a:bodyPr/>
          <a:lstStyle/>
          <a:p>
            <a:pPr lvl="2">
              <a:spcAft>
                <a:spcPts val="600"/>
              </a:spcAft>
            </a:pPr>
            <a:r>
              <a:rPr lang="en-GB" dirty="0" smtClean="0"/>
              <a:t>articles in academic journals</a:t>
            </a:r>
            <a:endParaRPr lang="en-GB" dirty="0"/>
          </a:p>
          <a:p>
            <a:pPr lvl="2">
              <a:spcAft>
                <a:spcPts val="600"/>
              </a:spcAft>
            </a:pPr>
            <a:r>
              <a:rPr lang="en-GB" dirty="0" smtClean="0"/>
              <a:t>specialized books: monographs</a:t>
            </a:r>
            <a:endParaRPr lang="en-GB" dirty="0"/>
          </a:p>
          <a:p>
            <a:pPr lvl="2">
              <a:spcAft>
                <a:spcPts val="600"/>
              </a:spcAft>
            </a:pPr>
            <a:r>
              <a:rPr lang="en-GB" dirty="0" smtClean="0"/>
              <a:t>articles in collected volumes</a:t>
            </a:r>
            <a:endParaRPr lang="en-GB" dirty="0"/>
          </a:p>
          <a:p>
            <a:pPr lvl="2">
              <a:spcAft>
                <a:spcPts val="600"/>
              </a:spcAft>
            </a:pPr>
            <a:r>
              <a:rPr lang="en-GB" dirty="0" smtClean="0"/>
              <a:t>conference contributions</a:t>
            </a:r>
            <a:endParaRPr lang="en-GB" dirty="0"/>
          </a:p>
          <a:p>
            <a:pPr lvl="2">
              <a:spcAft>
                <a:spcPts val="600"/>
              </a:spcAft>
            </a:pPr>
            <a:r>
              <a:rPr lang="en-GB" dirty="0" smtClean="0"/>
              <a:t>entries </a:t>
            </a:r>
            <a:r>
              <a:rPr lang="en-GB" dirty="0"/>
              <a:t>in </a:t>
            </a:r>
            <a:r>
              <a:rPr lang="en-GB" dirty="0" smtClean="0"/>
              <a:t>specialized lexicons / specialized </a:t>
            </a:r>
            <a:r>
              <a:rPr lang="en-GB" dirty="0" err="1" smtClean="0"/>
              <a:t>encyclopedias</a:t>
            </a:r>
            <a:endParaRPr lang="en-GB" dirty="0"/>
          </a:p>
          <a:p>
            <a:pPr lvl="2">
              <a:spcAft>
                <a:spcPts val="600"/>
              </a:spcAft>
            </a:pPr>
            <a:r>
              <a:rPr lang="en-GB" dirty="0" smtClean="0"/>
              <a:t>(conference records)</a:t>
            </a:r>
            <a:endParaRPr lang="en-GB" dirty="0"/>
          </a:p>
          <a:p>
            <a:pPr lvl="2">
              <a:spcAft>
                <a:spcPts val="600"/>
              </a:spcAft>
            </a:pPr>
            <a:r>
              <a:rPr lang="en-GB" dirty="0" smtClean="0"/>
              <a:t>dissertations</a:t>
            </a:r>
            <a:endParaRPr lang="en-GB" dirty="0"/>
          </a:p>
          <a:p>
            <a:pPr lvl="2">
              <a:spcAft>
                <a:spcPts val="600"/>
              </a:spcAft>
            </a:pPr>
            <a:r>
              <a:rPr lang="en-GB" dirty="0" err="1" smtClean="0"/>
              <a:t>habilitations</a:t>
            </a:r>
            <a:endParaRPr lang="en-GB" dirty="0"/>
          </a:p>
          <a:p>
            <a:pPr lvl="2">
              <a:spcAft>
                <a:spcPts val="600"/>
              </a:spcAft>
            </a:pPr>
            <a:r>
              <a:rPr lang="en-GB" dirty="0" smtClean="0"/>
              <a:t>master theses / bachelor theses ?</a:t>
            </a:r>
            <a:endParaRPr lang="en-GB" dirty="0"/>
          </a:p>
        </p:txBody>
      </p:sp>
    </p:spTree>
    <p:extLst>
      <p:ext uri="{BB962C8B-B14F-4D97-AF65-F5344CB8AC3E}">
        <p14:creationId xmlns:p14="http://schemas.microsoft.com/office/powerpoint/2010/main" val="935042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smtClean="0"/>
              <a:t>What</a:t>
            </a:r>
            <a:r>
              <a:rPr lang="de-DE" dirty="0" smtClean="0"/>
              <a:t> </a:t>
            </a:r>
            <a:r>
              <a:rPr lang="de-DE" dirty="0" err="1" smtClean="0"/>
              <a:t>sources</a:t>
            </a:r>
            <a:r>
              <a:rPr lang="de-DE" dirty="0" smtClean="0"/>
              <a:t> </a:t>
            </a:r>
            <a:r>
              <a:rPr lang="de-DE" dirty="0" err="1" smtClean="0"/>
              <a:t>to</a:t>
            </a:r>
            <a:r>
              <a:rPr lang="de-DE" dirty="0" smtClean="0"/>
              <a:t> </a:t>
            </a:r>
            <a:r>
              <a:rPr lang="de-DE" dirty="0" err="1" smtClean="0"/>
              <a:t>use</a:t>
            </a:r>
            <a:r>
              <a:rPr lang="de-DE" dirty="0" smtClean="0"/>
              <a:t>?</a:t>
            </a:r>
            <a:endParaRPr lang="de-DE" sz="2800" dirty="0"/>
          </a:p>
        </p:txBody>
      </p:sp>
      <p:sp>
        <p:nvSpPr>
          <p:cNvPr id="3" name="Inhaltsplatzhalter 2"/>
          <p:cNvSpPr>
            <a:spLocks noGrp="1"/>
          </p:cNvSpPr>
          <p:nvPr>
            <p:ph idx="1"/>
          </p:nvPr>
        </p:nvSpPr>
        <p:spPr>
          <a:xfrm>
            <a:off x="324000" y="1916832"/>
            <a:ext cx="8496000" cy="4175993"/>
          </a:xfrm>
        </p:spPr>
        <p:txBody>
          <a:bodyPr/>
          <a:lstStyle/>
          <a:p>
            <a:r>
              <a:rPr lang="de-DE" dirty="0" smtClean="0">
                <a:ea typeface="ヒラギノ角ゴ Pro W3" charset="0"/>
                <a:cs typeface="Arial"/>
                <a:sym typeface="Wingdings" panose="05000000000000000000" pitchFamily="2" charset="2"/>
              </a:rPr>
              <a:t>	</a:t>
            </a:r>
          </a:p>
          <a:p>
            <a:endParaRPr lang="de-DE" dirty="0">
              <a:ea typeface="ヒラギノ角ゴ Pro W3" charset="0"/>
              <a:cs typeface="Arial"/>
              <a:sym typeface="Wingdings" panose="05000000000000000000" pitchFamily="2" charset="2"/>
            </a:endParaRPr>
          </a:p>
          <a:p>
            <a:endParaRPr lang="de-DE" dirty="0">
              <a:ea typeface="ヒラギノ角ゴ Pro W3" charset="0"/>
              <a:cs typeface="Arial"/>
              <a:sym typeface="Wingdings" panose="05000000000000000000" pitchFamily="2" charset="2"/>
            </a:endParaRPr>
          </a:p>
          <a:p>
            <a:r>
              <a:rPr lang="de-DE" dirty="0" smtClean="0">
                <a:ea typeface="ヒラギノ角ゴ Pro W3" charset="0"/>
                <a:cs typeface="Arial"/>
                <a:sym typeface="Wingdings" panose="05000000000000000000" pitchFamily="2" charset="2"/>
              </a:rPr>
              <a:t>Worksheet </a:t>
            </a:r>
            <a:r>
              <a:rPr lang="de-DE" i="1" dirty="0" err="1" smtClean="0">
                <a:ea typeface="ヒラギノ角ゴ Pro W3" charset="0"/>
                <a:cs typeface="Arial"/>
                <a:sym typeface="Wingdings" panose="05000000000000000000" pitchFamily="2" charset="2"/>
              </a:rPr>
              <a:t>Selecting</a:t>
            </a:r>
            <a:r>
              <a:rPr lang="de-DE" i="1" dirty="0" smtClean="0">
                <a:ea typeface="ヒラギノ角ゴ Pro W3" charset="0"/>
                <a:cs typeface="Arial"/>
                <a:sym typeface="Wingdings" panose="05000000000000000000" pitchFamily="2" charset="2"/>
              </a:rPr>
              <a:t> </a:t>
            </a:r>
            <a:r>
              <a:rPr lang="de-DE" i="1" dirty="0" err="1" smtClean="0">
                <a:ea typeface="ヒラギノ角ゴ Pro W3" charset="0"/>
                <a:cs typeface="Arial"/>
                <a:sym typeface="Wingdings" panose="05000000000000000000" pitchFamily="2" charset="2"/>
              </a:rPr>
              <a:t>sources</a:t>
            </a:r>
            <a:r>
              <a:rPr lang="de-DE" dirty="0" smtClean="0">
                <a:ea typeface="ヒラギノ角ゴ Pro W3" charset="0"/>
                <a:cs typeface="Arial"/>
                <a:sym typeface="Wingdings" panose="05000000000000000000" pitchFamily="2" charset="2"/>
              </a:rPr>
              <a:t/>
            </a:r>
            <a:br>
              <a:rPr lang="de-DE" dirty="0" smtClean="0">
                <a:ea typeface="ヒラギノ角ゴ Pro W3" charset="0"/>
                <a:cs typeface="Arial"/>
                <a:sym typeface="Wingdings" panose="05000000000000000000" pitchFamily="2" charset="2"/>
              </a:rPr>
            </a:br>
            <a:r>
              <a:rPr lang="de-DE" dirty="0" smtClean="0">
                <a:ea typeface="ヒラギノ角ゴ Pro W3" charset="0"/>
                <a:cs typeface="Arial"/>
                <a:sym typeface="Wingdings" panose="05000000000000000000" pitchFamily="2" charset="2"/>
              </a:rPr>
              <a:t>		</a:t>
            </a:r>
            <a:endParaRPr lang="de-DE" dirty="0" smtClean="0">
              <a:ea typeface="ヒラギノ角ゴ Pro W3" charset="0"/>
              <a:cs typeface="Arial"/>
            </a:endParaRPr>
          </a:p>
          <a:p>
            <a:endParaRPr lang="de-DE" dirty="0" smtClean="0">
              <a:ea typeface="ヒラギノ角ゴ Pro W3" charset="0"/>
              <a:cs typeface="Arial"/>
            </a:endParaRPr>
          </a:p>
          <a:p>
            <a:r>
              <a:rPr lang="de-DE" u="sng" dirty="0" err="1" smtClean="0">
                <a:solidFill>
                  <a:schemeClr val="tx1"/>
                </a:solidFill>
                <a:uFill>
                  <a:solidFill>
                    <a:schemeClr val="accent2"/>
                  </a:solidFill>
                </a:uFill>
                <a:ea typeface="ヒラギノ角ゴ Pro W3" charset="0"/>
                <a:cs typeface="ヒラギノ角ゴ Pro W3" charset="0"/>
              </a:rPr>
              <a:t>Associate</a:t>
            </a:r>
            <a:r>
              <a:rPr lang="de-DE" u="sng" dirty="0" smtClean="0">
                <a:solidFill>
                  <a:schemeClr val="tx1"/>
                </a:solidFill>
                <a:uFill>
                  <a:solidFill>
                    <a:schemeClr val="accent2"/>
                  </a:solidFill>
                </a:uFill>
                <a:ea typeface="ヒラギノ角ゴ Pro W3" charset="0"/>
                <a:cs typeface="ヒラギノ角ゴ Pro W3" charset="0"/>
              </a:rPr>
              <a:t> </a:t>
            </a:r>
            <a:r>
              <a:rPr lang="de-DE" u="sng" dirty="0" err="1" smtClean="0">
                <a:solidFill>
                  <a:schemeClr val="tx1"/>
                </a:solidFill>
                <a:uFill>
                  <a:solidFill>
                    <a:schemeClr val="accent2"/>
                  </a:solidFill>
                </a:uFill>
                <a:ea typeface="ヒラギノ角ゴ Pro W3" charset="0"/>
                <a:cs typeface="ヒラギノ角ゴ Pro W3" charset="0"/>
              </a:rPr>
              <a:t>the</a:t>
            </a:r>
            <a:r>
              <a:rPr lang="de-DE" u="sng" dirty="0" smtClean="0">
                <a:solidFill>
                  <a:schemeClr val="tx1"/>
                </a:solidFill>
                <a:uFill>
                  <a:solidFill>
                    <a:schemeClr val="accent2"/>
                  </a:solidFill>
                </a:uFill>
                <a:ea typeface="ヒラギノ角ゴ Pro W3" charset="0"/>
                <a:cs typeface="ヒラギノ角ゴ Pro W3" charset="0"/>
              </a:rPr>
              <a:t> </a:t>
            </a:r>
            <a:r>
              <a:rPr lang="de-DE" u="sng" dirty="0" err="1" smtClean="0">
                <a:solidFill>
                  <a:schemeClr val="tx1"/>
                </a:solidFill>
                <a:uFill>
                  <a:solidFill>
                    <a:schemeClr val="accent2"/>
                  </a:solidFill>
                </a:uFill>
                <a:ea typeface="ヒラギノ角ゴ Pro W3" charset="0"/>
                <a:cs typeface="ヒラギノ角ゴ Pro W3" charset="0"/>
              </a:rPr>
              <a:t>sources</a:t>
            </a:r>
            <a:r>
              <a:rPr lang="de-DE" u="sng" dirty="0" smtClean="0">
                <a:solidFill>
                  <a:schemeClr val="tx1"/>
                </a:solidFill>
                <a:uFill>
                  <a:solidFill>
                    <a:schemeClr val="accent2"/>
                  </a:solidFill>
                </a:uFill>
                <a:ea typeface="ヒラギノ角ゴ Pro W3" charset="0"/>
                <a:cs typeface="ヒラギノ角ゴ Pro W3" charset="0"/>
              </a:rPr>
              <a:t> </a:t>
            </a:r>
            <a:r>
              <a:rPr lang="de-DE" u="sng" dirty="0" err="1" smtClean="0">
                <a:solidFill>
                  <a:schemeClr val="tx1"/>
                </a:solidFill>
                <a:uFill>
                  <a:solidFill>
                    <a:schemeClr val="accent2"/>
                  </a:solidFill>
                </a:uFill>
                <a:ea typeface="ヒラギノ角ゴ Pro W3" charset="0"/>
                <a:cs typeface="ヒラギノ角ゴ Pro W3" charset="0"/>
              </a:rPr>
              <a:t>with</a:t>
            </a:r>
            <a:r>
              <a:rPr lang="de-DE" u="sng" dirty="0" smtClean="0">
                <a:solidFill>
                  <a:schemeClr val="tx1"/>
                </a:solidFill>
                <a:uFill>
                  <a:solidFill>
                    <a:schemeClr val="accent2"/>
                  </a:solidFill>
                </a:uFill>
                <a:ea typeface="ヒラギノ角ゴ Pro W3" charset="0"/>
                <a:cs typeface="ヒラギノ角ゴ Pro W3" charset="0"/>
              </a:rPr>
              <a:t> </a:t>
            </a:r>
            <a:r>
              <a:rPr lang="de-DE" u="sng" dirty="0" err="1" smtClean="0">
                <a:solidFill>
                  <a:schemeClr val="tx1"/>
                </a:solidFill>
                <a:uFill>
                  <a:solidFill>
                    <a:schemeClr val="accent2"/>
                  </a:solidFill>
                </a:uFill>
                <a:ea typeface="ヒラギノ角ゴ Pro W3" charset="0"/>
                <a:cs typeface="ヒラギノ角ゴ Pro W3" charset="0"/>
              </a:rPr>
              <a:t>one</a:t>
            </a:r>
            <a:r>
              <a:rPr lang="de-DE" u="sng" dirty="0" smtClean="0">
                <a:solidFill>
                  <a:schemeClr val="tx1"/>
                </a:solidFill>
                <a:uFill>
                  <a:solidFill>
                    <a:schemeClr val="accent2"/>
                  </a:solidFill>
                </a:uFill>
                <a:ea typeface="ヒラギノ角ゴ Pro W3" charset="0"/>
                <a:cs typeface="ヒラギノ角ゴ Pro W3" charset="0"/>
              </a:rPr>
              <a:t> </a:t>
            </a:r>
            <a:r>
              <a:rPr lang="de-DE" u="sng" dirty="0" err="1" smtClean="0">
                <a:solidFill>
                  <a:schemeClr val="tx1"/>
                </a:solidFill>
                <a:uFill>
                  <a:solidFill>
                    <a:schemeClr val="accent2"/>
                  </a:solidFill>
                </a:uFill>
                <a:ea typeface="ヒラギノ角ゴ Pro W3" charset="0"/>
                <a:cs typeface="ヒラギノ角ゴ Pro W3" charset="0"/>
              </a:rPr>
              <a:t>of</a:t>
            </a:r>
            <a:r>
              <a:rPr lang="de-DE" u="sng" dirty="0" smtClean="0">
                <a:solidFill>
                  <a:schemeClr val="tx1"/>
                </a:solidFill>
                <a:uFill>
                  <a:solidFill>
                    <a:schemeClr val="accent2"/>
                  </a:solidFill>
                </a:uFill>
                <a:ea typeface="ヒラギノ角ゴ Pro W3" charset="0"/>
                <a:cs typeface="ヒラギノ角ゴ Pro W3" charset="0"/>
              </a:rPr>
              <a:t> </a:t>
            </a:r>
            <a:r>
              <a:rPr lang="de-DE" u="sng" dirty="0" err="1" smtClean="0">
                <a:solidFill>
                  <a:schemeClr val="tx1"/>
                </a:solidFill>
                <a:uFill>
                  <a:solidFill>
                    <a:schemeClr val="accent2"/>
                  </a:solidFill>
                </a:uFill>
                <a:ea typeface="ヒラギノ角ゴ Pro W3" charset="0"/>
                <a:cs typeface="ヒラギノ角ゴ Pro W3" charset="0"/>
              </a:rPr>
              <a:t>the</a:t>
            </a:r>
            <a:r>
              <a:rPr lang="de-DE" u="sng" dirty="0" smtClean="0">
                <a:solidFill>
                  <a:schemeClr val="tx1"/>
                </a:solidFill>
                <a:uFill>
                  <a:solidFill>
                    <a:schemeClr val="accent2"/>
                  </a:solidFill>
                </a:uFill>
                <a:ea typeface="ヒラギノ角ゴ Pro W3" charset="0"/>
                <a:cs typeface="ヒラギノ角ゴ Pro W3" charset="0"/>
              </a:rPr>
              <a:t> </a:t>
            </a:r>
            <a:r>
              <a:rPr lang="de-DE" u="sng" dirty="0" err="1" smtClean="0">
                <a:solidFill>
                  <a:schemeClr val="tx1"/>
                </a:solidFill>
                <a:uFill>
                  <a:solidFill>
                    <a:schemeClr val="accent2"/>
                  </a:solidFill>
                </a:uFill>
                <a:ea typeface="ヒラギノ角ゴ Pro W3" charset="0"/>
                <a:cs typeface="ヒラギノ角ゴ Pro W3" charset="0"/>
              </a:rPr>
              <a:t>following</a:t>
            </a:r>
            <a:r>
              <a:rPr lang="de-DE" u="sng" dirty="0" smtClean="0">
                <a:solidFill>
                  <a:schemeClr val="tx1"/>
                </a:solidFill>
                <a:uFill>
                  <a:solidFill>
                    <a:schemeClr val="accent2"/>
                  </a:solidFill>
                </a:uFill>
                <a:ea typeface="ヒラギノ角ゴ Pro W3" charset="0"/>
                <a:cs typeface="ヒラギノ角ゴ Pro W3" charset="0"/>
              </a:rPr>
              <a:t> </a:t>
            </a:r>
            <a:r>
              <a:rPr lang="de-DE" u="sng" dirty="0" err="1" smtClean="0">
                <a:solidFill>
                  <a:schemeClr val="tx1"/>
                </a:solidFill>
                <a:uFill>
                  <a:solidFill>
                    <a:schemeClr val="accent2"/>
                  </a:solidFill>
                </a:uFill>
                <a:ea typeface="ヒラギノ角ゴ Pro W3" charset="0"/>
                <a:cs typeface="ヒラギノ角ゴ Pro W3" charset="0"/>
              </a:rPr>
              <a:t>categories</a:t>
            </a:r>
            <a:r>
              <a:rPr lang="de-DE" u="sng" dirty="0" smtClean="0">
                <a:solidFill>
                  <a:schemeClr val="tx1"/>
                </a:solidFill>
                <a:uFill>
                  <a:solidFill>
                    <a:schemeClr val="accent2"/>
                  </a:solidFill>
                </a:uFill>
                <a:ea typeface="ヒラギノ角ゴ Pro W3" charset="0"/>
                <a:cs typeface="ヒラギノ角ゴ Pro W3" charset="0"/>
              </a:rPr>
              <a:t>:</a:t>
            </a:r>
            <a:endParaRPr lang="de-DE" u="sng" dirty="0">
              <a:solidFill>
                <a:schemeClr val="tx1"/>
              </a:solidFill>
              <a:uFill>
                <a:solidFill>
                  <a:schemeClr val="accent2"/>
                </a:solidFill>
              </a:uFill>
              <a:ea typeface="ヒラギノ角ゴ Pro W3" charset="0"/>
              <a:cs typeface="ヒラギノ角ゴ Pro W3" charset="0"/>
            </a:endParaRPr>
          </a:p>
          <a:p>
            <a:endParaRPr lang="de-DE" dirty="0">
              <a:ea typeface="ヒラギノ角ゴ Pro W3" charset="0"/>
              <a:cs typeface="Arial"/>
            </a:endParaRPr>
          </a:p>
          <a:p>
            <a:pPr marL="285750" lvl="1" indent="-285750">
              <a:buClr>
                <a:schemeClr val="accent1"/>
              </a:buClr>
              <a:buFont typeface="Symbol" charset="2"/>
              <a:buChar char="-"/>
            </a:pPr>
            <a:r>
              <a:rPr lang="de-DE" dirty="0" smtClean="0">
                <a:ea typeface="ヒラギノ角ゴ Pro W3" charset="0"/>
                <a:cs typeface="Arial"/>
              </a:rPr>
              <a:t>Can </a:t>
            </a:r>
            <a:r>
              <a:rPr lang="de-DE" dirty="0" err="1" smtClean="0">
                <a:ea typeface="ヒラギノ角ゴ Pro W3" charset="0"/>
                <a:cs typeface="Arial"/>
              </a:rPr>
              <a:t>be</a:t>
            </a:r>
            <a:r>
              <a:rPr lang="de-DE" dirty="0" smtClean="0">
                <a:ea typeface="ヒラギノ角ゴ Pro W3" charset="0"/>
                <a:cs typeface="Arial"/>
              </a:rPr>
              <a:t> </a:t>
            </a:r>
            <a:r>
              <a:rPr lang="de-DE" dirty="0" err="1" smtClean="0">
                <a:ea typeface="ヒラギノ角ゴ Pro W3" charset="0"/>
                <a:cs typeface="Arial"/>
              </a:rPr>
              <a:t>used</a:t>
            </a:r>
            <a:r>
              <a:rPr lang="de-DE" dirty="0" smtClean="0">
                <a:ea typeface="ヒラギノ角ゴ Pro W3" charset="0"/>
                <a:cs typeface="Arial"/>
              </a:rPr>
              <a:t> </a:t>
            </a:r>
            <a:r>
              <a:rPr lang="de-DE" dirty="0" err="1" smtClean="0">
                <a:ea typeface="ヒラギノ角ゴ Pro W3" charset="0"/>
                <a:cs typeface="Arial"/>
              </a:rPr>
              <a:t>without</a:t>
            </a:r>
            <a:r>
              <a:rPr lang="de-DE" dirty="0" smtClean="0">
                <a:ea typeface="ヒラギノ角ゴ Pro W3" charset="0"/>
                <a:cs typeface="Arial"/>
              </a:rPr>
              <a:t> </a:t>
            </a:r>
            <a:r>
              <a:rPr lang="de-DE" dirty="0" err="1" smtClean="0">
                <a:ea typeface="ヒラギノ角ゴ Pro W3" charset="0"/>
                <a:cs typeface="Arial"/>
              </a:rPr>
              <a:t>issue</a:t>
            </a:r>
            <a:endParaRPr lang="de-DE" dirty="0" smtClean="0">
              <a:ea typeface="ヒラギノ角ゴ Pro W3" charset="0"/>
              <a:cs typeface="Arial"/>
            </a:endParaRPr>
          </a:p>
          <a:p>
            <a:pPr marL="285750" lvl="1" indent="-285750">
              <a:buClr>
                <a:schemeClr val="accent1"/>
              </a:buClr>
              <a:buFont typeface="Symbol" charset="2"/>
              <a:buChar char="-"/>
            </a:pPr>
            <a:endParaRPr lang="de-DE" dirty="0">
              <a:ea typeface="ヒラギノ角ゴ Pro W3" charset="0"/>
              <a:cs typeface="Arial"/>
            </a:endParaRPr>
          </a:p>
          <a:p>
            <a:pPr marL="285750" lvl="1" indent="-285750">
              <a:buClr>
                <a:schemeClr val="accent1"/>
              </a:buClr>
              <a:buFont typeface="Symbol" charset="2"/>
              <a:buChar char="-"/>
            </a:pPr>
            <a:r>
              <a:rPr lang="de-DE" dirty="0" smtClean="0">
                <a:ea typeface="ヒラギノ角ゴ Pro W3" charset="0"/>
                <a:cs typeface="Arial"/>
              </a:rPr>
              <a:t>Can </a:t>
            </a:r>
            <a:r>
              <a:rPr lang="de-DE" dirty="0" err="1" smtClean="0">
                <a:ea typeface="ヒラギノ角ゴ Pro W3" charset="0"/>
                <a:cs typeface="Arial"/>
              </a:rPr>
              <a:t>be</a:t>
            </a:r>
            <a:r>
              <a:rPr lang="de-DE" dirty="0" smtClean="0">
                <a:ea typeface="ヒラギノ角ゴ Pro W3" charset="0"/>
                <a:cs typeface="Arial"/>
              </a:rPr>
              <a:t> </a:t>
            </a:r>
            <a:r>
              <a:rPr lang="de-DE" dirty="0" err="1" smtClean="0">
                <a:ea typeface="ヒラギノ角ゴ Pro W3" charset="0"/>
                <a:cs typeface="Arial"/>
              </a:rPr>
              <a:t>used</a:t>
            </a:r>
            <a:r>
              <a:rPr lang="de-DE" dirty="0" smtClean="0">
                <a:ea typeface="ヒラギノ角ゴ Pro W3" charset="0"/>
                <a:cs typeface="Arial"/>
              </a:rPr>
              <a:t> </a:t>
            </a:r>
            <a:r>
              <a:rPr lang="de-DE" dirty="0" err="1" smtClean="0">
                <a:ea typeface="ヒラギノ角ゴ Pro W3" charset="0"/>
                <a:cs typeface="Arial"/>
              </a:rPr>
              <a:t>if</a:t>
            </a:r>
            <a:r>
              <a:rPr lang="de-DE" dirty="0" smtClean="0">
                <a:ea typeface="ヒラギノ角ゴ Pro W3" charset="0"/>
                <a:cs typeface="Arial"/>
              </a:rPr>
              <a:t> </a:t>
            </a:r>
            <a:r>
              <a:rPr lang="de-DE" dirty="0" err="1" smtClean="0">
                <a:ea typeface="ヒラギノ角ゴ Pro W3" charset="0"/>
                <a:cs typeface="Arial"/>
              </a:rPr>
              <a:t>no</a:t>
            </a:r>
            <a:r>
              <a:rPr lang="de-DE" dirty="0" smtClean="0">
                <a:ea typeface="ヒラギノ角ゴ Pro W3" charset="0"/>
                <a:cs typeface="Arial"/>
              </a:rPr>
              <a:t> </a:t>
            </a:r>
            <a:r>
              <a:rPr lang="de-DE" dirty="0" err="1" smtClean="0">
                <a:ea typeface="ヒラギノ角ゴ Pro W3" charset="0"/>
                <a:cs typeface="Arial"/>
              </a:rPr>
              <a:t>other</a:t>
            </a:r>
            <a:r>
              <a:rPr lang="de-DE" dirty="0" smtClean="0">
                <a:ea typeface="ヒラギノ角ゴ Pro W3" charset="0"/>
                <a:cs typeface="Arial"/>
              </a:rPr>
              <a:t>, </a:t>
            </a:r>
            <a:r>
              <a:rPr lang="de-DE" dirty="0" err="1" smtClean="0">
                <a:ea typeface="ヒラギノ角ゴ Pro W3" charset="0"/>
                <a:cs typeface="Arial"/>
              </a:rPr>
              <a:t>more</a:t>
            </a:r>
            <a:r>
              <a:rPr lang="de-DE" dirty="0" smtClean="0">
                <a:ea typeface="ヒラギノ角ゴ Pro W3" charset="0"/>
                <a:cs typeface="Arial"/>
              </a:rPr>
              <a:t> </a:t>
            </a:r>
            <a:r>
              <a:rPr lang="de-DE" dirty="0" err="1" smtClean="0">
                <a:ea typeface="ヒラギノ角ゴ Pro W3" charset="0"/>
                <a:cs typeface="Arial"/>
              </a:rPr>
              <a:t>suitable</a:t>
            </a:r>
            <a:r>
              <a:rPr lang="de-DE" dirty="0" smtClean="0">
                <a:ea typeface="ヒラギノ角ゴ Pro W3" charset="0"/>
                <a:cs typeface="Arial"/>
              </a:rPr>
              <a:t> </a:t>
            </a:r>
            <a:r>
              <a:rPr lang="de-DE" dirty="0" err="1" smtClean="0">
                <a:ea typeface="ヒラギノ角ゴ Pro W3" charset="0"/>
                <a:cs typeface="Arial"/>
              </a:rPr>
              <a:t>literature</a:t>
            </a:r>
            <a:r>
              <a:rPr lang="de-DE" dirty="0" smtClean="0">
                <a:ea typeface="ヒラギノ角ゴ Pro W3" charset="0"/>
                <a:cs typeface="Arial"/>
              </a:rPr>
              <a:t> </a:t>
            </a:r>
            <a:r>
              <a:rPr lang="de-DE" dirty="0" err="1" smtClean="0">
                <a:ea typeface="ヒラギノ角ゴ Pro W3" charset="0"/>
                <a:cs typeface="Arial"/>
              </a:rPr>
              <a:t>is</a:t>
            </a:r>
            <a:r>
              <a:rPr lang="de-DE" dirty="0" smtClean="0">
                <a:ea typeface="ヒラギノ角ゴ Pro W3" charset="0"/>
                <a:cs typeface="Arial"/>
              </a:rPr>
              <a:t> </a:t>
            </a:r>
            <a:r>
              <a:rPr lang="de-DE" dirty="0" err="1" smtClean="0">
                <a:ea typeface="ヒラギノ角ゴ Pro W3" charset="0"/>
                <a:cs typeface="Arial"/>
              </a:rPr>
              <a:t>available</a:t>
            </a:r>
            <a:endParaRPr lang="de-DE" dirty="0" smtClean="0">
              <a:ea typeface="ヒラギノ角ゴ Pro W3" charset="0"/>
              <a:cs typeface="Arial"/>
            </a:endParaRPr>
          </a:p>
          <a:p>
            <a:pPr marL="285750" lvl="1" indent="-285750">
              <a:buClr>
                <a:schemeClr val="accent1"/>
              </a:buClr>
              <a:buFont typeface="Symbol" charset="2"/>
              <a:buChar char="-"/>
            </a:pPr>
            <a:endParaRPr lang="de-DE" dirty="0">
              <a:ea typeface="ヒラギノ角ゴ Pro W3" charset="0"/>
              <a:cs typeface="Arial"/>
            </a:endParaRPr>
          </a:p>
          <a:p>
            <a:pPr marL="285750" lvl="1" indent="-285750">
              <a:buClr>
                <a:schemeClr val="accent1"/>
              </a:buClr>
              <a:buFont typeface="Symbol" charset="2"/>
              <a:buChar char="-"/>
            </a:pPr>
            <a:r>
              <a:rPr lang="de-DE" dirty="0" err="1" smtClean="0">
                <a:ea typeface="ヒラギノ角ゴ Pro W3" charset="0"/>
                <a:cs typeface="Arial"/>
              </a:rPr>
              <a:t>Should</a:t>
            </a:r>
            <a:r>
              <a:rPr lang="de-DE" dirty="0" smtClean="0">
                <a:ea typeface="ヒラギノ角ゴ Pro W3" charset="0"/>
                <a:cs typeface="Arial"/>
              </a:rPr>
              <a:t> not </a:t>
            </a:r>
            <a:r>
              <a:rPr lang="de-DE" dirty="0" err="1" smtClean="0">
                <a:ea typeface="ヒラギノ角ゴ Pro W3" charset="0"/>
                <a:cs typeface="Arial"/>
              </a:rPr>
              <a:t>be</a:t>
            </a:r>
            <a:r>
              <a:rPr lang="de-DE" dirty="0" smtClean="0">
                <a:ea typeface="ヒラギノ角ゴ Pro W3" charset="0"/>
                <a:cs typeface="Arial"/>
              </a:rPr>
              <a:t> </a:t>
            </a:r>
            <a:r>
              <a:rPr lang="de-DE" dirty="0" err="1" smtClean="0">
                <a:ea typeface="ヒラギノ角ゴ Pro W3" charset="0"/>
                <a:cs typeface="Arial"/>
              </a:rPr>
              <a:t>used</a:t>
            </a:r>
            <a:endParaRPr lang="de-DE" dirty="0">
              <a:ea typeface="ヒラギノ角ゴ Pro W3" charset="0"/>
              <a:cs typeface="Arial"/>
            </a:endParaRPr>
          </a:p>
        </p:txBody>
      </p:sp>
      <p:sp>
        <p:nvSpPr>
          <p:cNvPr id="7" name="Fußzeilenplatzhalter 4"/>
          <p:cNvSpPr>
            <a:spLocks noGrp="1"/>
          </p:cNvSpPr>
          <p:nvPr>
            <p:ph type="ftr" sz="quarter" idx="3"/>
          </p:nvPr>
        </p:nvSpPr>
        <p:spPr>
          <a:xfrm>
            <a:off x="2484438" y="6453336"/>
            <a:ext cx="4247802" cy="216024"/>
          </a:xfrm>
        </p:spPr>
        <p:txBody>
          <a:bodyPr/>
          <a:lstStyle/>
          <a:p>
            <a:r>
              <a:rPr lang="de-DE" sz="900" dirty="0" err="1" smtClean="0"/>
              <a:t>Literature</a:t>
            </a:r>
            <a:r>
              <a:rPr lang="de-DE" sz="900" dirty="0" smtClean="0"/>
              <a:t> </a:t>
            </a:r>
            <a:r>
              <a:rPr lang="de-DE" sz="900" dirty="0" err="1" smtClean="0"/>
              <a:t>research</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5</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Tree>
    <p:extLst>
      <p:ext uri="{BB962C8B-B14F-4D97-AF65-F5344CB8AC3E}">
        <p14:creationId xmlns:p14="http://schemas.microsoft.com/office/powerpoint/2010/main" val="265363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7128470" cy="1224136"/>
          </a:xfrm>
        </p:spPr>
        <p:txBody>
          <a:bodyPr>
            <a:normAutofit/>
          </a:bodyPr>
          <a:lstStyle/>
          <a:p>
            <a:r>
              <a:rPr lang="de-DE" sz="3200" dirty="0" err="1"/>
              <a:t>What</a:t>
            </a:r>
            <a:r>
              <a:rPr lang="de-DE" sz="3200" dirty="0"/>
              <a:t> </a:t>
            </a:r>
            <a:r>
              <a:rPr lang="de-DE" sz="3200" dirty="0" err="1"/>
              <a:t>sources</a:t>
            </a:r>
            <a:r>
              <a:rPr lang="de-DE" sz="3200" dirty="0"/>
              <a:t> </a:t>
            </a:r>
            <a:r>
              <a:rPr lang="de-DE" sz="3200" dirty="0" err="1"/>
              <a:t>to</a:t>
            </a:r>
            <a:r>
              <a:rPr lang="de-DE" sz="3200" dirty="0"/>
              <a:t> </a:t>
            </a:r>
            <a:r>
              <a:rPr lang="de-DE" sz="3200" dirty="0" err="1"/>
              <a:t>use</a:t>
            </a:r>
            <a:r>
              <a:rPr lang="de-DE" sz="3200" dirty="0"/>
              <a:t>?</a:t>
            </a:r>
          </a:p>
        </p:txBody>
      </p:sp>
      <p:sp>
        <p:nvSpPr>
          <p:cNvPr id="7" name="Fußzeilenplatzhalter 4"/>
          <p:cNvSpPr>
            <a:spLocks noGrp="1"/>
          </p:cNvSpPr>
          <p:nvPr>
            <p:ph type="ftr" sz="quarter" idx="3"/>
          </p:nvPr>
        </p:nvSpPr>
        <p:spPr>
          <a:xfrm>
            <a:off x="2484438" y="6453336"/>
            <a:ext cx="4247802" cy="216024"/>
          </a:xfrm>
        </p:spPr>
        <p:txBody>
          <a:bodyPr/>
          <a:lstStyle/>
          <a:p>
            <a:r>
              <a:rPr lang="de-DE" sz="900" dirty="0" err="1" smtClean="0"/>
              <a:t>Literature</a:t>
            </a:r>
            <a:r>
              <a:rPr lang="de-DE" sz="900" dirty="0" smtClean="0"/>
              <a:t> </a:t>
            </a:r>
            <a:r>
              <a:rPr lang="de-DE" sz="900" dirty="0" err="1" smtClean="0"/>
              <a:t>research</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6</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
        <p:nvSpPr>
          <p:cNvPr id="4" name="Inhaltsplatzhalter 3"/>
          <p:cNvSpPr>
            <a:spLocks noGrp="1"/>
          </p:cNvSpPr>
          <p:nvPr>
            <p:ph idx="1"/>
          </p:nvPr>
        </p:nvSpPr>
        <p:spPr>
          <a:xfrm>
            <a:off x="323850" y="1052736"/>
            <a:ext cx="8496300" cy="5256584"/>
          </a:xfrm>
        </p:spPr>
        <p:txBody>
          <a:bodyPr/>
          <a:lstStyle/>
          <a:p>
            <a:pPr>
              <a:spcAft>
                <a:spcPts val="0"/>
              </a:spcAft>
            </a:pPr>
            <a:r>
              <a:rPr lang="en-US" dirty="0" smtClean="0">
                <a:cs typeface="Arial"/>
              </a:rPr>
              <a:t>Can </a:t>
            </a:r>
            <a:r>
              <a:rPr lang="en-US" dirty="0">
                <a:cs typeface="Arial"/>
              </a:rPr>
              <a:t>be used without issue</a:t>
            </a:r>
          </a:p>
          <a:p>
            <a:pPr marL="285750" lvl="1" indent="-285750">
              <a:buClr>
                <a:schemeClr val="accent1"/>
              </a:buClr>
              <a:buFont typeface="Symbol" charset="2"/>
              <a:buChar char="-"/>
            </a:pPr>
            <a:r>
              <a:rPr lang="de-DE" dirty="0" err="1" smtClean="0">
                <a:ea typeface="ヒラギノ角ゴ Pro W3" charset="0"/>
                <a:cs typeface="Arial"/>
              </a:rPr>
              <a:t>linguistic</a:t>
            </a:r>
            <a:r>
              <a:rPr lang="de-DE" dirty="0" smtClean="0">
                <a:ea typeface="ヒラギノ角ゴ Pro W3" charset="0"/>
                <a:cs typeface="Arial"/>
              </a:rPr>
              <a:t> </a:t>
            </a:r>
            <a:r>
              <a:rPr lang="de-DE" dirty="0" err="1" smtClean="0">
                <a:ea typeface="ヒラギノ角ゴ Pro W3" charset="0"/>
                <a:cs typeface="Arial"/>
              </a:rPr>
              <a:t>monograph</a:t>
            </a:r>
            <a:endParaRPr lang="de-DE" dirty="0" smtClean="0">
              <a:ea typeface="ヒラギノ角ゴ Pro W3" charset="0"/>
              <a:cs typeface="Arial"/>
            </a:endParaRPr>
          </a:p>
          <a:p>
            <a:pPr marL="285750" lvl="1" indent="-285750">
              <a:buClr>
                <a:schemeClr val="accent1"/>
              </a:buClr>
              <a:buFont typeface="Symbol" charset="2"/>
              <a:buChar char="-"/>
            </a:pPr>
            <a:r>
              <a:rPr lang="de-DE" dirty="0" err="1" smtClean="0">
                <a:ea typeface="ヒラギノ角ゴ Pro W3" charset="0"/>
                <a:cs typeface="Arial"/>
              </a:rPr>
              <a:t>handbook</a:t>
            </a:r>
            <a:r>
              <a:rPr lang="de-DE" dirty="0" smtClean="0">
                <a:ea typeface="ヒラギノ角ゴ Pro W3" charset="0"/>
                <a:cs typeface="Arial"/>
              </a:rPr>
              <a:t> </a:t>
            </a:r>
            <a:r>
              <a:rPr lang="de-DE" dirty="0" err="1" smtClean="0">
                <a:ea typeface="ヒラギノ角ゴ Pro W3" charset="0"/>
                <a:cs typeface="Arial"/>
              </a:rPr>
              <a:t>entry</a:t>
            </a:r>
            <a:r>
              <a:rPr lang="de-DE" dirty="0" smtClean="0">
                <a:ea typeface="ヒラギノ角ゴ Pro W3" charset="0"/>
                <a:cs typeface="Arial"/>
              </a:rPr>
              <a:t> </a:t>
            </a:r>
            <a:r>
              <a:rPr lang="de-DE" u="sng" dirty="0" smtClean="0">
                <a:uFill>
                  <a:solidFill>
                    <a:schemeClr val="accent2"/>
                  </a:solidFill>
                </a:uFill>
                <a:ea typeface="ヒラギノ角ゴ Pro W3" charset="0"/>
                <a:cs typeface="ヒラギノ角ゴ Pro W3" charset="0"/>
                <a:sym typeface="Wingdings" panose="05000000000000000000" pitchFamily="2" charset="2"/>
              </a:rPr>
              <a:t> </a:t>
            </a:r>
            <a:r>
              <a:rPr lang="de-DE" i="1" u="sng" dirty="0">
                <a:uFill>
                  <a:solidFill>
                    <a:schemeClr val="accent2"/>
                  </a:solidFill>
                </a:uFill>
                <a:ea typeface="ヒラギノ角ゴ Pro W3" charset="0"/>
                <a:cs typeface="ヒラギノ角ゴ Pro W3" charset="0"/>
                <a:sym typeface="Wingdings" panose="05000000000000000000" pitchFamily="2" charset="2"/>
              </a:rPr>
              <a:t>Oxford </a:t>
            </a:r>
            <a:r>
              <a:rPr lang="de-DE" i="1" u="sng" dirty="0" err="1">
                <a:uFill>
                  <a:solidFill>
                    <a:schemeClr val="accent2"/>
                  </a:solidFill>
                </a:uFill>
                <a:ea typeface="ヒラギノ角ゴ Pro W3" charset="0"/>
                <a:cs typeface="ヒラギノ角ゴ Pro W3" charset="0"/>
                <a:sym typeface="Wingdings" panose="05000000000000000000" pitchFamily="2" charset="2"/>
              </a:rPr>
              <a:t>handbooks</a:t>
            </a:r>
            <a:r>
              <a:rPr lang="de-DE" u="sng" dirty="0">
                <a:uFill>
                  <a:solidFill>
                    <a:schemeClr val="accent2"/>
                  </a:solidFill>
                </a:uFill>
                <a:ea typeface="ヒラギノ角ゴ Pro W3" charset="0"/>
                <a:cs typeface="ヒラギノ角ゴ Pro W3" charset="0"/>
                <a:sym typeface="Wingdings" panose="05000000000000000000" pitchFamily="2" charset="2"/>
              </a:rPr>
              <a:t>, </a:t>
            </a:r>
            <a:r>
              <a:rPr lang="de-DE" i="1" u="sng" dirty="0">
                <a:uFill>
                  <a:solidFill>
                    <a:schemeClr val="accent2"/>
                  </a:solidFill>
                </a:uFill>
                <a:ea typeface="ヒラギノ角ゴ Pro W3" charset="0"/>
                <a:cs typeface="ヒラギノ角ゴ Pro W3" charset="0"/>
                <a:sym typeface="Wingdings" panose="05000000000000000000" pitchFamily="2" charset="2"/>
              </a:rPr>
              <a:t>Blackwell </a:t>
            </a:r>
            <a:r>
              <a:rPr lang="de-DE" i="1" u="sng" dirty="0" err="1">
                <a:uFill>
                  <a:solidFill>
                    <a:schemeClr val="accent2"/>
                  </a:solidFill>
                </a:uFill>
                <a:ea typeface="ヒラギノ角ゴ Pro W3" charset="0"/>
                <a:cs typeface="ヒラギノ角ゴ Pro W3" charset="0"/>
                <a:sym typeface="Wingdings" panose="05000000000000000000" pitchFamily="2" charset="2"/>
              </a:rPr>
              <a:t>companions</a:t>
            </a:r>
            <a:r>
              <a:rPr lang="de-DE" u="sng" dirty="0">
                <a:uFill>
                  <a:solidFill>
                    <a:schemeClr val="accent2"/>
                  </a:solidFill>
                </a:uFill>
                <a:ea typeface="ヒラギノ角ゴ Pro W3" charset="0"/>
                <a:cs typeface="ヒラギノ角ゴ Pro W3" charset="0"/>
                <a:sym typeface="Wingdings" panose="05000000000000000000" pitchFamily="2" charset="2"/>
              </a:rPr>
              <a:t>, </a:t>
            </a:r>
            <a:r>
              <a:rPr lang="de-DE" u="sng" dirty="0" err="1" smtClean="0">
                <a:uFill>
                  <a:solidFill>
                    <a:schemeClr val="accent2"/>
                  </a:solidFill>
                </a:uFill>
                <a:ea typeface="ヒラギノ角ゴ Pro W3" charset="0"/>
                <a:cs typeface="ヒラギノ角ゴ Pro W3" charset="0"/>
                <a:sym typeface="Wingdings" panose="05000000000000000000" pitchFamily="2" charset="2"/>
              </a:rPr>
              <a:t>see</a:t>
            </a:r>
            <a:r>
              <a:rPr lang="de-DE" u="sng" dirty="0" smtClean="0">
                <a:uFill>
                  <a:solidFill>
                    <a:schemeClr val="accent2"/>
                  </a:solidFill>
                </a:uFill>
                <a:ea typeface="ヒラギノ角ゴ Pro W3" charset="0"/>
                <a:cs typeface="ヒラギノ角ゴ Pro W3" charset="0"/>
                <a:sym typeface="Wingdings" panose="05000000000000000000" pitchFamily="2" charset="2"/>
              </a:rPr>
              <a:t> </a:t>
            </a:r>
            <a:r>
              <a:rPr lang="de-DE" u="sng" dirty="0" err="1" smtClean="0">
                <a:uFill>
                  <a:solidFill>
                    <a:schemeClr val="accent2"/>
                  </a:solidFill>
                </a:uFill>
                <a:ea typeface="ヒラギノ角ゴ Pro W3" charset="0"/>
                <a:cs typeface="ヒラギノ角ゴ Pro W3" charset="0"/>
                <a:sym typeface="Wingdings" panose="05000000000000000000" pitchFamily="2" charset="2"/>
              </a:rPr>
              <a:t>Meibauer</a:t>
            </a:r>
            <a:r>
              <a:rPr lang="de-DE" u="sng" dirty="0" smtClean="0">
                <a:uFill>
                  <a:solidFill>
                    <a:schemeClr val="accent2"/>
                  </a:solidFill>
                </a:uFill>
                <a:ea typeface="ヒラギノ角ゴ Pro W3" charset="0"/>
                <a:cs typeface="ヒラギノ角ゴ Pro W3" charset="0"/>
                <a:sym typeface="Wingdings" panose="05000000000000000000" pitchFamily="2" charset="2"/>
              </a:rPr>
              <a:t> et al. (2015)</a:t>
            </a:r>
            <a:endParaRPr lang="de-DE" dirty="0">
              <a:ea typeface="ヒラギノ角ゴ Pro W3" charset="0"/>
              <a:cs typeface="Arial"/>
            </a:endParaRPr>
          </a:p>
          <a:p>
            <a:pPr marL="285750" lvl="1" indent="-285750">
              <a:buClr>
                <a:schemeClr val="accent1"/>
              </a:buClr>
              <a:buFont typeface="Symbol" charset="2"/>
              <a:buChar char="-"/>
            </a:pPr>
            <a:r>
              <a:rPr lang="en-GB" dirty="0" smtClean="0">
                <a:ea typeface="ヒラギノ角ゴ Pro W3" charset="0"/>
                <a:cs typeface="Arial"/>
              </a:rPr>
              <a:t>online article from a linguistic journal</a:t>
            </a:r>
            <a:endParaRPr lang="en-GB" dirty="0">
              <a:ea typeface="ヒラギノ角ゴ Pro W3" charset="0"/>
              <a:cs typeface="Arial"/>
            </a:endParaRPr>
          </a:p>
          <a:p>
            <a:pPr marL="285750" lvl="1" indent="-285750">
              <a:buClr>
                <a:schemeClr val="accent1"/>
              </a:buClr>
              <a:buFont typeface="Symbol" charset="2"/>
              <a:buChar char="-"/>
            </a:pPr>
            <a:r>
              <a:rPr lang="de-DE" dirty="0" err="1" smtClean="0">
                <a:ea typeface="ヒラギノ角ゴ Pro W3" charset="0"/>
                <a:cs typeface="Arial"/>
              </a:rPr>
              <a:t>article</a:t>
            </a:r>
            <a:r>
              <a:rPr lang="de-DE" dirty="0" smtClean="0">
                <a:ea typeface="ヒラギノ角ゴ Pro W3" charset="0"/>
                <a:cs typeface="Arial"/>
              </a:rPr>
              <a:t> in a </a:t>
            </a:r>
            <a:r>
              <a:rPr lang="de-DE" dirty="0" err="1" smtClean="0">
                <a:ea typeface="ヒラギノ角ゴ Pro W3" charset="0"/>
                <a:cs typeface="Arial"/>
              </a:rPr>
              <a:t>linguistic</a:t>
            </a:r>
            <a:r>
              <a:rPr lang="de-DE" dirty="0" smtClean="0">
                <a:ea typeface="ヒラギノ角ゴ Pro W3" charset="0"/>
                <a:cs typeface="Arial"/>
              </a:rPr>
              <a:t> </a:t>
            </a:r>
            <a:r>
              <a:rPr lang="de-DE" dirty="0" err="1" smtClean="0">
                <a:ea typeface="ヒラギノ角ゴ Pro W3" charset="0"/>
                <a:cs typeface="Arial"/>
              </a:rPr>
              <a:t>journal</a:t>
            </a:r>
            <a:endParaRPr lang="de-DE" dirty="0" smtClean="0">
              <a:ea typeface="ヒラギノ角ゴ Pro W3" charset="0"/>
              <a:cs typeface="Arial"/>
            </a:endParaRPr>
          </a:p>
          <a:p>
            <a:pPr marL="285750" lvl="1" indent="-285750">
              <a:buClr>
                <a:schemeClr val="accent1"/>
              </a:buClr>
              <a:buFont typeface="Symbol" charset="2"/>
              <a:buChar char="-"/>
            </a:pPr>
            <a:r>
              <a:rPr lang="de-DE" dirty="0" err="1">
                <a:ea typeface="ヒラギノ角ゴ Pro W3" charset="0"/>
                <a:cs typeface="Arial"/>
              </a:rPr>
              <a:t>article</a:t>
            </a:r>
            <a:r>
              <a:rPr lang="de-DE" dirty="0">
                <a:ea typeface="ヒラギノ角ゴ Pro W3" charset="0"/>
                <a:cs typeface="Arial"/>
              </a:rPr>
              <a:t> in a </a:t>
            </a:r>
            <a:r>
              <a:rPr lang="de-DE" dirty="0" err="1" smtClean="0">
                <a:ea typeface="ヒラギノ角ゴ Pro W3" charset="0"/>
                <a:cs typeface="Arial"/>
              </a:rPr>
              <a:t>linguistic</a:t>
            </a:r>
            <a:r>
              <a:rPr lang="de-DE" dirty="0" smtClean="0">
                <a:ea typeface="ヒラギノ角ゴ Pro W3" charset="0"/>
                <a:cs typeface="Arial"/>
              </a:rPr>
              <a:t> </a:t>
            </a:r>
            <a:r>
              <a:rPr lang="de-DE" dirty="0" err="1" smtClean="0">
                <a:ea typeface="ヒラギノ角ゴ Pro W3" charset="0"/>
                <a:cs typeface="Arial"/>
              </a:rPr>
              <a:t>collected</a:t>
            </a:r>
            <a:r>
              <a:rPr lang="de-DE" dirty="0" smtClean="0">
                <a:ea typeface="ヒラギノ角ゴ Pro W3" charset="0"/>
                <a:cs typeface="Arial"/>
              </a:rPr>
              <a:t> </a:t>
            </a:r>
            <a:r>
              <a:rPr lang="de-DE" dirty="0" err="1" smtClean="0">
                <a:ea typeface="ヒラギノ角ゴ Pro W3" charset="0"/>
                <a:cs typeface="Arial"/>
              </a:rPr>
              <a:t>volume</a:t>
            </a:r>
            <a:endParaRPr lang="en-GB" dirty="0">
              <a:ea typeface="ヒラギノ角ゴ Pro W3" charset="0"/>
              <a:cs typeface="Arial"/>
            </a:endParaRPr>
          </a:p>
          <a:p>
            <a:pPr marL="285750" lvl="1" indent="-285750">
              <a:buClr>
                <a:schemeClr val="accent1"/>
              </a:buClr>
              <a:buFont typeface="Symbol" charset="2"/>
              <a:buChar char="-"/>
            </a:pPr>
            <a:r>
              <a:rPr lang="de-DE" dirty="0" err="1" smtClean="0">
                <a:ea typeface="ヒラギノ角ゴ Pro W3" charset="0"/>
                <a:cs typeface="Arial"/>
              </a:rPr>
              <a:t>contribution</a:t>
            </a:r>
            <a:r>
              <a:rPr lang="de-DE" dirty="0" smtClean="0">
                <a:ea typeface="ヒラギノ角ゴ Pro W3" charset="0"/>
                <a:cs typeface="Arial"/>
              </a:rPr>
              <a:t> </a:t>
            </a:r>
            <a:r>
              <a:rPr lang="de-DE" dirty="0" err="1" smtClean="0">
                <a:ea typeface="ヒラギノ角ゴ Pro W3" charset="0"/>
                <a:cs typeface="Arial"/>
              </a:rPr>
              <a:t>to</a:t>
            </a:r>
            <a:r>
              <a:rPr lang="de-DE" dirty="0" smtClean="0">
                <a:ea typeface="ヒラギノ角ゴ Pro W3" charset="0"/>
                <a:cs typeface="Arial"/>
              </a:rPr>
              <a:t> a </a:t>
            </a:r>
            <a:r>
              <a:rPr lang="de-DE" dirty="0" err="1" smtClean="0">
                <a:ea typeface="ヒラギノ角ゴ Pro W3" charset="0"/>
                <a:cs typeface="Arial"/>
              </a:rPr>
              <a:t>linguistic</a:t>
            </a:r>
            <a:r>
              <a:rPr lang="de-DE" dirty="0" smtClean="0">
                <a:ea typeface="ヒラギノ角ゴ Pro W3" charset="0"/>
                <a:cs typeface="Arial"/>
              </a:rPr>
              <a:t> </a:t>
            </a:r>
            <a:r>
              <a:rPr lang="de-DE" dirty="0" err="1" smtClean="0">
                <a:ea typeface="ヒラギノ角ゴ Pro W3" charset="0"/>
                <a:cs typeface="Arial"/>
              </a:rPr>
              <a:t>conference</a:t>
            </a:r>
            <a:r>
              <a:rPr lang="de-DE" dirty="0" smtClean="0">
                <a:ea typeface="ヒラギノ角ゴ Pro W3" charset="0"/>
                <a:cs typeface="Arial"/>
              </a:rPr>
              <a:t> (</a:t>
            </a:r>
            <a:r>
              <a:rPr lang="de-DE" i="1" dirty="0" err="1" smtClean="0">
                <a:ea typeface="ヒラギノ角ゴ Pro W3" charset="0"/>
                <a:cs typeface="Arial"/>
              </a:rPr>
              <a:t>proceedings</a:t>
            </a:r>
            <a:r>
              <a:rPr lang="de-DE" dirty="0" smtClean="0">
                <a:ea typeface="ヒラギノ角ゴ Pro W3" charset="0"/>
                <a:cs typeface="Arial"/>
              </a:rPr>
              <a:t>)</a:t>
            </a:r>
            <a:endParaRPr lang="de-DE" dirty="0">
              <a:ea typeface="ヒラギノ角ゴ Pro W3" charset="0"/>
              <a:cs typeface="Arial"/>
            </a:endParaRPr>
          </a:p>
          <a:p>
            <a:pPr marL="285750" lvl="1" indent="-285750">
              <a:buClr>
                <a:schemeClr val="accent1"/>
              </a:buClr>
              <a:buFont typeface="Symbol" charset="2"/>
              <a:buChar char="-"/>
            </a:pPr>
            <a:r>
              <a:rPr lang="de-DE" dirty="0" err="1" smtClean="0">
                <a:ea typeface="ヒラギノ角ゴ Pro W3" charset="0"/>
                <a:cs typeface="Arial"/>
              </a:rPr>
              <a:t>corpus</a:t>
            </a:r>
            <a:r>
              <a:rPr lang="de-DE" dirty="0" smtClean="0">
                <a:ea typeface="ヒラギノ角ゴ Pro W3" charset="0"/>
                <a:cs typeface="Arial"/>
              </a:rPr>
              <a:t> </a:t>
            </a:r>
            <a:r>
              <a:rPr lang="de-DE" dirty="0" err="1" smtClean="0">
                <a:ea typeface="ヒラギノ角ゴ Pro W3" charset="0"/>
                <a:cs typeface="Arial"/>
              </a:rPr>
              <a:t>example</a:t>
            </a:r>
            <a:r>
              <a:rPr lang="de-DE" dirty="0" smtClean="0">
                <a:ea typeface="ヒラギノ角ゴ Pro W3" charset="0"/>
                <a:cs typeface="Arial"/>
              </a:rPr>
              <a:t> </a:t>
            </a:r>
            <a:r>
              <a:rPr lang="de-DE" dirty="0" err="1" smtClean="0">
                <a:ea typeface="ヒラギノ角ゴ Pro W3" charset="0"/>
                <a:cs typeface="Arial"/>
              </a:rPr>
              <a:t>from</a:t>
            </a:r>
            <a:r>
              <a:rPr lang="de-DE" dirty="0" smtClean="0">
                <a:ea typeface="ヒラギノ角ゴ Pro W3" charset="0"/>
                <a:cs typeface="Arial"/>
              </a:rPr>
              <a:t> an online </a:t>
            </a:r>
            <a:r>
              <a:rPr lang="de-DE" dirty="0" err="1" smtClean="0">
                <a:ea typeface="ヒラギノ角ゴ Pro W3" charset="0"/>
                <a:cs typeface="Arial"/>
              </a:rPr>
              <a:t>corpus</a:t>
            </a:r>
            <a:endParaRPr lang="de-DE" dirty="0">
              <a:ea typeface="ヒラギノ角ゴ Pro W3" charset="0"/>
              <a:cs typeface="Arial"/>
            </a:endParaRPr>
          </a:p>
          <a:p>
            <a:pPr marL="285750" lvl="1" indent="-285750">
              <a:spcAft>
                <a:spcPts val="600"/>
              </a:spcAft>
              <a:buClr>
                <a:schemeClr val="accent1"/>
              </a:buClr>
              <a:buFont typeface="Symbol" charset="2"/>
              <a:buChar char="-"/>
            </a:pPr>
            <a:r>
              <a:rPr lang="en-GB" dirty="0" smtClean="0">
                <a:ea typeface="ヒラギノ角ゴ Pro W3" charset="0"/>
                <a:cs typeface="Arial"/>
              </a:rPr>
              <a:t>linguistic dissertation</a:t>
            </a:r>
          </a:p>
          <a:p>
            <a:pPr lvl="1">
              <a:buClr>
                <a:schemeClr val="accent1"/>
              </a:buClr>
            </a:pPr>
            <a:r>
              <a:rPr lang="de-DE" b="1" dirty="0" err="1" smtClean="0">
                <a:solidFill>
                  <a:srgbClr val="009AD1"/>
                </a:solidFill>
                <a:ea typeface="ヒラギノ角ゴ Pro W3" charset="0"/>
                <a:cs typeface="Arial"/>
              </a:rPr>
              <a:t>If</a:t>
            </a:r>
            <a:r>
              <a:rPr lang="de-DE" b="1" dirty="0" smtClean="0">
                <a:solidFill>
                  <a:srgbClr val="009AD1"/>
                </a:solidFill>
                <a:ea typeface="ヒラギノ角ゴ Pro W3" charset="0"/>
                <a:cs typeface="Arial"/>
              </a:rPr>
              <a:t> </a:t>
            </a:r>
            <a:r>
              <a:rPr lang="de-DE" b="1" dirty="0" err="1" smtClean="0">
                <a:solidFill>
                  <a:srgbClr val="009AD1"/>
                </a:solidFill>
                <a:ea typeface="ヒラギノ角ゴ Pro W3" charset="0"/>
                <a:cs typeface="Arial"/>
              </a:rPr>
              <a:t>nothing</a:t>
            </a:r>
            <a:r>
              <a:rPr lang="de-DE" b="1" dirty="0" smtClean="0">
                <a:solidFill>
                  <a:srgbClr val="009AD1"/>
                </a:solidFill>
                <a:ea typeface="ヒラギノ角ゴ Pro W3" charset="0"/>
                <a:cs typeface="Arial"/>
              </a:rPr>
              <a:t> </a:t>
            </a:r>
            <a:r>
              <a:rPr lang="de-DE" b="1" dirty="0" err="1" smtClean="0">
                <a:solidFill>
                  <a:srgbClr val="009AD1"/>
                </a:solidFill>
                <a:ea typeface="ヒラギノ角ゴ Pro W3" charset="0"/>
                <a:cs typeface="Arial"/>
              </a:rPr>
              <a:t>else</a:t>
            </a:r>
            <a:r>
              <a:rPr lang="de-DE" b="1" dirty="0" smtClean="0">
                <a:solidFill>
                  <a:srgbClr val="009AD1"/>
                </a:solidFill>
                <a:ea typeface="ヒラギノ角ゴ Pro W3" charset="0"/>
                <a:cs typeface="Arial"/>
              </a:rPr>
              <a:t> </a:t>
            </a:r>
            <a:r>
              <a:rPr lang="de-DE" b="1" dirty="0" err="1" smtClean="0">
                <a:solidFill>
                  <a:srgbClr val="009AD1"/>
                </a:solidFill>
                <a:ea typeface="ヒラギノ角ゴ Pro W3" charset="0"/>
                <a:cs typeface="Arial"/>
              </a:rPr>
              <a:t>is</a:t>
            </a:r>
            <a:r>
              <a:rPr lang="de-DE" b="1" dirty="0" smtClean="0">
                <a:solidFill>
                  <a:srgbClr val="009AD1"/>
                </a:solidFill>
                <a:ea typeface="ヒラギノ角ゴ Pro W3" charset="0"/>
                <a:cs typeface="Arial"/>
              </a:rPr>
              <a:t> </a:t>
            </a:r>
            <a:r>
              <a:rPr lang="de-DE" b="1" dirty="0" err="1" smtClean="0">
                <a:solidFill>
                  <a:srgbClr val="009AD1"/>
                </a:solidFill>
                <a:ea typeface="ヒラギノ角ゴ Pro W3" charset="0"/>
                <a:cs typeface="Arial"/>
              </a:rPr>
              <a:t>available</a:t>
            </a:r>
            <a:endParaRPr lang="de-DE" dirty="0" smtClean="0">
              <a:ea typeface="ヒラギノ角ゴ Pro W3" charset="0"/>
              <a:cs typeface="Arial"/>
            </a:endParaRPr>
          </a:p>
          <a:p>
            <a:pPr marL="285750" lvl="1" indent="-285750">
              <a:buClr>
                <a:schemeClr val="accent1"/>
              </a:buClr>
              <a:buFont typeface="Symbol" charset="2"/>
              <a:buChar char="-"/>
            </a:pPr>
            <a:r>
              <a:rPr lang="en-GB" dirty="0" smtClean="0">
                <a:ea typeface="ヒラギノ角ゴ Pro W3" charset="0"/>
                <a:cs typeface="Arial"/>
              </a:rPr>
              <a:t>linguistic master thesis</a:t>
            </a:r>
            <a:endParaRPr lang="en-GB" dirty="0">
              <a:ea typeface="ヒラギノ角ゴ Pro W3" charset="0"/>
              <a:cs typeface="Arial"/>
            </a:endParaRPr>
          </a:p>
          <a:p>
            <a:pPr marL="285750" lvl="1" indent="-285750">
              <a:spcAft>
                <a:spcPts val="600"/>
              </a:spcAft>
              <a:buClr>
                <a:schemeClr val="accent1"/>
              </a:buClr>
              <a:buFont typeface="Symbol" charset="2"/>
              <a:buChar char="-"/>
            </a:pPr>
            <a:r>
              <a:rPr lang="en-GB" dirty="0" smtClean="0">
                <a:ea typeface="ヒラギノ角ゴ Pro W3" charset="0"/>
                <a:cs typeface="Arial"/>
              </a:rPr>
              <a:t>manuscript from a professor’s homepage</a:t>
            </a:r>
          </a:p>
          <a:p>
            <a:pPr lvl="1">
              <a:buClr>
                <a:schemeClr val="accent1"/>
              </a:buClr>
            </a:pPr>
            <a:r>
              <a:rPr lang="de-DE" b="1" dirty="0" err="1" smtClean="0">
                <a:solidFill>
                  <a:srgbClr val="009AD1"/>
                </a:solidFill>
                <a:ea typeface="ヒラギノ角ゴ Pro W3" charset="0"/>
                <a:cs typeface="Arial"/>
              </a:rPr>
              <a:t>Should</a:t>
            </a:r>
            <a:r>
              <a:rPr lang="de-DE" b="1" dirty="0" smtClean="0">
                <a:solidFill>
                  <a:srgbClr val="009AD1"/>
                </a:solidFill>
                <a:ea typeface="ヒラギノ角ゴ Pro W3" charset="0"/>
                <a:cs typeface="Arial"/>
              </a:rPr>
              <a:t> not </a:t>
            </a:r>
            <a:r>
              <a:rPr lang="de-DE" b="1" dirty="0" err="1" smtClean="0">
                <a:solidFill>
                  <a:srgbClr val="009AD1"/>
                </a:solidFill>
                <a:ea typeface="ヒラギノ角ゴ Pro W3" charset="0"/>
                <a:cs typeface="Arial"/>
              </a:rPr>
              <a:t>be</a:t>
            </a:r>
            <a:r>
              <a:rPr lang="de-DE" b="1" dirty="0" smtClean="0">
                <a:solidFill>
                  <a:srgbClr val="009AD1"/>
                </a:solidFill>
                <a:ea typeface="ヒラギノ角ゴ Pro W3" charset="0"/>
                <a:cs typeface="Arial"/>
              </a:rPr>
              <a:t> </a:t>
            </a:r>
            <a:r>
              <a:rPr lang="de-DE" b="1" dirty="0" err="1" smtClean="0">
                <a:solidFill>
                  <a:srgbClr val="009AD1"/>
                </a:solidFill>
                <a:ea typeface="ヒラギノ角ゴ Pro W3" charset="0"/>
                <a:cs typeface="Arial"/>
              </a:rPr>
              <a:t>used</a:t>
            </a:r>
            <a:r>
              <a:rPr lang="de-DE" b="1" dirty="0" smtClean="0">
                <a:solidFill>
                  <a:srgbClr val="009AD1"/>
                </a:solidFill>
                <a:ea typeface="ヒラギノ角ゴ Pro W3" charset="0"/>
                <a:cs typeface="Arial"/>
              </a:rPr>
              <a:t>, </a:t>
            </a:r>
            <a:r>
              <a:rPr lang="de-DE" b="1" dirty="0" err="1" smtClean="0">
                <a:solidFill>
                  <a:srgbClr val="009AD1"/>
                </a:solidFill>
                <a:ea typeface="ヒラギノ角ゴ Pro W3" charset="0"/>
                <a:cs typeface="Arial"/>
              </a:rPr>
              <a:t>or</a:t>
            </a:r>
            <a:r>
              <a:rPr lang="de-DE" b="1" dirty="0" smtClean="0">
                <a:solidFill>
                  <a:srgbClr val="009AD1"/>
                </a:solidFill>
                <a:ea typeface="ヒラギノ角ゴ Pro W3" charset="0"/>
                <a:cs typeface="Arial"/>
              </a:rPr>
              <a:t> </a:t>
            </a:r>
            <a:r>
              <a:rPr lang="de-DE" b="1" dirty="0" err="1" smtClean="0">
                <a:solidFill>
                  <a:srgbClr val="009AD1"/>
                </a:solidFill>
                <a:ea typeface="ヒラギノ角ゴ Pro W3" charset="0"/>
                <a:cs typeface="Arial"/>
              </a:rPr>
              <a:t>only</a:t>
            </a:r>
            <a:r>
              <a:rPr lang="de-DE" b="1" dirty="0" smtClean="0">
                <a:solidFill>
                  <a:srgbClr val="009AD1"/>
                </a:solidFill>
                <a:ea typeface="ヒラギノ角ゴ Pro W3" charset="0"/>
                <a:cs typeface="Arial"/>
              </a:rPr>
              <a:t> upon </a:t>
            </a:r>
            <a:r>
              <a:rPr lang="de-DE" b="1" dirty="0" err="1" smtClean="0">
                <a:solidFill>
                  <a:srgbClr val="009AD1"/>
                </a:solidFill>
                <a:ea typeface="ヒラギノ角ゴ Pro W3" charset="0"/>
                <a:cs typeface="Arial"/>
              </a:rPr>
              <a:t>consulting</a:t>
            </a:r>
            <a:r>
              <a:rPr lang="de-DE" b="1" dirty="0" smtClean="0">
                <a:solidFill>
                  <a:srgbClr val="009AD1"/>
                </a:solidFill>
                <a:ea typeface="ヒラギノ角ゴ Pro W3" charset="0"/>
                <a:cs typeface="Arial"/>
              </a:rPr>
              <a:t> </a:t>
            </a:r>
            <a:r>
              <a:rPr lang="de-DE" b="1" dirty="0" err="1" smtClean="0">
                <a:solidFill>
                  <a:srgbClr val="009AD1"/>
                </a:solidFill>
                <a:ea typeface="ヒラギノ角ゴ Pro W3" charset="0"/>
                <a:cs typeface="Arial"/>
              </a:rPr>
              <a:t>the</a:t>
            </a:r>
            <a:r>
              <a:rPr lang="de-DE" b="1" dirty="0" smtClean="0">
                <a:solidFill>
                  <a:srgbClr val="009AD1"/>
                </a:solidFill>
                <a:ea typeface="ヒラギノ角ゴ Pro W3" charset="0"/>
                <a:cs typeface="Arial"/>
              </a:rPr>
              <a:t> </a:t>
            </a:r>
            <a:r>
              <a:rPr lang="de-DE" b="1" dirty="0" err="1" smtClean="0">
                <a:solidFill>
                  <a:srgbClr val="009AD1"/>
                </a:solidFill>
                <a:ea typeface="ヒラギノ角ゴ Pro W3" charset="0"/>
                <a:cs typeface="Arial"/>
              </a:rPr>
              <a:t>lecturer</a:t>
            </a:r>
            <a:endParaRPr lang="de-DE" b="1" dirty="0" smtClean="0">
              <a:solidFill>
                <a:srgbClr val="009AD1"/>
              </a:solidFill>
              <a:ea typeface="ヒラギノ角ゴ Pro W3" charset="0"/>
              <a:cs typeface="Arial"/>
            </a:endParaRPr>
          </a:p>
          <a:p>
            <a:pPr marL="285750" lvl="1" indent="-285750">
              <a:buClr>
                <a:schemeClr val="accent1"/>
              </a:buClr>
              <a:buFont typeface="Symbol" charset="2"/>
              <a:buChar char="-"/>
            </a:pPr>
            <a:r>
              <a:rPr lang="en-GB" dirty="0">
                <a:ea typeface="ヒラギノ角ゴ Pro W3" charset="0"/>
                <a:cs typeface="Arial"/>
              </a:rPr>
              <a:t>linguistic </a:t>
            </a:r>
            <a:r>
              <a:rPr lang="en-GB" dirty="0" smtClean="0">
                <a:ea typeface="ヒラギノ角ゴ Pro W3" charset="0"/>
                <a:cs typeface="Arial"/>
              </a:rPr>
              <a:t>bachelor </a:t>
            </a:r>
            <a:r>
              <a:rPr lang="en-GB" dirty="0">
                <a:ea typeface="ヒラギノ角ゴ Pro W3" charset="0"/>
                <a:cs typeface="Arial"/>
              </a:rPr>
              <a:t>thesis</a:t>
            </a:r>
          </a:p>
          <a:p>
            <a:pPr marL="285750" lvl="1" indent="-285750">
              <a:buClr>
                <a:schemeClr val="accent1"/>
              </a:buClr>
              <a:buFont typeface="Symbol" charset="2"/>
              <a:buChar char="-"/>
            </a:pPr>
            <a:r>
              <a:rPr lang="en-GB" dirty="0" smtClean="0">
                <a:ea typeface="ヒラギノ角ゴ Pro W3" charset="0"/>
                <a:cs typeface="Arial"/>
              </a:rPr>
              <a:t>popular scientific books, e.g. </a:t>
            </a:r>
            <a:r>
              <a:rPr lang="de-DE" altLang="ja-JP" i="1" dirty="0" smtClean="0">
                <a:ea typeface="ヒラギノ角ゴ Pro W3" charset="0"/>
                <a:cs typeface="Arial"/>
              </a:rPr>
              <a:t>Kiezdeutsch</a:t>
            </a:r>
            <a:r>
              <a:rPr lang="de-DE" altLang="ja-JP" i="1" dirty="0">
                <a:ea typeface="ヒラギノ角ゴ Pro W3" charset="0"/>
                <a:cs typeface="Arial"/>
              </a:rPr>
              <a:t>: Ein neuer Dialekt </a:t>
            </a:r>
            <a:r>
              <a:rPr lang="de-DE" altLang="ja-JP" i="1" dirty="0" smtClean="0">
                <a:ea typeface="ヒラギノ角ゴ Pro W3" charset="0"/>
                <a:cs typeface="Arial"/>
              </a:rPr>
              <a:t>entsteht </a:t>
            </a:r>
            <a:r>
              <a:rPr lang="de-DE" altLang="ja-JP" dirty="0">
                <a:ea typeface="ヒラギノ角ゴ Pro W3" charset="0"/>
                <a:cs typeface="Arial"/>
              </a:rPr>
              <a:t>oder </a:t>
            </a:r>
            <a:r>
              <a:rPr lang="de-DE" altLang="ja-JP" i="1" dirty="0" smtClean="0">
                <a:ea typeface="ヒラギノ角ゴ Pro W3" charset="0"/>
                <a:cs typeface="Arial"/>
              </a:rPr>
              <a:t>Vernäht </a:t>
            </a:r>
            <a:r>
              <a:rPr lang="de-DE" altLang="ja-JP" i="1" dirty="0">
                <a:ea typeface="ヒラギノ角ゴ Pro W3" charset="0"/>
                <a:cs typeface="Arial"/>
              </a:rPr>
              <a:t>und </a:t>
            </a:r>
            <a:r>
              <a:rPr lang="de-DE" altLang="ja-JP" i="1" dirty="0" err="1">
                <a:ea typeface="ヒラギノ角ゴ Pro W3" charset="0"/>
                <a:cs typeface="Arial"/>
              </a:rPr>
              <a:t>zugeflixt</a:t>
            </a:r>
            <a:r>
              <a:rPr lang="de-DE" altLang="ja-JP" i="1" dirty="0" smtClean="0">
                <a:ea typeface="ヒラギノ角ゴ Pro W3" charset="0"/>
                <a:cs typeface="Arial"/>
              </a:rPr>
              <a:t>! </a:t>
            </a:r>
            <a:r>
              <a:rPr lang="de-DE" altLang="ja-JP" i="1" dirty="0">
                <a:ea typeface="ヒラギノ角ゴ Pro W3" charset="0"/>
                <a:cs typeface="Arial"/>
              </a:rPr>
              <a:t>Von Versprechern, Flüchen, Dialekten &amp; Co</a:t>
            </a:r>
            <a:r>
              <a:rPr lang="de-DE" altLang="ja-JP" i="1" dirty="0" smtClean="0">
                <a:ea typeface="ヒラギノ角ゴ Pro W3" charset="0"/>
                <a:cs typeface="Arial"/>
              </a:rPr>
              <a:t>.</a:t>
            </a:r>
            <a:endParaRPr lang="de-DE" i="1" dirty="0" smtClean="0">
              <a:ea typeface="ヒラギノ角ゴ Pro W3" charset="0"/>
              <a:cs typeface="Arial"/>
            </a:endParaRPr>
          </a:p>
          <a:p>
            <a:pPr marL="285750" lvl="1" indent="-285750">
              <a:buClr>
                <a:schemeClr val="accent1"/>
              </a:buClr>
              <a:buFont typeface="Symbol" charset="2"/>
              <a:buChar char="-"/>
            </a:pPr>
            <a:r>
              <a:rPr lang="en-GB" dirty="0" smtClean="0">
                <a:ea typeface="ヒラギノ角ゴ Pro W3" charset="0"/>
                <a:cs typeface="Arial"/>
              </a:rPr>
              <a:t>Wikipedia entry</a:t>
            </a:r>
          </a:p>
          <a:p>
            <a:pPr marL="285750" lvl="1" indent="-285750">
              <a:buClr>
                <a:schemeClr val="accent1"/>
              </a:buClr>
              <a:buFont typeface="Symbol" charset="2"/>
              <a:buChar char="-"/>
            </a:pPr>
            <a:r>
              <a:rPr lang="de-DE" dirty="0" err="1" smtClean="0">
                <a:ea typeface="ヒラギノ角ゴ Pro W3" charset="0"/>
                <a:cs typeface="Arial"/>
              </a:rPr>
              <a:t>website</a:t>
            </a:r>
            <a:r>
              <a:rPr lang="de-DE" dirty="0" smtClean="0">
                <a:ea typeface="ヒラギノ角ゴ Pro W3" charset="0"/>
                <a:cs typeface="Arial"/>
              </a:rPr>
              <a:t> </a:t>
            </a:r>
            <a:r>
              <a:rPr lang="de-DE" dirty="0" err="1" smtClean="0">
                <a:ea typeface="ヒラギノ角ゴ Pro W3" charset="0"/>
                <a:cs typeface="Arial"/>
              </a:rPr>
              <a:t>with</a:t>
            </a:r>
            <a:r>
              <a:rPr lang="de-DE" dirty="0" smtClean="0">
                <a:ea typeface="ヒラギノ角ゴ Pro W3" charset="0"/>
                <a:cs typeface="Arial"/>
              </a:rPr>
              <a:t> </a:t>
            </a:r>
            <a:r>
              <a:rPr lang="de-DE" dirty="0" err="1" smtClean="0">
                <a:ea typeface="ヒラギノ角ゴ Pro W3" charset="0"/>
                <a:cs typeface="Arial"/>
              </a:rPr>
              <a:t>linguistic</a:t>
            </a:r>
            <a:r>
              <a:rPr lang="de-DE" dirty="0" smtClean="0">
                <a:ea typeface="ヒラギノ角ゴ Pro W3" charset="0"/>
                <a:cs typeface="Arial"/>
              </a:rPr>
              <a:t> </a:t>
            </a:r>
            <a:r>
              <a:rPr lang="de-DE" dirty="0" err="1" smtClean="0">
                <a:ea typeface="ヒラギノ角ゴ Pro W3" charset="0"/>
                <a:cs typeface="Arial"/>
              </a:rPr>
              <a:t>contents</a:t>
            </a:r>
            <a:r>
              <a:rPr lang="de-DE" dirty="0" smtClean="0">
                <a:ea typeface="ヒラギノ角ゴ Pro W3" charset="0"/>
                <a:cs typeface="Arial"/>
              </a:rPr>
              <a:t> </a:t>
            </a:r>
            <a:r>
              <a:rPr lang="de-DE" dirty="0" err="1" smtClean="0">
                <a:ea typeface="ヒラギノ角ゴ Pro W3" charset="0"/>
                <a:cs typeface="Arial"/>
              </a:rPr>
              <a:t>without</a:t>
            </a:r>
            <a:r>
              <a:rPr lang="de-DE" dirty="0" smtClean="0">
                <a:ea typeface="ヒラギノ角ゴ Pro W3" charset="0"/>
                <a:cs typeface="Arial"/>
              </a:rPr>
              <a:t> an </a:t>
            </a:r>
            <a:r>
              <a:rPr lang="de-DE" dirty="0" err="1" smtClean="0">
                <a:ea typeface="ヒラギノ角ゴ Pro W3" charset="0"/>
                <a:cs typeface="Arial"/>
              </a:rPr>
              <a:t>obvious</a:t>
            </a:r>
            <a:r>
              <a:rPr lang="de-DE" dirty="0" smtClean="0">
                <a:ea typeface="ヒラギノ角ゴ Pro W3" charset="0"/>
                <a:cs typeface="Arial"/>
              </a:rPr>
              <a:t> </a:t>
            </a:r>
            <a:r>
              <a:rPr lang="de-DE" dirty="0" err="1" smtClean="0">
                <a:ea typeface="ヒラギノ角ゴ Pro W3" charset="0"/>
                <a:cs typeface="Arial"/>
              </a:rPr>
              <a:t>author</a:t>
            </a:r>
            <a:endParaRPr lang="de-DE" dirty="0" smtClean="0">
              <a:ea typeface="ヒラギノ角ゴ Pro W3" charset="0"/>
              <a:cs typeface="Arial"/>
            </a:endParaRPr>
          </a:p>
          <a:p>
            <a:pPr marL="285750" lvl="1" indent="-285750">
              <a:buClr>
                <a:schemeClr val="accent1"/>
              </a:buClr>
              <a:buFont typeface="Symbol" charset="2"/>
              <a:buChar char="-"/>
            </a:pPr>
            <a:r>
              <a:rPr lang="en-GB" dirty="0" smtClean="0">
                <a:ea typeface="ヒラギノ角ゴ Pro W3" charset="0"/>
                <a:cs typeface="Arial"/>
              </a:rPr>
              <a:t>(online) article from the academic section of a newspaper, e.g. </a:t>
            </a:r>
            <a:r>
              <a:rPr lang="en-GB" i="1" dirty="0" smtClean="0">
                <a:ea typeface="ヒラギノ角ゴ Pro W3" charset="0"/>
                <a:cs typeface="Arial"/>
              </a:rPr>
              <a:t>Der Spiegel</a:t>
            </a:r>
            <a:r>
              <a:rPr lang="en-GB" dirty="0" smtClean="0">
                <a:ea typeface="ヒラギノ角ゴ Pro W3" charset="0"/>
                <a:cs typeface="Arial"/>
              </a:rPr>
              <a:t>, </a:t>
            </a:r>
            <a:r>
              <a:rPr lang="en-GB" i="1" dirty="0">
                <a:ea typeface="ヒラギノ角ゴ Pro W3" charset="0"/>
                <a:cs typeface="Arial"/>
              </a:rPr>
              <a:t>Die </a:t>
            </a:r>
            <a:r>
              <a:rPr lang="en-GB" i="1" dirty="0" err="1" smtClean="0">
                <a:ea typeface="ヒラギノ角ゴ Pro W3" charset="0"/>
                <a:cs typeface="Arial"/>
              </a:rPr>
              <a:t>Zeit</a:t>
            </a:r>
            <a:r>
              <a:rPr lang="en-GB" i="1" dirty="0" smtClean="0">
                <a:ea typeface="ヒラギノ角ゴ Pro W3" charset="0"/>
                <a:cs typeface="Arial"/>
              </a:rPr>
              <a:t> </a:t>
            </a:r>
            <a:r>
              <a:rPr lang="en-GB" dirty="0" smtClean="0">
                <a:ea typeface="ヒラギノ角ゴ Pro W3" charset="0"/>
                <a:cs typeface="Arial"/>
              </a:rPr>
              <a:t>etc.</a:t>
            </a:r>
            <a:endParaRPr lang="de-DE" dirty="0">
              <a:ea typeface="ヒラギノ角ゴ Pro W3" charset="0"/>
              <a:cs typeface="Arial"/>
            </a:endParaRPr>
          </a:p>
        </p:txBody>
      </p:sp>
    </p:spTree>
    <p:extLst>
      <p:ext uri="{BB962C8B-B14F-4D97-AF65-F5344CB8AC3E}">
        <p14:creationId xmlns:p14="http://schemas.microsoft.com/office/powerpoint/2010/main" val="3937342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7416502" cy="1224136"/>
          </a:xfrm>
        </p:spPr>
        <p:txBody>
          <a:bodyPr>
            <a:normAutofit/>
          </a:bodyPr>
          <a:lstStyle/>
          <a:p>
            <a:r>
              <a:rPr lang="de-DE" dirty="0" err="1" smtClean="0"/>
              <a:t>Literature</a:t>
            </a:r>
            <a:r>
              <a:rPr lang="de-DE" dirty="0" smtClean="0"/>
              <a:t> </a:t>
            </a:r>
            <a:r>
              <a:rPr lang="de-DE" dirty="0" err="1" smtClean="0"/>
              <a:t>research</a:t>
            </a:r>
            <a:r>
              <a:rPr lang="de-DE" dirty="0" smtClean="0"/>
              <a:t/>
            </a:r>
            <a:br>
              <a:rPr lang="de-DE" dirty="0" smtClean="0"/>
            </a:br>
            <a:r>
              <a:rPr lang="de-DE" dirty="0" smtClean="0"/>
              <a:t>(kim.uni.kn &gt; </a:t>
            </a:r>
            <a:r>
              <a:rPr lang="de-DE" dirty="0" err="1" smtClean="0"/>
              <a:t>literature</a:t>
            </a:r>
            <a:r>
              <a:rPr lang="de-DE" dirty="0" smtClean="0"/>
              <a:t> &gt; </a:t>
            </a:r>
            <a:r>
              <a:rPr lang="de-DE" dirty="0" err="1" smtClean="0"/>
              <a:t>search</a:t>
            </a:r>
            <a:r>
              <a:rPr lang="de-DE" dirty="0" smtClean="0"/>
              <a:t>)</a:t>
            </a:r>
            <a:endParaRPr lang="de-DE" dirty="0"/>
          </a:p>
        </p:txBody>
      </p:sp>
      <p:sp>
        <p:nvSpPr>
          <p:cNvPr id="7" name="Fußzeilenplatzhalter 4"/>
          <p:cNvSpPr>
            <a:spLocks noGrp="1"/>
          </p:cNvSpPr>
          <p:nvPr>
            <p:ph type="ftr" sz="quarter" idx="3"/>
          </p:nvPr>
        </p:nvSpPr>
        <p:spPr>
          <a:xfrm>
            <a:off x="2484438" y="6453336"/>
            <a:ext cx="4247802" cy="216024"/>
          </a:xfrm>
        </p:spPr>
        <p:txBody>
          <a:bodyPr/>
          <a:lstStyle/>
          <a:p>
            <a:r>
              <a:rPr lang="de-DE" sz="900" dirty="0" err="1" smtClean="0"/>
              <a:t>Literature</a:t>
            </a:r>
            <a:r>
              <a:rPr lang="de-DE" sz="900" dirty="0" smtClean="0"/>
              <a:t> </a:t>
            </a:r>
            <a:r>
              <a:rPr lang="de-DE" sz="900" dirty="0" err="1" smtClean="0"/>
              <a:t>research</a:t>
            </a:r>
            <a:endParaRPr lang="de-DE" sz="900" dirty="0"/>
          </a:p>
        </p:txBody>
      </p:sp>
      <p:sp>
        <p:nvSpPr>
          <p:cNvPr id="8" name="Foliennummernplatzhalter 5"/>
          <p:cNvSpPr>
            <a:spLocks noGrp="1"/>
          </p:cNvSpPr>
          <p:nvPr>
            <p:ph type="sldNum" sz="quarter" idx="4"/>
          </p:nvPr>
        </p:nvSpPr>
        <p:spPr>
          <a:xfrm>
            <a:off x="323850" y="6453336"/>
            <a:ext cx="935038" cy="216024"/>
          </a:xfrm>
        </p:spPr>
        <p:txBody>
          <a:bodyPr/>
          <a:lstStyle/>
          <a:p>
            <a:fld id="{C05EE493-AD2E-4872-B2F6-8F12A747F0A5}" type="slidenum">
              <a:rPr lang="de-DE" sz="900" smtClean="0"/>
              <a:pPr/>
              <a:t>7</a:t>
            </a:fld>
            <a:endParaRPr lang="de-DE" sz="900" dirty="0"/>
          </a:p>
        </p:txBody>
      </p:sp>
      <p:sp>
        <p:nvSpPr>
          <p:cNvPr id="9" name="Datumsplatzhalter 3"/>
          <p:cNvSpPr>
            <a:spLocks noGrp="1"/>
          </p:cNvSpPr>
          <p:nvPr>
            <p:ph type="dt" sz="half" idx="2"/>
          </p:nvPr>
        </p:nvSpPr>
        <p:spPr>
          <a:xfrm>
            <a:off x="1403350" y="6453336"/>
            <a:ext cx="936626" cy="216024"/>
          </a:xfrm>
        </p:spPr>
        <p:txBody>
          <a:bodyPr/>
          <a:lstStyle/>
          <a:p>
            <a:endParaRPr lang="de-DE" sz="900" dirty="0"/>
          </a:p>
        </p:txBody>
      </p:sp>
      <p:sp>
        <p:nvSpPr>
          <p:cNvPr id="13" name="Inhaltsplatzhalter 2"/>
          <p:cNvSpPr>
            <a:spLocks noGrp="1"/>
          </p:cNvSpPr>
          <p:nvPr>
            <p:ph idx="1"/>
          </p:nvPr>
        </p:nvSpPr>
        <p:spPr>
          <a:xfrm>
            <a:off x="324000" y="2133327"/>
            <a:ext cx="8496000" cy="3743945"/>
          </a:xfrm>
        </p:spPr>
        <p:txBody>
          <a:bodyPr/>
          <a:lstStyle/>
          <a:p>
            <a:pPr>
              <a:spcAft>
                <a:spcPts val="600"/>
              </a:spcAft>
            </a:pPr>
            <a:r>
              <a:rPr lang="de-DE" dirty="0" err="1" smtClean="0"/>
              <a:t>Two</a:t>
            </a:r>
            <a:r>
              <a:rPr lang="de-DE" dirty="0" smtClean="0"/>
              <a:t> different </a:t>
            </a:r>
            <a:r>
              <a:rPr lang="de-DE" dirty="0" err="1" smtClean="0"/>
              <a:t>goals</a:t>
            </a:r>
            <a:endParaRPr lang="de-DE" dirty="0" smtClean="0"/>
          </a:p>
          <a:p>
            <a:pPr lvl="2">
              <a:spcAft>
                <a:spcPts val="600"/>
              </a:spcAft>
            </a:pPr>
            <a:r>
              <a:rPr lang="de-DE" dirty="0" err="1" smtClean="0"/>
              <a:t>search</a:t>
            </a:r>
            <a:r>
              <a:rPr lang="de-DE" dirty="0" smtClean="0"/>
              <a:t> </a:t>
            </a:r>
            <a:r>
              <a:rPr lang="de-DE" dirty="0" err="1" smtClean="0"/>
              <a:t>for</a:t>
            </a:r>
            <a:r>
              <a:rPr lang="de-DE" dirty="0" smtClean="0"/>
              <a:t> </a:t>
            </a:r>
            <a:r>
              <a:rPr lang="de-DE" dirty="0" err="1" smtClean="0"/>
              <a:t>given</a:t>
            </a:r>
            <a:r>
              <a:rPr lang="de-DE" dirty="0" smtClean="0"/>
              <a:t> </a:t>
            </a:r>
            <a:r>
              <a:rPr lang="de-DE" dirty="0" err="1" smtClean="0"/>
              <a:t>literature</a:t>
            </a:r>
            <a:endParaRPr lang="de-DE" dirty="0" smtClean="0"/>
          </a:p>
          <a:p>
            <a:pPr lvl="2">
              <a:spcAft>
                <a:spcPts val="600"/>
              </a:spcAft>
            </a:pPr>
            <a:r>
              <a:rPr lang="de-DE" dirty="0" err="1"/>
              <a:t>search</a:t>
            </a:r>
            <a:r>
              <a:rPr lang="de-DE" dirty="0"/>
              <a:t> </a:t>
            </a:r>
            <a:r>
              <a:rPr lang="de-DE" dirty="0" err="1"/>
              <a:t>for</a:t>
            </a:r>
            <a:r>
              <a:rPr lang="de-DE" dirty="0"/>
              <a:t> </a:t>
            </a:r>
            <a:r>
              <a:rPr lang="de-DE" dirty="0" err="1" smtClean="0"/>
              <a:t>any</a:t>
            </a:r>
            <a:r>
              <a:rPr lang="de-DE" dirty="0" smtClean="0"/>
              <a:t> </a:t>
            </a:r>
            <a:r>
              <a:rPr lang="de-DE" dirty="0" err="1" smtClean="0"/>
              <a:t>literature</a:t>
            </a:r>
            <a:r>
              <a:rPr lang="de-DE" dirty="0" smtClean="0"/>
              <a:t> on a </a:t>
            </a:r>
            <a:r>
              <a:rPr lang="de-DE" dirty="0" err="1" smtClean="0"/>
              <a:t>topic</a:t>
            </a:r>
            <a:endParaRPr lang="de-DE" dirty="0"/>
          </a:p>
          <a:p>
            <a:pPr lvl="2">
              <a:spcAft>
                <a:spcPts val="600"/>
              </a:spcAft>
            </a:pPr>
            <a:endParaRPr lang="de-DE" dirty="0" smtClean="0"/>
          </a:p>
          <a:p>
            <a:pPr>
              <a:spcAft>
                <a:spcPts val="600"/>
              </a:spcAft>
            </a:pPr>
            <a:r>
              <a:rPr lang="de-DE" dirty="0" smtClean="0"/>
              <a:t>Search </a:t>
            </a:r>
            <a:r>
              <a:rPr lang="de-DE" dirty="0" err="1" smtClean="0"/>
              <a:t>for</a:t>
            </a:r>
            <a:r>
              <a:rPr lang="de-DE" dirty="0" smtClean="0"/>
              <a:t> </a:t>
            </a:r>
            <a:r>
              <a:rPr lang="de-DE" dirty="0" err="1" smtClean="0"/>
              <a:t>given</a:t>
            </a:r>
            <a:r>
              <a:rPr lang="de-DE" dirty="0" smtClean="0"/>
              <a:t> </a:t>
            </a:r>
            <a:r>
              <a:rPr lang="de-DE" dirty="0" err="1" smtClean="0"/>
              <a:t>literature</a:t>
            </a:r>
            <a:endParaRPr lang="de-DE" dirty="0" smtClean="0"/>
          </a:p>
          <a:p>
            <a:pPr lvl="2">
              <a:spcAft>
                <a:spcPts val="600"/>
              </a:spcAft>
            </a:pPr>
            <a:r>
              <a:rPr lang="de-DE" dirty="0" err="1" smtClean="0"/>
              <a:t>Local</a:t>
            </a:r>
            <a:r>
              <a:rPr lang="de-DE" dirty="0" smtClean="0"/>
              <a:t> Catalogue</a:t>
            </a:r>
          </a:p>
          <a:p>
            <a:pPr lvl="2">
              <a:spcAft>
                <a:spcPts val="600"/>
              </a:spcAft>
            </a:pPr>
            <a:r>
              <a:rPr lang="de-DE" dirty="0" err="1" smtClean="0"/>
              <a:t>KonSearch</a:t>
            </a:r>
            <a:r>
              <a:rPr lang="de-DE" dirty="0" smtClean="0"/>
              <a:t> </a:t>
            </a:r>
          </a:p>
          <a:p>
            <a:pPr lvl="2">
              <a:spcAft>
                <a:spcPts val="600"/>
              </a:spcAft>
            </a:pPr>
            <a:r>
              <a:rPr lang="de-DE" dirty="0" err="1" smtClean="0"/>
              <a:t>interlibrary</a:t>
            </a:r>
            <a:r>
              <a:rPr lang="de-DE" dirty="0" smtClean="0"/>
              <a:t> </a:t>
            </a:r>
            <a:r>
              <a:rPr lang="de-DE" dirty="0" err="1" smtClean="0"/>
              <a:t>loan</a:t>
            </a:r>
            <a:endParaRPr lang="de-DE" dirty="0" smtClean="0"/>
          </a:p>
          <a:p>
            <a:pPr>
              <a:spcAft>
                <a:spcPts val="600"/>
              </a:spcAft>
            </a:pPr>
            <a:r>
              <a:rPr lang="de-DE" dirty="0" smtClean="0"/>
              <a:t>Search </a:t>
            </a:r>
            <a:r>
              <a:rPr lang="de-DE" dirty="0" err="1"/>
              <a:t>for</a:t>
            </a:r>
            <a:r>
              <a:rPr lang="de-DE" dirty="0"/>
              <a:t> </a:t>
            </a:r>
            <a:r>
              <a:rPr lang="de-DE" dirty="0" err="1"/>
              <a:t>any</a:t>
            </a:r>
            <a:r>
              <a:rPr lang="de-DE" dirty="0"/>
              <a:t> </a:t>
            </a:r>
            <a:r>
              <a:rPr lang="de-DE" dirty="0" err="1"/>
              <a:t>literature</a:t>
            </a:r>
            <a:r>
              <a:rPr lang="de-DE" dirty="0"/>
              <a:t> on a </a:t>
            </a:r>
            <a:r>
              <a:rPr lang="de-DE" dirty="0" err="1"/>
              <a:t>topic</a:t>
            </a:r>
            <a:endParaRPr lang="de-DE" dirty="0" smtClean="0"/>
          </a:p>
          <a:p>
            <a:pPr lvl="2">
              <a:spcAft>
                <a:spcPts val="600"/>
              </a:spcAft>
            </a:pPr>
            <a:r>
              <a:rPr lang="de-DE" dirty="0" err="1" smtClean="0"/>
              <a:t>for</a:t>
            </a:r>
            <a:r>
              <a:rPr lang="de-DE" dirty="0" smtClean="0"/>
              <a:t> a </a:t>
            </a:r>
            <a:r>
              <a:rPr lang="de-DE" dirty="0" err="1" smtClean="0"/>
              <a:t>first</a:t>
            </a:r>
            <a:r>
              <a:rPr lang="de-DE" dirty="0" smtClean="0"/>
              <a:t> </a:t>
            </a:r>
            <a:r>
              <a:rPr lang="de-DE" dirty="0" err="1" smtClean="0"/>
              <a:t>overview</a:t>
            </a:r>
            <a:r>
              <a:rPr lang="de-DE" dirty="0" smtClean="0"/>
              <a:t>: </a:t>
            </a:r>
            <a:r>
              <a:rPr lang="de-DE" dirty="0" err="1" smtClean="0"/>
              <a:t>KonSearch</a:t>
            </a:r>
            <a:endParaRPr lang="de-DE" dirty="0" smtClean="0"/>
          </a:p>
          <a:p>
            <a:pPr lvl="2">
              <a:spcAft>
                <a:spcPts val="600"/>
              </a:spcAft>
            </a:pPr>
            <a:r>
              <a:rPr lang="de-DE" dirty="0" err="1" smtClean="0"/>
              <a:t>for</a:t>
            </a:r>
            <a:r>
              <a:rPr lang="de-DE" dirty="0" smtClean="0"/>
              <a:t> </a:t>
            </a:r>
            <a:r>
              <a:rPr lang="de-DE" dirty="0" err="1" smtClean="0"/>
              <a:t>specialized</a:t>
            </a:r>
            <a:r>
              <a:rPr lang="de-DE" dirty="0" smtClean="0"/>
              <a:t> </a:t>
            </a:r>
            <a:r>
              <a:rPr lang="de-DE" dirty="0" err="1" smtClean="0"/>
              <a:t>systematic</a:t>
            </a:r>
            <a:r>
              <a:rPr lang="de-DE" dirty="0" smtClean="0"/>
              <a:t> </a:t>
            </a:r>
            <a:r>
              <a:rPr lang="de-DE" dirty="0" err="1" smtClean="0"/>
              <a:t>search</a:t>
            </a:r>
            <a:r>
              <a:rPr lang="de-DE" dirty="0" smtClean="0"/>
              <a:t>: </a:t>
            </a:r>
            <a:r>
              <a:rPr lang="de-DE" dirty="0" err="1" smtClean="0"/>
              <a:t>subject</a:t>
            </a:r>
            <a:r>
              <a:rPr lang="de-DE" dirty="0" smtClean="0"/>
              <a:t> </a:t>
            </a:r>
            <a:r>
              <a:rPr lang="de-DE" dirty="0" err="1" smtClean="0"/>
              <a:t>databases</a:t>
            </a:r>
            <a:r>
              <a:rPr lang="de-DE" dirty="0" smtClean="0"/>
              <a:t>, </a:t>
            </a:r>
            <a:r>
              <a:rPr lang="de-DE" dirty="0" err="1" smtClean="0"/>
              <a:t>especially</a:t>
            </a:r>
            <a:r>
              <a:rPr lang="de-DE" dirty="0" smtClean="0"/>
              <a:t> MLA</a:t>
            </a:r>
          </a:p>
          <a:p>
            <a:pPr lvl="2">
              <a:spcAft>
                <a:spcPts val="600"/>
              </a:spcAft>
            </a:pPr>
            <a:r>
              <a:rPr lang="de-DE" dirty="0" err="1" smtClean="0"/>
              <a:t>if</a:t>
            </a:r>
            <a:r>
              <a:rPr lang="de-DE" dirty="0" smtClean="0"/>
              <a:t> </a:t>
            </a:r>
            <a:r>
              <a:rPr lang="de-DE" dirty="0" err="1" smtClean="0"/>
              <a:t>unsuccessful</a:t>
            </a:r>
            <a:r>
              <a:rPr lang="de-DE" dirty="0" smtClean="0"/>
              <a:t>: Google Scholar, </a:t>
            </a:r>
            <a:r>
              <a:rPr lang="de-DE" dirty="0" err="1" smtClean="0"/>
              <a:t>conference</a:t>
            </a:r>
            <a:r>
              <a:rPr lang="de-DE" dirty="0" smtClean="0"/>
              <a:t> </a:t>
            </a:r>
            <a:r>
              <a:rPr lang="de-DE" dirty="0" err="1" smtClean="0"/>
              <a:t>websites</a:t>
            </a:r>
            <a:r>
              <a:rPr lang="de-DE" dirty="0" smtClean="0"/>
              <a:t>, </a:t>
            </a:r>
            <a:r>
              <a:rPr lang="de-DE" dirty="0" err="1" smtClean="0"/>
              <a:t>scholars</a:t>
            </a:r>
            <a:r>
              <a:rPr lang="en-GB" dirty="0" smtClean="0"/>
              <a:t>’ homepages, …</a:t>
            </a:r>
            <a:endParaRPr lang="de-DE" dirty="0"/>
          </a:p>
        </p:txBody>
      </p:sp>
    </p:spTree>
    <p:extLst>
      <p:ext uri="{BB962C8B-B14F-4D97-AF65-F5344CB8AC3E}">
        <p14:creationId xmlns:p14="http://schemas.microsoft.com/office/powerpoint/2010/main" val="4279019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6984454" cy="792088"/>
          </a:xfrm>
        </p:spPr>
        <p:txBody>
          <a:bodyPr/>
          <a:lstStyle/>
          <a:p>
            <a:r>
              <a:rPr lang="en-GB" dirty="0"/>
              <a:t>Local Catalogue and </a:t>
            </a:r>
            <a:r>
              <a:rPr lang="en-GB" dirty="0" err="1"/>
              <a:t>KonSearch</a:t>
            </a:r>
            <a:endParaRPr lang="en-GB" dirty="0"/>
          </a:p>
        </p:txBody>
      </p:sp>
      <p:sp>
        <p:nvSpPr>
          <p:cNvPr id="5" name="Foliennummernplatzhalter 4"/>
          <p:cNvSpPr>
            <a:spLocks noGrp="1"/>
          </p:cNvSpPr>
          <p:nvPr>
            <p:ph type="sldNum" sz="quarter" idx="4"/>
          </p:nvPr>
        </p:nvSpPr>
        <p:spPr/>
        <p:txBody>
          <a:bodyPr/>
          <a:lstStyle/>
          <a:p>
            <a:fld id="{C05EE493-AD2E-4872-B2F6-8F12A747F0A5}" type="slidenum">
              <a:rPr lang="de-DE" sz="900" smtClean="0"/>
              <a:pPr/>
              <a:t>8</a:t>
            </a:fld>
            <a:endParaRPr lang="de-DE" sz="900" dirty="0"/>
          </a:p>
        </p:txBody>
      </p:sp>
      <p:sp>
        <p:nvSpPr>
          <p:cNvPr id="6" name="Datumsplatzhalter 5"/>
          <p:cNvSpPr>
            <a:spLocks noGrp="1"/>
          </p:cNvSpPr>
          <p:nvPr>
            <p:ph type="dt" sz="half" idx="2"/>
          </p:nvPr>
        </p:nvSpPr>
        <p:spPr/>
        <p:txBody>
          <a:bodyPr/>
          <a:lstStyle/>
          <a:p>
            <a:endParaRPr lang="de-DE" sz="900" dirty="0"/>
          </a:p>
        </p:txBody>
      </p:sp>
      <p:sp>
        <p:nvSpPr>
          <p:cNvPr id="13" name="Pfeil nach rechts 12"/>
          <p:cNvSpPr/>
          <p:nvPr/>
        </p:nvSpPr>
        <p:spPr>
          <a:xfrm rot="3256207">
            <a:off x="7018410" y="3976620"/>
            <a:ext cx="576064" cy="468052"/>
          </a:xfrm>
          <a:prstGeom prst="rightArrow">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Pfeil nach rechts 13"/>
          <p:cNvSpPr/>
          <p:nvPr/>
        </p:nvSpPr>
        <p:spPr>
          <a:xfrm rot="6512575">
            <a:off x="8218964" y="3927591"/>
            <a:ext cx="576064" cy="468052"/>
          </a:xfrm>
          <a:prstGeom prst="rightArrow">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 name="Gruppieren 3"/>
          <p:cNvGrpSpPr/>
          <p:nvPr/>
        </p:nvGrpSpPr>
        <p:grpSpPr>
          <a:xfrm>
            <a:off x="324000" y="1233376"/>
            <a:ext cx="8496000" cy="4805542"/>
            <a:chOff x="467544" y="1233376"/>
            <a:chExt cx="8437630" cy="4805542"/>
          </a:xfrm>
        </p:grpSpPr>
        <p:sp>
          <p:nvSpPr>
            <p:cNvPr id="3" name="Pfeil nach unten 2"/>
            <p:cNvSpPr/>
            <p:nvPr/>
          </p:nvSpPr>
          <p:spPr>
            <a:xfrm>
              <a:off x="467544" y="1233376"/>
              <a:ext cx="3024000" cy="3024000"/>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de-DE" sz="1600" dirty="0" smtClean="0"/>
                <a:t>Books</a:t>
              </a:r>
              <a:br>
                <a:rPr lang="de-DE" sz="1600" dirty="0" smtClean="0"/>
              </a:br>
              <a:r>
                <a:rPr lang="de-DE" sz="1600" dirty="0" smtClean="0"/>
                <a:t>(incl. </a:t>
              </a:r>
              <a:r>
                <a:rPr lang="de-DE" sz="1600" dirty="0" err="1" smtClean="0"/>
                <a:t>e-books</a:t>
              </a:r>
              <a:r>
                <a:rPr lang="de-DE" sz="1600" dirty="0" smtClean="0"/>
                <a:t>)</a:t>
              </a:r>
            </a:p>
            <a:p>
              <a:pPr algn="ctr">
                <a:spcAft>
                  <a:spcPts val="600"/>
                </a:spcAft>
              </a:pPr>
              <a:r>
                <a:rPr lang="de-DE" sz="1600" dirty="0" err="1" smtClean="0"/>
                <a:t>journals</a:t>
              </a:r>
              <a:endParaRPr lang="de-DE" sz="1600" dirty="0"/>
            </a:p>
            <a:p>
              <a:pPr algn="ctr">
                <a:spcAft>
                  <a:spcPts val="600"/>
                </a:spcAft>
              </a:pPr>
              <a:r>
                <a:rPr lang="de-DE" sz="1600" dirty="0" smtClean="0"/>
                <a:t>audio-</a:t>
              </a:r>
              <a:r>
                <a:rPr lang="de-DE" sz="1600" dirty="0" err="1" smtClean="0"/>
                <a:t>visual</a:t>
              </a:r>
              <a:r>
                <a:rPr lang="de-DE" sz="1600" dirty="0" smtClean="0"/>
                <a:t> </a:t>
              </a:r>
              <a:r>
                <a:rPr lang="de-DE" sz="1600" dirty="0" err="1" smtClean="0"/>
                <a:t>media</a:t>
              </a:r>
              <a:endParaRPr lang="de-DE" sz="1600" dirty="0"/>
            </a:p>
          </p:txBody>
        </p:sp>
        <p:sp>
          <p:nvSpPr>
            <p:cNvPr id="8" name="Pfeil nach unten 7"/>
            <p:cNvSpPr/>
            <p:nvPr/>
          </p:nvSpPr>
          <p:spPr>
            <a:xfrm>
              <a:off x="3502499" y="1233376"/>
              <a:ext cx="3024000" cy="3024000"/>
            </a:xfrm>
            <a:prstGeom prst="down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de-DE" sz="1600" dirty="0" smtClean="0">
                  <a:solidFill>
                    <a:schemeClr val="tx1"/>
                  </a:solidFill>
                </a:rPr>
                <a:t>Electronic material:</a:t>
              </a:r>
            </a:p>
            <a:p>
              <a:pPr algn="ctr">
                <a:spcAft>
                  <a:spcPts val="600"/>
                </a:spcAft>
              </a:pPr>
              <a:r>
                <a:rPr lang="de-DE" sz="1600" dirty="0" err="1" smtClean="0">
                  <a:solidFill>
                    <a:schemeClr val="tx1"/>
                  </a:solidFill>
                </a:rPr>
                <a:t>journal</a:t>
              </a:r>
              <a:r>
                <a:rPr lang="de-DE" sz="1600" dirty="0" smtClean="0">
                  <a:solidFill>
                    <a:schemeClr val="tx1"/>
                  </a:solidFill>
                </a:rPr>
                <a:t> </a:t>
              </a:r>
              <a:r>
                <a:rPr lang="de-DE" sz="1600" dirty="0" err="1" smtClean="0">
                  <a:solidFill>
                    <a:schemeClr val="tx1"/>
                  </a:solidFill>
                </a:rPr>
                <a:t>articles</a:t>
              </a:r>
              <a:endParaRPr lang="de-DE" sz="1600" dirty="0" smtClean="0">
                <a:solidFill>
                  <a:schemeClr val="tx1"/>
                </a:solidFill>
              </a:endParaRPr>
            </a:p>
            <a:p>
              <a:pPr algn="ctr">
                <a:spcAft>
                  <a:spcPts val="600"/>
                </a:spcAft>
              </a:pPr>
              <a:r>
                <a:rPr lang="de-DE" sz="1600" dirty="0" err="1" smtClean="0">
                  <a:solidFill>
                    <a:schemeClr val="tx1"/>
                  </a:solidFill>
                </a:rPr>
                <a:t>newspaper</a:t>
              </a:r>
              <a:r>
                <a:rPr lang="de-DE" sz="1600" dirty="0" smtClean="0">
                  <a:solidFill>
                    <a:schemeClr val="tx1"/>
                  </a:solidFill>
                </a:rPr>
                <a:t> </a:t>
              </a:r>
              <a:r>
                <a:rPr lang="de-DE" sz="1600" dirty="0" err="1" smtClean="0">
                  <a:solidFill>
                    <a:schemeClr val="tx1"/>
                  </a:solidFill>
                </a:rPr>
                <a:t>articles</a:t>
              </a:r>
              <a:endParaRPr lang="de-DE" sz="1600" dirty="0" smtClean="0">
                <a:solidFill>
                  <a:schemeClr val="tx1"/>
                </a:solidFill>
              </a:endParaRPr>
            </a:p>
            <a:p>
              <a:pPr algn="ctr">
                <a:spcAft>
                  <a:spcPts val="600"/>
                </a:spcAft>
              </a:pPr>
              <a:r>
                <a:rPr lang="de-DE" sz="1600" dirty="0" smtClean="0">
                  <a:solidFill>
                    <a:schemeClr val="tx1"/>
                  </a:solidFill>
                </a:rPr>
                <a:t>(</a:t>
              </a:r>
              <a:r>
                <a:rPr lang="de-DE" sz="1600" dirty="0" err="1" smtClean="0">
                  <a:solidFill>
                    <a:schemeClr val="tx1"/>
                  </a:solidFill>
                </a:rPr>
                <a:t>full</a:t>
              </a:r>
              <a:r>
                <a:rPr lang="de-DE" sz="1600" dirty="0" smtClean="0">
                  <a:solidFill>
                    <a:schemeClr val="tx1"/>
                  </a:solidFill>
                </a:rPr>
                <a:t> </a:t>
              </a:r>
              <a:r>
                <a:rPr lang="de-DE" sz="1600" dirty="0" err="1" smtClean="0">
                  <a:solidFill>
                    <a:schemeClr val="tx1"/>
                  </a:solidFill>
                </a:rPr>
                <a:t>text</a:t>
              </a:r>
              <a:r>
                <a:rPr lang="de-DE" sz="1600" dirty="0" smtClean="0">
                  <a:solidFill>
                    <a:schemeClr val="tx1"/>
                  </a:solidFill>
                </a:rPr>
                <a:t> </a:t>
              </a:r>
              <a:r>
                <a:rPr lang="de-DE" sz="1600" dirty="0" err="1" smtClean="0">
                  <a:solidFill>
                    <a:schemeClr val="tx1"/>
                  </a:solidFill>
                </a:rPr>
                <a:t>and</a:t>
              </a:r>
              <a:r>
                <a:rPr lang="de-DE" sz="1600" dirty="0" smtClean="0">
                  <a:solidFill>
                    <a:schemeClr val="tx1"/>
                  </a:solidFill>
                </a:rPr>
                <a:t> </a:t>
              </a:r>
              <a:r>
                <a:rPr lang="de-DE" sz="1600" dirty="0" err="1" smtClean="0">
                  <a:solidFill>
                    <a:schemeClr val="tx1"/>
                  </a:solidFill>
                </a:rPr>
                <a:t>metadata</a:t>
              </a:r>
              <a:r>
                <a:rPr lang="de-DE" sz="1600" dirty="0" smtClean="0">
                  <a:solidFill>
                    <a:schemeClr val="tx1"/>
                  </a:solidFill>
                </a:rPr>
                <a:t>)</a:t>
              </a:r>
              <a:endParaRPr lang="de-DE" sz="1600" dirty="0">
                <a:solidFill>
                  <a:schemeClr val="tx1"/>
                </a:solidFill>
              </a:endParaRPr>
            </a:p>
          </p:txBody>
        </p:sp>
        <p:sp>
          <p:nvSpPr>
            <p:cNvPr id="9" name="Ellipse 8"/>
            <p:cNvSpPr/>
            <p:nvPr/>
          </p:nvSpPr>
          <p:spPr>
            <a:xfrm>
              <a:off x="1115336" y="4257376"/>
              <a:ext cx="1728416" cy="1781542"/>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de-DE" sz="1600" dirty="0" err="1" smtClean="0"/>
                <a:t>Local</a:t>
              </a:r>
              <a:r>
                <a:rPr lang="de-DE" sz="1600" dirty="0" smtClean="0"/>
                <a:t> Catalogue</a:t>
              </a:r>
            </a:p>
            <a:p>
              <a:pPr algn="ctr">
                <a:spcAft>
                  <a:spcPts val="600"/>
                </a:spcAft>
              </a:pPr>
              <a:r>
                <a:rPr lang="de-DE" sz="1400" dirty="0" smtClean="0"/>
                <a:t>(</a:t>
              </a:r>
              <a:r>
                <a:rPr lang="de-DE" sz="1400" dirty="0" err="1" smtClean="0"/>
                <a:t>approx</a:t>
              </a:r>
              <a:r>
                <a:rPr lang="de-DE" sz="1400" dirty="0" smtClean="0"/>
                <a:t>. 2.2 </a:t>
              </a:r>
              <a:r>
                <a:rPr lang="de-DE" sz="1400" dirty="0" err="1" smtClean="0"/>
                <a:t>million</a:t>
              </a:r>
              <a:r>
                <a:rPr lang="de-DE" sz="1400" dirty="0" smtClean="0"/>
                <a:t>)</a:t>
              </a:r>
              <a:endParaRPr lang="de-DE" sz="1400" dirty="0"/>
            </a:p>
          </p:txBody>
        </p:sp>
        <p:sp>
          <p:nvSpPr>
            <p:cNvPr id="10" name="Ellipse 9"/>
            <p:cNvSpPr/>
            <p:nvPr/>
          </p:nvSpPr>
          <p:spPr>
            <a:xfrm>
              <a:off x="4146047" y="4260025"/>
              <a:ext cx="1728416" cy="1772816"/>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de-DE" sz="1600" dirty="0" smtClean="0">
                  <a:solidFill>
                    <a:schemeClr val="tx1"/>
                  </a:solidFill>
                </a:rPr>
                <a:t>Databases</a:t>
              </a:r>
            </a:p>
            <a:p>
              <a:pPr algn="ctr">
                <a:spcAft>
                  <a:spcPts val="600"/>
                </a:spcAft>
              </a:pPr>
              <a:r>
                <a:rPr lang="de-DE" sz="1400" dirty="0" smtClean="0">
                  <a:solidFill>
                    <a:schemeClr val="tx1"/>
                  </a:solidFill>
                </a:rPr>
                <a:t>(</a:t>
              </a:r>
              <a:r>
                <a:rPr lang="de-DE" sz="1400" dirty="0" err="1" smtClean="0">
                  <a:solidFill>
                    <a:schemeClr val="tx1"/>
                  </a:solidFill>
                </a:rPr>
                <a:t>access</a:t>
              </a:r>
              <a:r>
                <a:rPr lang="de-DE" sz="1400" dirty="0" smtClean="0">
                  <a:solidFill>
                    <a:schemeClr val="tx1"/>
                  </a:solidFill>
                </a:rPr>
                <a:t>: DBIS) </a:t>
              </a:r>
              <a:endParaRPr lang="de-DE" sz="1400" dirty="0">
                <a:solidFill>
                  <a:schemeClr val="tx1"/>
                </a:solidFill>
              </a:endParaRPr>
            </a:p>
          </p:txBody>
        </p:sp>
        <p:sp>
          <p:nvSpPr>
            <p:cNvPr id="12" name="Ellipse 11"/>
            <p:cNvSpPr/>
            <p:nvPr/>
          </p:nvSpPr>
          <p:spPr>
            <a:xfrm>
              <a:off x="7176758" y="4260025"/>
              <a:ext cx="1728416" cy="177281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de-DE" sz="1600" dirty="0" err="1" smtClean="0">
                  <a:solidFill>
                    <a:schemeClr val="bg1"/>
                  </a:solidFill>
                </a:rPr>
                <a:t>KonSearch</a:t>
              </a:r>
              <a:endParaRPr lang="de-DE" sz="1600" dirty="0" smtClean="0">
                <a:solidFill>
                  <a:schemeClr val="bg1"/>
                </a:solidFill>
              </a:endParaRPr>
            </a:p>
            <a:p>
              <a:pPr algn="ctr">
                <a:spcAft>
                  <a:spcPts val="600"/>
                </a:spcAft>
              </a:pPr>
              <a:r>
                <a:rPr lang="de-DE" sz="1400" dirty="0" smtClean="0">
                  <a:solidFill>
                    <a:schemeClr val="bg1"/>
                  </a:solidFill>
                </a:rPr>
                <a:t>(</a:t>
              </a:r>
              <a:r>
                <a:rPr lang="de-DE" sz="1400" dirty="0" err="1" smtClean="0">
                  <a:solidFill>
                    <a:schemeClr val="bg1"/>
                  </a:solidFill>
                </a:rPr>
                <a:t>approx</a:t>
              </a:r>
              <a:r>
                <a:rPr lang="de-DE" sz="1400" dirty="0" smtClean="0">
                  <a:solidFill>
                    <a:schemeClr val="bg1"/>
                  </a:solidFill>
                </a:rPr>
                <a:t>. 350 </a:t>
              </a:r>
              <a:r>
                <a:rPr lang="de-DE" sz="1400" dirty="0" err="1" smtClean="0">
                  <a:solidFill>
                    <a:schemeClr val="bg1"/>
                  </a:solidFill>
                </a:rPr>
                <a:t>million</a:t>
              </a:r>
              <a:r>
                <a:rPr lang="de-DE" sz="1400" dirty="0" smtClean="0">
                  <a:solidFill>
                    <a:schemeClr val="bg1"/>
                  </a:solidFill>
                </a:rPr>
                <a:t>)</a:t>
              </a:r>
              <a:endParaRPr lang="de-DE" sz="1400" dirty="0">
                <a:solidFill>
                  <a:schemeClr val="bg1"/>
                </a:solidFill>
              </a:endParaRPr>
            </a:p>
          </p:txBody>
        </p:sp>
        <p:sp>
          <p:nvSpPr>
            <p:cNvPr id="16" name="Kreuz 15"/>
            <p:cNvSpPr/>
            <p:nvPr/>
          </p:nvSpPr>
          <p:spPr>
            <a:xfrm>
              <a:off x="3169950" y="4941168"/>
              <a:ext cx="648122" cy="648072"/>
            </a:xfrm>
            <a:prstGeom prst="plus">
              <a:avLst>
                <a:gd name="adj" fmla="val 4137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Gleich 16"/>
            <p:cNvSpPr/>
            <p:nvPr/>
          </p:nvSpPr>
          <p:spPr>
            <a:xfrm>
              <a:off x="6130653" y="5048944"/>
              <a:ext cx="791691" cy="432520"/>
            </a:xfrm>
            <a:prstGeom prst="mathEqual">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15" name="Fußzeilenplatzhalter 4"/>
          <p:cNvSpPr>
            <a:spLocks noGrp="1"/>
          </p:cNvSpPr>
          <p:nvPr>
            <p:ph type="ftr" sz="quarter" idx="3"/>
          </p:nvPr>
        </p:nvSpPr>
        <p:spPr>
          <a:xfrm>
            <a:off x="2484438" y="6453336"/>
            <a:ext cx="4247802" cy="216024"/>
          </a:xfrm>
        </p:spPr>
        <p:txBody>
          <a:bodyPr/>
          <a:lstStyle/>
          <a:p>
            <a:r>
              <a:rPr lang="de-DE" sz="900" dirty="0" err="1" smtClean="0"/>
              <a:t>Literature</a:t>
            </a:r>
            <a:r>
              <a:rPr lang="de-DE" sz="900" dirty="0" smtClean="0"/>
              <a:t> </a:t>
            </a:r>
            <a:r>
              <a:rPr lang="de-DE" sz="900" dirty="0" err="1" smtClean="0"/>
              <a:t>research</a:t>
            </a:r>
            <a:endParaRPr lang="de-DE" sz="900" dirty="0"/>
          </a:p>
        </p:txBody>
      </p:sp>
    </p:spTree>
    <p:extLst>
      <p:ext uri="{BB962C8B-B14F-4D97-AF65-F5344CB8AC3E}">
        <p14:creationId xmlns:p14="http://schemas.microsoft.com/office/powerpoint/2010/main" val="3367270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fik 9"/>
          <p:cNvPicPr>
            <a:picLocks noChangeAspect="1"/>
          </p:cNvPicPr>
          <p:nvPr/>
        </p:nvPicPr>
        <p:blipFill rotWithShape="1">
          <a:blip r:embed="rId3"/>
          <a:srcRect b="3460"/>
          <a:stretch/>
        </p:blipFill>
        <p:spPr>
          <a:xfrm>
            <a:off x="324000" y="2204865"/>
            <a:ext cx="8496000" cy="2448272"/>
          </a:xfrm>
          <a:prstGeom prst="rect">
            <a:avLst/>
          </a:prstGeom>
        </p:spPr>
      </p:pic>
      <p:sp>
        <p:nvSpPr>
          <p:cNvPr id="2" name="Titel 1"/>
          <p:cNvSpPr>
            <a:spLocks noGrp="1"/>
          </p:cNvSpPr>
          <p:nvPr>
            <p:ph type="title"/>
          </p:nvPr>
        </p:nvSpPr>
        <p:spPr/>
        <p:txBody>
          <a:bodyPr/>
          <a:lstStyle/>
          <a:p>
            <a:r>
              <a:rPr lang="en-GB" dirty="0" smtClean="0"/>
              <a:t>Interlibrary loan</a:t>
            </a:r>
            <a:endParaRPr lang="en-GB" dirty="0"/>
          </a:p>
        </p:txBody>
      </p:sp>
      <p:sp>
        <p:nvSpPr>
          <p:cNvPr id="4" name="Fußzeilenplatzhalter 3"/>
          <p:cNvSpPr>
            <a:spLocks noGrp="1"/>
          </p:cNvSpPr>
          <p:nvPr>
            <p:ph type="ftr" sz="quarter" idx="3"/>
          </p:nvPr>
        </p:nvSpPr>
        <p:spPr/>
        <p:txBody>
          <a:bodyPr/>
          <a:lstStyle/>
          <a:p>
            <a:r>
              <a:rPr lang="de-DE" sz="900" dirty="0" err="1" smtClean="0"/>
              <a:t>Literature</a:t>
            </a:r>
            <a:r>
              <a:rPr lang="de-DE" sz="900" dirty="0" smtClean="0"/>
              <a:t> </a:t>
            </a:r>
            <a:r>
              <a:rPr lang="de-DE" sz="900" dirty="0" err="1" smtClean="0"/>
              <a:t>research</a:t>
            </a:r>
            <a:endParaRPr lang="de-DE" sz="900" dirty="0"/>
          </a:p>
        </p:txBody>
      </p:sp>
      <p:sp>
        <p:nvSpPr>
          <p:cNvPr id="5" name="Foliennummernplatzhalter 4"/>
          <p:cNvSpPr>
            <a:spLocks noGrp="1"/>
          </p:cNvSpPr>
          <p:nvPr>
            <p:ph type="sldNum" sz="quarter" idx="4"/>
          </p:nvPr>
        </p:nvSpPr>
        <p:spPr/>
        <p:txBody>
          <a:bodyPr/>
          <a:lstStyle/>
          <a:p>
            <a:fld id="{C05EE493-AD2E-4872-B2F6-8F12A747F0A5}" type="slidenum">
              <a:rPr lang="de-DE" sz="900" smtClean="0"/>
              <a:pPr/>
              <a:t>9</a:t>
            </a:fld>
            <a:endParaRPr lang="de-DE" sz="900" dirty="0"/>
          </a:p>
        </p:txBody>
      </p:sp>
      <p:sp>
        <p:nvSpPr>
          <p:cNvPr id="6" name="Datumsplatzhalter 5"/>
          <p:cNvSpPr>
            <a:spLocks noGrp="1"/>
          </p:cNvSpPr>
          <p:nvPr>
            <p:ph type="dt" sz="half" idx="2"/>
          </p:nvPr>
        </p:nvSpPr>
        <p:spPr/>
        <p:txBody>
          <a:bodyPr/>
          <a:lstStyle/>
          <a:p>
            <a:endParaRPr lang="de-DE" sz="900" dirty="0"/>
          </a:p>
        </p:txBody>
      </p:sp>
      <p:sp>
        <p:nvSpPr>
          <p:cNvPr id="8" name="Textfeld 7"/>
          <p:cNvSpPr txBox="1"/>
          <p:nvPr/>
        </p:nvSpPr>
        <p:spPr>
          <a:xfrm>
            <a:off x="251520" y="1361173"/>
            <a:ext cx="3459473" cy="338554"/>
          </a:xfrm>
          <a:prstGeom prst="rect">
            <a:avLst/>
          </a:prstGeom>
          <a:noFill/>
        </p:spPr>
        <p:txBody>
          <a:bodyPr wrap="none" rtlCol="0">
            <a:spAutoFit/>
          </a:bodyPr>
          <a:lstStyle/>
          <a:p>
            <a:r>
              <a:rPr lang="en-GB" sz="1600" dirty="0">
                <a:solidFill>
                  <a:srgbClr val="63B9ED"/>
                </a:solidFill>
                <a:hlinkClick r:id="rId4"/>
              </a:rPr>
              <a:t>https://www.kim.uni-konstanz.de/en</a:t>
            </a:r>
            <a:r>
              <a:rPr lang="en-GB" sz="1600" dirty="0" smtClean="0">
                <a:solidFill>
                  <a:srgbClr val="63B9ED"/>
                </a:solidFill>
                <a:hlinkClick r:id="rId4"/>
              </a:rPr>
              <a:t>/</a:t>
            </a:r>
            <a:endParaRPr lang="en-GB" sz="1600" dirty="0"/>
          </a:p>
        </p:txBody>
      </p:sp>
      <p:cxnSp>
        <p:nvCxnSpPr>
          <p:cNvPr id="9" name="Gerade Verbindung mit Pfeil 8"/>
          <p:cNvCxnSpPr/>
          <p:nvPr/>
        </p:nvCxnSpPr>
        <p:spPr>
          <a:xfrm flipH="1">
            <a:off x="971600" y="1700808"/>
            <a:ext cx="360040" cy="504056"/>
          </a:xfrm>
          <a:prstGeom prst="straightConnector1">
            <a:avLst/>
          </a:prstGeom>
          <a:ln>
            <a:solidFill>
              <a:schemeClr val="accent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1" name="Gerade Verbindung mit Pfeil 10"/>
          <p:cNvCxnSpPr/>
          <p:nvPr/>
        </p:nvCxnSpPr>
        <p:spPr>
          <a:xfrm>
            <a:off x="1187624" y="2852936"/>
            <a:ext cx="4896544" cy="792088"/>
          </a:xfrm>
          <a:prstGeom prst="straightConnector1">
            <a:avLst/>
          </a:prstGeom>
          <a:ln>
            <a:solidFill>
              <a:schemeClr val="accent1"/>
            </a:solidFill>
            <a:tailEnd type="arrow"/>
          </a:ln>
          <a:effectLst/>
        </p:spPr>
        <p:style>
          <a:lnRef idx="2">
            <a:schemeClr val="accent1"/>
          </a:lnRef>
          <a:fillRef idx="0">
            <a:schemeClr val="accent1"/>
          </a:fillRef>
          <a:effectRef idx="1">
            <a:schemeClr val="accent1"/>
          </a:effectRef>
          <a:fontRef idx="minor">
            <a:schemeClr val="tx1"/>
          </a:fontRef>
        </p:style>
      </p:cxnSp>
      <p:sp>
        <p:nvSpPr>
          <p:cNvPr id="15" name="Textfeld 14"/>
          <p:cNvSpPr txBox="1"/>
          <p:nvPr/>
        </p:nvSpPr>
        <p:spPr>
          <a:xfrm>
            <a:off x="251520" y="4759984"/>
            <a:ext cx="8640960" cy="1554272"/>
          </a:xfrm>
          <a:prstGeom prst="rect">
            <a:avLst/>
          </a:prstGeom>
          <a:noFill/>
        </p:spPr>
        <p:txBody>
          <a:bodyPr wrap="square" rtlCol="0">
            <a:spAutoFit/>
          </a:bodyPr>
          <a:lstStyle/>
          <a:p>
            <a:pPr marL="285750" indent="-285750">
              <a:spcAft>
                <a:spcPts val="600"/>
              </a:spcAft>
              <a:buClr>
                <a:schemeClr val="accent1"/>
              </a:buClr>
              <a:buFont typeface="Symbol" charset="2"/>
              <a:buChar char="-"/>
            </a:pPr>
            <a:r>
              <a:rPr lang="de-DE" sz="1600" dirty="0" err="1" smtClean="0"/>
              <a:t>to</a:t>
            </a:r>
            <a:r>
              <a:rPr lang="de-DE" sz="1600" dirty="0" smtClean="0"/>
              <a:t> </a:t>
            </a:r>
            <a:r>
              <a:rPr lang="de-DE" sz="1600" dirty="0" err="1" smtClean="0"/>
              <a:t>order</a:t>
            </a:r>
            <a:r>
              <a:rPr lang="en-US" sz="1600" dirty="0"/>
              <a:t> from other </a:t>
            </a:r>
            <a:r>
              <a:rPr lang="en-US" sz="1600" dirty="0" smtClean="0"/>
              <a:t>libraries books </a:t>
            </a:r>
            <a:r>
              <a:rPr lang="en-US" sz="1600" dirty="0"/>
              <a:t>or journal </a:t>
            </a:r>
            <a:r>
              <a:rPr lang="en-US" sz="1600" dirty="0" smtClean="0"/>
              <a:t>articles not provided by the library of </a:t>
            </a:r>
            <a:r>
              <a:rPr lang="en-US" sz="1600" dirty="0"/>
              <a:t>the University of </a:t>
            </a:r>
            <a:r>
              <a:rPr lang="en-US" sz="1600" dirty="0" smtClean="0"/>
              <a:t>Konstanz</a:t>
            </a:r>
          </a:p>
          <a:p>
            <a:pPr marL="285750" indent="-285750">
              <a:spcAft>
                <a:spcPts val="600"/>
              </a:spcAft>
              <a:buClr>
                <a:schemeClr val="accent1"/>
              </a:buClr>
              <a:buFont typeface="Symbol" charset="2"/>
              <a:buChar char="-"/>
            </a:pPr>
            <a:r>
              <a:rPr lang="de-DE" sz="1600" dirty="0" err="1" smtClean="0"/>
              <a:t>Delivery</a:t>
            </a:r>
            <a:r>
              <a:rPr lang="de-DE" sz="1600" dirty="0" smtClean="0"/>
              <a:t> </a:t>
            </a:r>
            <a:r>
              <a:rPr lang="de-DE" sz="1600" dirty="0" err="1" smtClean="0"/>
              <a:t>takes</a:t>
            </a:r>
            <a:r>
              <a:rPr lang="de-DE" sz="1600" dirty="0" smtClean="0"/>
              <a:t> </a:t>
            </a:r>
            <a:r>
              <a:rPr lang="de-DE" sz="1600" dirty="0" err="1" smtClean="0"/>
              <a:t>about</a:t>
            </a:r>
            <a:r>
              <a:rPr lang="de-DE" sz="1600" dirty="0" smtClean="0"/>
              <a:t> </a:t>
            </a:r>
            <a:r>
              <a:rPr lang="de-DE" sz="1600" dirty="0" err="1" smtClean="0"/>
              <a:t>one</a:t>
            </a:r>
            <a:r>
              <a:rPr lang="de-DE" sz="1600" dirty="0" smtClean="0"/>
              <a:t> </a:t>
            </a:r>
            <a:r>
              <a:rPr lang="de-DE" sz="1600" dirty="0" err="1" smtClean="0"/>
              <a:t>week</a:t>
            </a:r>
            <a:r>
              <a:rPr lang="de-DE" sz="1600" dirty="0" smtClean="0"/>
              <a:t>.</a:t>
            </a:r>
            <a:endParaRPr lang="de-DE" sz="1600" dirty="0"/>
          </a:p>
          <a:p>
            <a:pPr marL="285750" indent="-285750">
              <a:spcAft>
                <a:spcPts val="600"/>
              </a:spcAft>
              <a:buClr>
                <a:schemeClr val="accent1"/>
              </a:buClr>
              <a:buFont typeface="Symbol" charset="2"/>
              <a:buChar char="-"/>
            </a:pPr>
            <a:r>
              <a:rPr lang="de-DE" sz="1600" dirty="0" err="1" smtClean="0"/>
              <a:t>costs</a:t>
            </a:r>
            <a:r>
              <a:rPr lang="de-DE" sz="1600" dirty="0" smtClean="0"/>
              <a:t> </a:t>
            </a:r>
            <a:r>
              <a:rPr lang="de-DE" sz="1600" dirty="0" err="1" smtClean="0"/>
              <a:t>for</a:t>
            </a:r>
            <a:r>
              <a:rPr lang="de-DE" sz="1600" dirty="0" smtClean="0"/>
              <a:t> </a:t>
            </a:r>
            <a:r>
              <a:rPr lang="de-DE" sz="1600" dirty="0" err="1" smtClean="0"/>
              <a:t>students</a:t>
            </a:r>
            <a:r>
              <a:rPr lang="de-DE" sz="1600" dirty="0" smtClean="0"/>
              <a:t>: 0,50 €</a:t>
            </a:r>
            <a:endParaRPr lang="de-DE" sz="1600" dirty="0"/>
          </a:p>
          <a:p>
            <a:pPr marL="285750" indent="-285750">
              <a:spcAft>
                <a:spcPts val="600"/>
              </a:spcAft>
              <a:buClr>
                <a:schemeClr val="accent1"/>
              </a:buClr>
              <a:buFont typeface="Symbol" charset="2"/>
              <a:buChar char="-"/>
            </a:pPr>
            <a:r>
              <a:rPr lang="de-DE" sz="1600" dirty="0" err="1" smtClean="0"/>
              <a:t>provision</a:t>
            </a:r>
            <a:r>
              <a:rPr lang="de-DE" sz="1600" dirty="0" smtClean="0"/>
              <a:t> </a:t>
            </a:r>
            <a:r>
              <a:rPr lang="de-DE" sz="1600" dirty="0" err="1" smtClean="0"/>
              <a:t>and</a:t>
            </a:r>
            <a:r>
              <a:rPr lang="de-DE" sz="1600" dirty="0" smtClean="0"/>
              <a:t> </a:t>
            </a:r>
            <a:r>
              <a:rPr lang="de-DE" sz="1600" dirty="0" err="1" smtClean="0"/>
              <a:t>lending</a:t>
            </a:r>
            <a:r>
              <a:rPr lang="de-DE" sz="1600" dirty="0" smtClean="0"/>
              <a:t> at </a:t>
            </a:r>
            <a:r>
              <a:rPr lang="de-DE" sz="1600" dirty="0" err="1" smtClean="0"/>
              <a:t>the</a:t>
            </a:r>
            <a:r>
              <a:rPr lang="de-DE" sz="1600" dirty="0" smtClean="0"/>
              <a:t> </a:t>
            </a:r>
            <a:r>
              <a:rPr lang="de-DE" sz="1600" dirty="0" err="1" smtClean="0"/>
              <a:t>lending</a:t>
            </a:r>
            <a:r>
              <a:rPr lang="de-DE" sz="1600" dirty="0" smtClean="0"/>
              <a:t> </a:t>
            </a:r>
            <a:r>
              <a:rPr lang="de-DE" sz="1600" dirty="0" err="1" smtClean="0"/>
              <a:t>service</a:t>
            </a:r>
            <a:r>
              <a:rPr lang="de-DE" sz="1600" dirty="0" smtClean="0"/>
              <a:t> in </a:t>
            </a:r>
            <a:r>
              <a:rPr lang="de-DE" sz="1600" dirty="0" err="1" smtClean="0"/>
              <a:t>the</a:t>
            </a:r>
            <a:r>
              <a:rPr lang="de-DE" sz="1600" dirty="0" smtClean="0"/>
              <a:t> </a:t>
            </a:r>
            <a:r>
              <a:rPr lang="de-DE" sz="1600" dirty="0" err="1" smtClean="0"/>
              <a:t>library</a:t>
            </a:r>
            <a:r>
              <a:rPr lang="de-DE" sz="1600" dirty="0" smtClean="0"/>
              <a:t> </a:t>
            </a:r>
            <a:r>
              <a:rPr lang="de-DE" sz="1600" dirty="0" err="1" smtClean="0"/>
              <a:t>information</a:t>
            </a:r>
            <a:r>
              <a:rPr lang="de-DE" sz="1600" dirty="0" smtClean="0"/>
              <a:t> </a:t>
            </a:r>
            <a:r>
              <a:rPr lang="de-DE" sz="1600" dirty="0" err="1" smtClean="0"/>
              <a:t>centre</a:t>
            </a:r>
            <a:endParaRPr lang="de-DE" sz="1600" dirty="0"/>
          </a:p>
        </p:txBody>
      </p:sp>
    </p:spTree>
    <p:extLst>
      <p:ext uri="{BB962C8B-B14F-4D97-AF65-F5344CB8AC3E}">
        <p14:creationId xmlns:p14="http://schemas.microsoft.com/office/powerpoint/2010/main" val="1169846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Präsentation_neu">
  <a:themeElements>
    <a:clrScheme name="UNIK Farben PowerPoint">
      <a:dk1>
        <a:sysClr val="windowText" lastClr="000000"/>
      </a:dk1>
      <a:lt1>
        <a:sysClr val="window" lastClr="FFFFFF"/>
      </a:lt1>
      <a:dk2>
        <a:srgbClr val="000000"/>
      </a:dk2>
      <a:lt2>
        <a:srgbClr val="F8F8F8"/>
      </a:lt2>
      <a:accent1>
        <a:srgbClr val="009AD1"/>
      </a:accent1>
      <a:accent2>
        <a:srgbClr val="59B6DC"/>
      </a:accent2>
      <a:accent3>
        <a:srgbClr val="A0D3E6"/>
      </a:accent3>
      <a:accent4>
        <a:srgbClr val="C8E5EF"/>
      </a:accent4>
      <a:accent5>
        <a:srgbClr val="B2B2B2"/>
      </a:accent5>
      <a:accent6>
        <a:srgbClr val="808080"/>
      </a:accent6>
      <a:hlink>
        <a:srgbClr val="5F5F5F"/>
      </a:hlink>
      <a:folHlink>
        <a:srgbClr val="919191"/>
      </a:folHlink>
    </a:clrScheme>
    <a:fontScheme name="UNIK Schrift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UNIK_004_141210_001.potx" id="{D5C4D1FF-0076-4A15-A409-554B8B0B2150}" vid="{2F6AA3DA-7512-4909-A2F0-00BCBEA17D62}"/>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Präsentation_neu.potx</Template>
  <TotalTime>0</TotalTime>
  <Words>2330</Words>
  <Application>Microsoft Office PowerPoint</Application>
  <PresentationFormat>Bildschirmpräsentation (4:3)</PresentationFormat>
  <Paragraphs>428</Paragraphs>
  <Slides>35</Slides>
  <Notes>21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35</vt:i4>
      </vt:variant>
    </vt:vector>
  </HeadingPairs>
  <TitlesOfParts>
    <vt:vector size="42" baseType="lpstr">
      <vt:lpstr>Arial</vt:lpstr>
      <vt:lpstr>Calibri</vt:lpstr>
      <vt:lpstr>Cambria Math</vt:lpstr>
      <vt:lpstr>Symbol</vt:lpstr>
      <vt:lpstr>Wingdings</vt:lpstr>
      <vt:lpstr>ヒラギノ角ゴ Pro W3</vt:lpstr>
      <vt:lpstr>Präsentation_neu</vt:lpstr>
      <vt:lpstr>PowerPoint-Präsentation</vt:lpstr>
      <vt:lpstr>PowerPoint-Präsentation</vt:lpstr>
      <vt:lpstr>Selecting sources: What kinds of academic texts do you know?</vt:lpstr>
      <vt:lpstr>Selecting sources: What kinds of academic texts do you know?</vt:lpstr>
      <vt:lpstr>What sources to use?</vt:lpstr>
      <vt:lpstr>What sources to use?</vt:lpstr>
      <vt:lpstr>Literature research (kim.uni.kn &gt; literature &gt; search)</vt:lpstr>
      <vt:lpstr>Local Catalogue and KonSearch</vt:lpstr>
      <vt:lpstr>Interlibrary loan</vt:lpstr>
      <vt:lpstr>Research exercise: Search for given literature</vt:lpstr>
      <vt:lpstr>Search for any literature on a topic</vt:lpstr>
      <vt:lpstr>Cycle of science</vt:lpstr>
      <vt:lpstr>Search procedure</vt:lpstr>
      <vt:lpstr>Resources for research</vt:lpstr>
      <vt:lpstr>Linguistic lexicons</vt:lpstr>
      <vt:lpstr>Exercise: Thematic literature research</vt:lpstr>
      <vt:lpstr>MLA (Modern Language Association) International Bibliography</vt:lpstr>
      <vt:lpstr>Research exercise</vt:lpstr>
      <vt:lpstr>Resources for research: Overview</vt:lpstr>
      <vt:lpstr>Resources compared</vt:lpstr>
      <vt:lpstr>Resources compared</vt:lpstr>
      <vt:lpstr>Research strategies: Approach via given literature</vt:lpstr>
      <vt:lpstr>Research strategies: Approach without given literature</vt:lpstr>
      <vt:lpstr>Research strategies: Evaluating the findings</vt:lpstr>
      <vt:lpstr>Adapting the search strategy</vt:lpstr>
      <vt:lpstr>Set theory: Boolean operators</vt:lpstr>
      <vt:lpstr>Intersection</vt:lpstr>
      <vt:lpstr>Set theory: Boolean operators</vt:lpstr>
      <vt:lpstr>Union</vt:lpstr>
      <vt:lpstr>Set theory: Boolean operators</vt:lpstr>
      <vt:lpstr>Relative complement</vt:lpstr>
      <vt:lpstr>Practical advice</vt:lpstr>
      <vt:lpstr>Practical advice</vt:lpstr>
      <vt:lpstr>Practical advice</vt:lpstr>
      <vt:lpstr>Reference sections</vt:lpstr>
    </vt:vector>
  </TitlesOfParts>
  <Company>Universitaet Konstanz - Zentrale Verwaltung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der Präsentation mit Bild, Typografie: Arial Bold, maximal  über vier Zeilen</dc:title>
  <dc:creator>Schreibberatung Ling</dc:creator>
  <dc:description>Vorlage Praesentation – Office 2010;_x000d_
Version 010;_x000d_
2015-03-03;</dc:description>
  <cp:lastModifiedBy>Schreibberatung Ling</cp:lastModifiedBy>
  <cp:revision>291</cp:revision>
  <cp:lastPrinted>2017-05-23T11:23:51Z</cp:lastPrinted>
  <dcterms:created xsi:type="dcterms:W3CDTF">2015-04-16T07:17:15Z</dcterms:created>
  <dcterms:modified xsi:type="dcterms:W3CDTF">2020-03-30T08:30:44Z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rstellt von">
    <vt:lpwstr>STRICHPUNKT</vt:lpwstr>
  </property>
  <property fmtid="{D5CDD505-2E9C-101B-9397-08002B2CF9AE}" pid="3" name="Erstellt am">
    <vt:lpwstr>10.10.2014</vt:lpwstr>
  </property>
  <property fmtid="{D5CDD505-2E9C-101B-9397-08002B2CF9AE}" pid="4" name="Bearbeiter">
    <vt:lpwstr>gadamovich | office implementation</vt:lpwstr>
  </property>
  <property fmtid="{D5CDD505-2E9C-101B-9397-08002B2CF9AE}" pid="5" name="Version">
    <vt:lpwstr>010</vt:lpwstr>
  </property>
  <property fmtid="{D5CDD505-2E9C-101B-9397-08002B2CF9AE}" pid="6" name="Version vom">
    <vt:lpwstr>03.03.2015</vt:lpwstr>
  </property>
</Properties>
</file>