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279" r:id="rId2"/>
    <p:sldId id="319" r:id="rId3"/>
    <p:sldId id="318" r:id="rId4"/>
    <p:sldId id="322" r:id="rId5"/>
    <p:sldId id="311" r:id="rId6"/>
    <p:sldId id="314" r:id="rId7"/>
    <p:sldId id="324" r:id="rId8"/>
    <p:sldId id="323" r:id="rId9"/>
    <p:sldId id="325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4201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orient="horz" pos="255">
          <p15:clr>
            <a:srgbClr val="A4A3A4"/>
          </p15:clr>
        </p15:guide>
        <p15:guide id="6" orient="horz" pos="1026">
          <p15:clr>
            <a:srgbClr val="A4A3A4"/>
          </p15:clr>
        </p15:guide>
        <p15:guide id="7" orient="horz" pos="3884">
          <p15:clr>
            <a:srgbClr val="A4A3A4"/>
          </p15:clr>
        </p15:guide>
        <p15:guide id="8" orient="horz" pos="3385">
          <p15:clr>
            <a:srgbClr val="A4A3A4"/>
          </p15:clr>
        </p15:guide>
        <p15:guide id="9" orient="horz" pos="2704">
          <p15:clr>
            <a:srgbClr val="A4A3A4"/>
          </p15:clr>
        </p15:guide>
        <p15:guide id="10" orient="horz" pos="1207">
          <p15:clr>
            <a:srgbClr val="A4A3A4"/>
          </p15:clr>
        </p15:guide>
        <p15:guide id="11" orient="horz" pos="1525">
          <p15:clr>
            <a:srgbClr val="A4A3A4"/>
          </p15:clr>
        </p15:guide>
        <p15:guide id="12" orient="horz" pos="1480">
          <p15:clr>
            <a:srgbClr val="A4A3A4"/>
          </p15:clr>
        </p15:guide>
        <p15:guide id="13" orient="horz" pos="3067">
          <p15:clr>
            <a:srgbClr val="A4A3A4"/>
          </p15:clr>
        </p15:guide>
        <p15:guide id="14" orient="horz" pos="1979">
          <p15:clr>
            <a:srgbClr val="A4A3A4"/>
          </p15:clr>
        </p15:guide>
        <p15:guide id="15" pos="2925">
          <p15:clr>
            <a:srgbClr val="A4A3A4"/>
          </p15:clr>
        </p15:guide>
        <p15:guide id="16" pos="2835">
          <p15:clr>
            <a:srgbClr val="A4A3A4"/>
          </p15:clr>
        </p15:guide>
        <p15:guide id="17" pos="2245">
          <p15:clr>
            <a:srgbClr val="A4A3A4"/>
          </p15:clr>
        </p15:guide>
        <p15:guide id="18" pos="2154">
          <p15:clr>
            <a:srgbClr val="A4A3A4"/>
          </p15:clr>
        </p15:guide>
        <p15:guide id="19" pos="1565">
          <p15:clr>
            <a:srgbClr val="A4A3A4"/>
          </p15:clr>
        </p15:guide>
        <p15:guide id="20" pos="1474">
          <p15:clr>
            <a:srgbClr val="A4A3A4"/>
          </p15:clr>
        </p15:guide>
        <p15:guide id="21" pos="884">
          <p15:clr>
            <a:srgbClr val="A4A3A4"/>
          </p15:clr>
        </p15:guide>
        <p15:guide id="22" pos="793">
          <p15:clr>
            <a:srgbClr val="A4A3A4"/>
          </p15:clr>
        </p15:guide>
        <p15:guide id="23" pos="204">
          <p15:clr>
            <a:srgbClr val="A4A3A4"/>
          </p15:clr>
        </p15:guide>
        <p15:guide id="24" pos="3515">
          <p15:clr>
            <a:srgbClr val="A4A3A4"/>
          </p15:clr>
        </p15:guide>
        <p15:guide id="25" pos="3606">
          <p15:clr>
            <a:srgbClr val="A4A3A4"/>
          </p15:clr>
        </p15:guide>
        <p15:guide id="26" pos="4195">
          <p15:clr>
            <a:srgbClr val="A4A3A4"/>
          </p15:clr>
        </p15:guide>
        <p15:guide id="27" pos="4286">
          <p15:clr>
            <a:srgbClr val="A4A3A4"/>
          </p15:clr>
        </p15:guide>
        <p15:guide id="28" pos="4876">
          <p15:clr>
            <a:srgbClr val="A4A3A4"/>
          </p15:clr>
        </p15:guide>
        <p15:guide id="29" pos="4967">
          <p15:clr>
            <a:srgbClr val="A4A3A4"/>
          </p15:clr>
        </p15:guide>
        <p15:guide id="30" pos="55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76719" autoAdjust="0"/>
  </p:normalViewPr>
  <p:slideViewPr>
    <p:cSldViewPr showGuides="1">
      <p:cViewPr varScale="1">
        <p:scale>
          <a:sx n="82" d="100"/>
          <a:sy n="82" d="100"/>
        </p:scale>
        <p:origin x="48" y="252"/>
      </p:cViewPr>
      <p:guideLst>
        <p:guide orient="horz" pos="1253"/>
        <p:guide orient="horz" pos="3838"/>
        <p:guide orient="horz" pos="4201"/>
        <p:guide orient="horz" pos="3294"/>
        <p:guide orient="horz" pos="255"/>
        <p:guide orient="horz" pos="1026"/>
        <p:guide orient="horz" pos="3884"/>
        <p:guide orient="horz" pos="3385"/>
        <p:guide orient="horz" pos="2704"/>
        <p:guide orient="horz" pos="1207"/>
        <p:guide orient="horz" pos="1525"/>
        <p:guide orient="horz" pos="1480"/>
        <p:guide orient="horz" pos="3067"/>
        <p:guide orient="horz" pos="1979"/>
        <p:guide pos="2925"/>
        <p:guide pos="2835"/>
        <p:guide pos="2245"/>
        <p:guide pos="2154"/>
        <p:guide pos="1565"/>
        <p:guide pos="1474"/>
        <p:guide pos="884"/>
        <p:guide pos="793"/>
        <p:guide pos="204"/>
        <p:guide pos="3515"/>
        <p:guide pos="3606"/>
        <p:guide pos="4195"/>
        <p:guide pos="4286"/>
        <p:guide pos="4876"/>
        <p:guide pos="4967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13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797C4-ED8E-4EA4-959C-2AEEE7E3AD08}" type="datetimeFigureOut">
              <a:rPr lang="de-DE" smtClean="0"/>
              <a:t>11.06.2020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1F910-8AA9-49D3-9D40-DBE35BDF93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5891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5C22D-DB44-4084-9471-0EB64DB204F9}" type="datetimeFigureOut">
              <a:rPr lang="de-DE" smtClean="0"/>
              <a:t>11.06.2020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7F2EB-A273-4CA5-8E41-BC88C509E2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15348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7F2EB-A273-4CA5-8E41-BC88C509E25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716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7F2EB-A273-4CA5-8E41-BC88C509E25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4346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7F2EB-A273-4CA5-8E41-BC88C509E25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8398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7F2EB-A273-4CA5-8E41-BC88C509E25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23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7F2EB-A273-4CA5-8E41-BC88C509E25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3237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7F2EB-A273-4CA5-8E41-BC88C509E25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72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7F2EB-A273-4CA5-8E41-BC88C509E25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9023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7F2EB-A273-4CA5-8E41-BC88C509E25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8937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 </a:t>
            </a:r>
            <a:r>
              <a:rPr lang="en-GB" dirty="0" err="1" smtClean="0"/>
              <a:t>Gruppen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7F2EB-A273-4CA5-8E41-BC88C509E25D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76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283"/>
            <a:ext cx="9143622" cy="6857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5076825" y="1989139"/>
            <a:ext cx="4066797" cy="2663824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de-DE" dirty="0" smtClean="0"/>
              <a:t>Zuerst Bild durch klicken auf Symbol hinzufügen und anschließend in den Hintergrund stellen!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373688"/>
            <a:ext cx="6335713" cy="792162"/>
          </a:xfrm>
        </p:spPr>
        <p:txBody>
          <a:bodyPr anchor="b">
            <a:noAutofit/>
          </a:bodyPr>
          <a:lstStyle>
            <a:lvl1pPr marL="0" indent="0" algn="l">
              <a:lnSpc>
                <a:spcPct val="110000"/>
              </a:lnSpc>
              <a:buNone/>
              <a:defRPr sz="2000" b="1" u="none" baseline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123" y="0"/>
            <a:ext cx="3689604" cy="202311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2492896"/>
            <a:ext cx="4608189" cy="2376487"/>
          </a:xfrm>
        </p:spPr>
        <p:txBody>
          <a:bodyPr bIns="82800" anchor="b">
            <a:noAutofit/>
          </a:bodyPr>
          <a:lstStyle>
            <a:lvl1pPr>
              <a:lnSpc>
                <a:spcPct val="105000"/>
              </a:lnSpc>
              <a:defRPr sz="3500" b="1" u="none" baseline="0"/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84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 G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Bibliografieren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323850" y="404813"/>
            <a:ext cx="6335713" cy="5688012"/>
          </a:xfrm>
        </p:spPr>
        <p:txBody>
          <a:bodyPr/>
          <a:lstStyle>
            <a:lvl1pPr>
              <a:lnSpc>
                <a:spcPct val="95000"/>
              </a:lnSpc>
              <a:spcBef>
                <a:spcPts val="0"/>
              </a:spcBef>
              <a:defRPr sz="5200" u="none" baseline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defRPr>
            </a:lvl1pPr>
            <a:lvl2pPr marL="0" indent="0">
              <a:lnSpc>
                <a:spcPct val="100000"/>
              </a:lnSpc>
              <a:spcBef>
                <a:spcPts val="5200"/>
              </a:spcBef>
              <a:buFont typeface="Arial" panose="020B0604020202020204" pitchFamily="34" charset="0"/>
              <a:buNone/>
              <a:defRPr sz="2600" b="1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39509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Bibliografieren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323850" y="404813"/>
            <a:ext cx="6335713" cy="5688012"/>
          </a:xfrm>
        </p:spPr>
        <p:txBody>
          <a:bodyPr/>
          <a:lstStyle>
            <a:lvl1pPr>
              <a:lnSpc>
                <a:spcPct val="95000"/>
              </a:lnSpc>
              <a:spcBef>
                <a:spcPts val="0"/>
              </a:spcBef>
              <a:defRPr sz="3500"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2pPr marL="0" indent="0">
              <a:lnSpc>
                <a:spcPct val="100000"/>
              </a:lnSpc>
              <a:spcBef>
                <a:spcPts val="3500"/>
              </a:spcBef>
              <a:buFont typeface="Arial" panose="020B0604020202020204" pitchFamily="34" charset="0"/>
              <a:buNone/>
              <a:defRPr sz="2000" b="1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487186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Bibliografieren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113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283"/>
            <a:ext cx="9143622" cy="6857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123" y="0"/>
            <a:ext cx="3689604" cy="202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8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formatierungen Listenebe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3095625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Bibliografieren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folie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3095625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Bibliografieren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115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49" y="1989138"/>
            <a:ext cx="4176713" cy="410368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3438" y="1989138"/>
            <a:ext cx="4176712" cy="410368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buAutoNum type="arabicPeriod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3095625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Bibliografieren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Datumsplatzhalter 8"/>
          <p:cNvSpPr>
            <a:spLocks noGrp="1"/>
          </p:cNvSpPr>
          <p:nvPr>
            <p:ph type="dt" sz="half" idx="10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osse Headline – Textfolie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6335713" cy="1224136"/>
          </a:xfrm>
        </p:spPr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3095625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Bibliografieren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6531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rosse Headline – Text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3"/>
            <a:ext cx="6335713" cy="1224111"/>
          </a:xfrm>
        </p:spPr>
        <p:txBody>
          <a:bodyPr/>
          <a:lstStyle>
            <a:lvl1pPr>
              <a:defRPr lang="de-DE" sz="3500" b="1" u="sng" kern="1200" baseline="0" dirty="0" smtClean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49" y="1989138"/>
            <a:ext cx="4176713" cy="410368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3438" y="1989138"/>
            <a:ext cx="4176712" cy="410368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4319810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Bibliografieren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Datumsplatzhalter 8"/>
          <p:cNvSpPr>
            <a:spLocks noGrp="1"/>
          </p:cNvSpPr>
          <p:nvPr>
            <p:ph type="dt" sz="half" idx="10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131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Bibliografieren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23528" y="1989139"/>
            <a:ext cx="4177035" cy="2736006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323850" y="4869160"/>
            <a:ext cx="4176713" cy="1223665"/>
          </a:xfrm>
        </p:spPr>
        <p:txBody>
          <a:bodyPr/>
          <a:lstStyle>
            <a:lvl1pPr>
              <a:defRPr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5pPr>
              <a:defRPr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16"/>
          </p:nvPr>
        </p:nvSpPr>
        <p:spPr>
          <a:xfrm>
            <a:off x="4643437" y="1989139"/>
            <a:ext cx="4177035" cy="2736006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 lang="de-DE"/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17"/>
          </p:nvPr>
        </p:nvSpPr>
        <p:spPr>
          <a:xfrm>
            <a:off x="4643759" y="4869160"/>
            <a:ext cx="4176713" cy="1223665"/>
          </a:xfrm>
        </p:spPr>
        <p:txBody>
          <a:bodyPr/>
          <a:lstStyle>
            <a:lvl1pPr>
              <a:defRPr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5pPr>
              <a:defRPr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9518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sse Headline – Bild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3"/>
            <a:ext cx="6335713" cy="1224111"/>
          </a:xfrm>
        </p:spPr>
        <p:txBody>
          <a:bodyPr/>
          <a:lstStyle>
            <a:lvl1pPr>
              <a:defRPr lang="de-DE" sz="3500" b="1" u="sng" kern="1200" baseline="0" dirty="0" smtClean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Bibliografieren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23528" y="1989139"/>
            <a:ext cx="4177035" cy="2736006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323850" y="4869160"/>
            <a:ext cx="4176713" cy="1223665"/>
          </a:xfrm>
        </p:spPr>
        <p:txBody>
          <a:bodyPr/>
          <a:lstStyle>
            <a:lvl1pPr>
              <a:defRPr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5pPr>
              <a:defRPr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16"/>
          </p:nvPr>
        </p:nvSpPr>
        <p:spPr>
          <a:xfrm>
            <a:off x="4643437" y="1989139"/>
            <a:ext cx="4177035" cy="2736006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 lang="de-DE"/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17"/>
          </p:nvPr>
        </p:nvSpPr>
        <p:spPr>
          <a:xfrm>
            <a:off x="4643759" y="4869160"/>
            <a:ext cx="4176713" cy="1223665"/>
          </a:xfrm>
        </p:spPr>
        <p:txBody>
          <a:bodyPr/>
          <a:lstStyle>
            <a:lvl1pPr>
              <a:defRPr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5pPr>
              <a:defRPr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0267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Bibliografieren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23528" y="1"/>
            <a:ext cx="8496622" cy="5084762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323850" y="5229225"/>
            <a:ext cx="6335713" cy="863601"/>
          </a:xfrm>
        </p:spPr>
        <p:txBody>
          <a:bodyPr/>
          <a:lstStyle>
            <a:lvl1pPr>
              <a:defRPr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5pPr>
              <a:defRPr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1429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6335713" cy="7920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1988840"/>
            <a:ext cx="8496300" cy="410398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323850" y="6408378"/>
            <a:ext cx="849662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3959770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Bibliografieren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Datumsplatzhalter 8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8" name="Fußzeilenplatzhalter 4"/>
          <p:cNvSpPr txBox="1">
            <a:spLocks/>
          </p:cNvSpPr>
          <p:nvPr/>
        </p:nvSpPr>
        <p:spPr>
          <a:xfrm>
            <a:off x="5724525" y="6453336"/>
            <a:ext cx="3095947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defPPr>
              <a:defRPr lang="de-DE"/>
            </a:defPPr>
            <a:lvl1pPr marL="0" algn="l" defTabSz="914400" rtl="0" eaLnBrk="1" latinLnBrk="0" hangingPunct="1">
              <a:defRPr sz="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900" dirty="0" smtClean="0"/>
              <a:t>Universität Konstanz</a:t>
            </a:r>
            <a:endParaRPr lang="de-DE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5" r:id="rId2"/>
    <p:sldLayoutId id="2147483671" r:id="rId3"/>
    <p:sldLayoutId id="2147483656" r:id="rId4"/>
    <p:sldLayoutId id="2147483657" r:id="rId5"/>
    <p:sldLayoutId id="2147483659" r:id="rId6"/>
    <p:sldLayoutId id="2147483665" r:id="rId7"/>
    <p:sldLayoutId id="2147483666" r:id="rId8"/>
    <p:sldLayoutId id="2147483667" r:id="rId9"/>
    <p:sldLayoutId id="2147483663" r:id="rId10"/>
    <p:sldLayoutId id="2147483662" r:id="rId11"/>
    <p:sldLayoutId id="2147483674" r:id="rId12"/>
    <p:sldLayoutId id="2147483673" r:id="rId13"/>
  </p:sldLayoutIdLst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000" b="1" u="sng" kern="1200" baseline="0">
          <a:solidFill>
            <a:schemeClr val="tx1"/>
          </a:solidFill>
          <a:uFill>
            <a:solidFill>
              <a:schemeClr val="accent1"/>
            </a:solidFill>
          </a:u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None/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24000" indent="-32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74000" indent="-32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+mj-lt"/>
        <a:buNone/>
        <a:defRPr sz="1600" u="sng" kern="1200" baseline="0">
          <a:solidFill>
            <a:schemeClr val="tx1"/>
          </a:solidFill>
          <a:uFill>
            <a:solidFill>
              <a:schemeClr val="accent1"/>
            </a:solidFill>
          </a:u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None/>
        <a:tabLst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m.uni-konstanz.de/literatur/literaturverwaltun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/>
          <p:cNvPicPr>
            <a:picLocks noChangeAspect="1"/>
          </p:cNvPicPr>
          <p:nvPr/>
        </p:nvPicPr>
        <p:blipFill rotWithShape="1">
          <a:blip r:embed="rId3">
            <a:grayscl/>
          </a:blip>
          <a:srcRect l="-12102" r="12102"/>
          <a:stretch/>
        </p:blipFill>
        <p:spPr>
          <a:xfrm>
            <a:off x="3127331" y="1988840"/>
            <a:ext cx="6016669" cy="3384376"/>
          </a:xfrm>
          <a:prstGeom prst="rect">
            <a:avLst/>
          </a:prstGeom>
        </p:spPr>
      </p:pic>
      <p:sp>
        <p:nvSpPr>
          <p:cNvPr id="5" name="Untertitel 2"/>
          <p:cNvSpPr txBox="1">
            <a:spLocks/>
          </p:cNvSpPr>
          <p:nvPr/>
        </p:nvSpPr>
        <p:spPr>
          <a:xfrm>
            <a:off x="324922" y="5517158"/>
            <a:ext cx="7776542" cy="7921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2000" b="1" u="sng" baseline="0">
                <a:uFill>
                  <a:solidFill>
                    <a:schemeClr val="accent1"/>
                  </a:solidFill>
                </a:uFill>
              </a:defRPr>
            </a:lvl1pPr>
            <a:lvl2pPr indent="0" algn="ctr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lnSpc>
                <a:spcPct val="110000"/>
              </a:lnSpc>
              <a:spcBef>
                <a:spcPts val="0"/>
              </a:spcBef>
              <a:buFont typeface="+mj-lt"/>
              <a:buNone/>
              <a:defRPr sz="1600" u="sng" baseline="0">
                <a:solidFill>
                  <a:schemeClr val="tx1">
                    <a:tint val="75000"/>
                  </a:schemeClr>
                </a:solidFill>
                <a:uFill>
                  <a:solidFill>
                    <a:schemeClr val="accent1"/>
                  </a:solidFill>
                </a:uFill>
              </a:defRPr>
            </a:lvl5pPr>
            <a:lvl6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/>
              <a:defRPr sz="1600" baseline="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b="0" u="none" dirty="0" smtClean="0"/>
              <a:t>Schreibberatung Linguistik, </a:t>
            </a:r>
            <a:r>
              <a:rPr lang="de-DE" b="0" u="none" dirty="0" smtClean="0"/>
              <a:t>11.06.2020</a:t>
            </a:r>
            <a:endParaRPr lang="de-DE" b="0" u="none" dirty="0" smtClean="0"/>
          </a:p>
        </p:txBody>
      </p:sp>
      <p:sp>
        <p:nvSpPr>
          <p:cNvPr id="6" name="Rechteck 5"/>
          <p:cNvSpPr>
            <a:spLocks/>
          </p:cNvSpPr>
          <p:nvPr/>
        </p:nvSpPr>
        <p:spPr>
          <a:xfrm>
            <a:off x="289615" y="3142071"/>
            <a:ext cx="3390919" cy="5749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18000" rIns="36000" bIns="1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3500" b="1" dirty="0" smtClean="0">
                <a:solidFill>
                  <a:schemeClr val="tx1"/>
                </a:solidFill>
              </a:rPr>
              <a:t>Bibliografieren:</a:t>
            </a:r>
            <a:endParaRPr lang="de-DE" sz="3500" b="1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>
            <a:spLocks/>
          </p:cNvSpPr>
          <p:nvPr/>
        </p:nvSpPr>
        <p:spPr>
          <a:xfrm>
            <a:off x="289614" y="4270835"/>
            <a:ext cx="5115750" cy="5749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18000" rIns="36000" bIns="18000" rtlCol="0" anchor="ctr">
            <a:spAutoFit/>
          </a:bodyPr>
          <a:lstStyle/>
          <a:p>
            <a:r>
              <a:rPr lang="de-DE" sz="3500" b="1" dirty="0" smtClean="0">
                <a:solidFill>
                  <a:schemeClr val="tx1"/>
                </a:solidFill>
              </a:rPr>
              <a:t>Literaturverzeichnissen</a:t>
            </a:r>
          </a:p>
        </p:txBody>
      </p:sp>
      <p:sp>
        <p:nvSpPr>
          <p:cNvPr id="9" name="Rechteck 8"/>
          <p:cNvSpPr>
            <a:spLocks/>
          </p:cNvSpPr>
          <p:nvPr/>
        </p:nvSpPr>
        <p:spPr>
          <a:xfrm>
            <a:off x="289615" y="3695354"/>
            <a:ext cx="3192147" cy="5749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18000" rIns="36000" bIns="1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3500" b="1" dirty="0" smtClean="0">
                <a:solidFill>
                  <a:schemeClr val="tx1"/>
                </a:solidFill>
              </a:rPr>
              <a:t>Erstellung von</a:t>
            </a:r>
            <a:endParaRPr lang="de-DE" sz="3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88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Literaturverzeichnisse</a:t>
            </a:r>
            <a:endParaRPr lang="de-DE" sz="3200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4247802" cy="216024"/>
          </a:xfrm>
        </p:spPr>
        <p:txBody>
          <a:bodyPr/>
          <a:lstStyle/>
          <a:p>
            <a:r>
              <a:rPr lang="de-DE" sz="900" dirty="0" smtClean="0"/>
              <a:t>Bibliografieren</a:t>
            </a:r>
            <a:endParaRPr lang="de-DE" sz="900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</p:spPr>
        <p:txBody>
          <a:bodyPr/>
          <a:lstStyle/>
          <a:p>
            <a:fld id="{C05EE493-AD2E-4872-B2F6-8F12A747F0A5}" type="slidenum">
              <a:rPr lang="de-DE" sz="900" smtClean="0"/>
              <a:pPr/>
              <a:t>2</a:t>
            </a:fld>
            <a:endParaRPr lang="de-DE" sz="900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</p:spPr>
        <p:txBody>
          <a:bodyPr/>
          <a:lstStyle/>
          <a:p>
            <a:endParaRPr lang="de-DE" sz="900" dirty="0"/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324000" y="2564904"/>
            <a:ext cx="8496000" cy="3600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4000" indent="-324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4000" indent="-324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+mj-lt"/>
              <a:buNone/>
              <a:defRPr sz="1600" u="sng" kern="1200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750" lvl="2" indent="-285750">
              <a:spcAft>
                <a:spcPts val="600"/>
              </a:spcAft>
              <a:buFont typeface="Symbol" charset="2"/>
              <a:buChar char="-"/>
            </a:pPr>
            <a:endParaRPr lang="de-DE" b="1" dirty="0" smtClean="0">
              <a:solidFill>
                <a:schemeClr val="accent1"/>
              </a:solidFill>
              <a:ea typeface="ヒラギノ角ゴ Pro W3" charset="0"/>
              <a:cs typeface="Arial"/>
            </a:endParaRPr>
          </a:p>
          <a:p>
            <a:pPr marL="285750" lvl="1" indent="-285750">
              <a:spcAft>
                <a:spcPts val="600"/>
              </a:spcAft>
              <a:buClr>
                <a:schemeClr val="accent1"/>
              </a:buClr>
              <a:buFont typeface="Symbol" charset="2"/>
              <a:buChar char="-"/>
            </a:pPr>
            <a:r>
              <a:rPr lang="de-DE" b="1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</a:rPr>
              <a:t>Alle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</a:rPr>
              <a:t> Quellen, </a:t>
            </a:r>
            <a:r>
              <a:rPr lang="de-DE" b="1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</a:rPr>
              <a:t>auf die im Text verwiesen wird,</a:t>
            </a:r>
            <a:r>
              <a:rPr lang="de-DE" b="1" dirty="0" smtClean="0">
                <a:ea typeface="ヒラギノ角ゴ Pro W3" charset="0"/>
                <a:cs typeface="Arial"/>
              </a:rPr>
              <a:t> </a:t>
            </a:r>
            <a:r>
              <a:rPr lang="de-DE" dirty="0" smtClean="0">
                <a:ea typeface="ヒラギノ角ゴ Pro W3" charset="0"/>
                <a:cs typeface="Arial"/>
              </a:rPr>
              <a:t>z. B. bei Paraphrasen und Zitaten, </a:t>
            </a:r>
            <a:r>
              <a:rPr lang="de-DE" b="1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</a:rPr>
              <a:t>müssen</a:t>
            </a:r>
            <a:r>
              <a:rPr lang="de-DE" dirty="0" smtClean="0">
                <a:ea typeface="ヒラギノ角ゴ Pro W3" charset="0"/>
                <a:cs typeface="Arial"/>
              </a:rPr>
              <a:t> am Ende der Arbeit im Literaturverzeichnis 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</a:rPr>
              <a:t>in einheitlichem Stil aufgeführt werden.</a:t>
            </a:r>
          </a:p>
          <a:p>
            <a:pPr marL="285750" lvl="1" indent="-285750">
              <a:spcAft>
                <a:spcPts val="600"/>
              </a:spcAft>
              <a:buClr>
                <a:schemeClr val="accent1"/>
              </a:buClr>
              <a:buFont typeface="Symbol" charset="2"/>
              <a:buChar char="-"/>
            </a:pPr>
            <a:r>
              <a:rPr lang="de-DE" b="1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Nur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b="1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diese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 Quellen </a:t>
            </a:r>
            <a:r>
              <a:rPr lang="de-DE" b="1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dürfen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 aufgeführt werden.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/>
            </a:r>
            <a:b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</a:br>
            <a:endParaRPr lang="de-DE" dirty="0" smtClean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285750" lvl="1" indent="-285750">
              <a:buClr>
                <a:schemeClr val="accent1"/>
              </a:buClr>
              <a:buFont typeface="Symbol" charset="2"/>
              <a:buChar char="-"/>
            </a:pP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fachspezifische stilistische Eigenschaften: </a:t>
            </a:r>
            <a:r>
              <a:rPr lang="de-DE" b="1" dirty="0" smtClean="0">
                <a:solidFill>
                  <a:schemeClr val="accent1"/>
                </a:solidFill>
                <a:ea typeface="ヒラギノ角ゴ Pro W3" charset="0"/>
                <a:cs typeface="Arial"/>
                <a:sym typeface="Wingdings" panose="05000000000000000000" pitchFamily="2" charset="2"/>
              </a:rPr>
              <a:t>Unified Style Sheet </a:t>
            </a:r>
            <a:r>
              <a:rPr lang="de-DE" b="1" dirty="0" err="1" smtClean="0">
                <a:solidFill>
                  <a:schemeClr val="accent1"/>
                </a:solidFill>
                <a:ea typeface="ヒラギノ角ゴ Pro W3" charset="0"/>
                <a:cs typeface="Arial"/>
                <a:sym typeface="Wingdings" panose="05000000000000000000" pitchFamily="2" charset="2"/>
              </a:rPr>
              <a:t>for</a:t>
            </a:r>
            <a:r>
              <a:rPr lang="de-DE" b="1" dirty="0" smtClean="0">
                <a:solidFill>
                  <a:schemeClr val="accent1"/>
                </a:solidFill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solidFill>
                  <a:schemeClr val="accent1"/>
                </a:solidFill>
                <a:ea typeface="ヒラギノ角ゴ Pro W3" charset="0"/>
                <a:cs typeface="Arial"/>
                <a:sym typeface="Wingdings" panose="05000000000000000000" pitchFamily="2" charset="2"/>
              </a:rPr>
              <a:t>Linguistics</a:t>
            </a:r>
            <a:endParaRPr lang="de-DE" dirty="0" smtClean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609750" lvl="2" indent="-285750">
              <a:buFont typeface="Symbol" charset="2"/>
              <a:buChar char="-"/>
            </a:pPr>
            <a:r>
              <a:rPr lang="de-DE" dirty="0" smtClean="0">
                <a:ea typeface="ヒラギノ角ゴ Pro W3" charset="0"/>
                <a:cs typeface="Arial"/>
              </a:rPr>
              <a:t>erhältlich online</a:t>
            </a:r>
          </a:p>
          <a:p>
            <a:pPr marL="609750" lvl="2" indent="-285750">
              <a:buFont typeface="Symbol" charset="2"/>
              <a:buChar char="-"/>
            </a:pP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sehr einfach, reduziert auf das Wesentliche</a:t>
            </a:r>
          </a:p>
          <a:p>
            <a:pPr marL="609750" lvl="2" indent="-285750">
              <a:buFont typeface="Symbol" charset="2"/>
              <a:buChar char="-"/>
            </a:pP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Einzelne Zeitschriften können abweichen.</a:t>
            </a:r>
          </a:p>
          <a:p>
            <a:pPr marL="285750" lvl="1" indent="-285750">
              <a:spcAft>
                <a:spcPts val="600"/>
              </a:spcAft>
              <a:buClr>
                <a:schemeClr val="accent1"/>
              </a:buClr>
              <a:buFont typeface="Symbol" charset="2"/>
              <a:buChar char="-"/>
            </a:pPr>
            <a:endParaRPr lang="de-DE" dirty="0" smtClean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285750" lvl="1" indent="-285750">
              <a:spcAft>
                <a:spcPts val="600"/>
              </a:spcAft>
              <a:buClr>
                <a:schemeClr val="accent1"/>
              </a:buClr>
              <a:buFont typeface="Symbol" charset="2"/>
              <a:buChar char="-"/>
            </a:pP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Richtlinien und Einzelfallentscheidungen orientieren sich an 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Funktionalität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:</a:t>
            </a:r>
            <a:r>
              <a:rPr lang="de-DE" smtClean="0">
                <a:ea typeface="ヒラギノ角ゴ Pro W3" charset="0"/>
                <a:cs typeface="Arial"/>
                <a:sym typeface="Wingdings" panose="05000000000000000000" pitchFamily="2" charset="2"/>
              </a:rPr>
              <a:t/>
            </a:r>
            <a:br>
              <a:rPr lang="de-DE" smtClean="0">
                <a:ea typeface="ヒラギノ角ゴ Pro W3" charset="0"/>
                <a:cs typeface="Arial"/>
                <a:sym typeface="Wingdings" panose="05000000000000000000" pitchFamily="2" charset="2"/>
              </a:rPr>
            </a:br>
            <a:r>
              <a:rPr lang="de-DE" smtClean="0">
                <a:ea typeface="ヒラギノ角ゴ Pro W3" charset="0"/>
                <a:cs typeface="Arial"/>
                <a:sym typeface="Wingdings" panose="05000000000000000000" pitchFamily="2" charset="2"/>
              </a:rPr>
              <a:t>Leser*innen sollen 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auf einen Blick die zielführenden Informationen finden</a:t>
            </a:r>
            <a:r>
              <a:rPr lang="de-DE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 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können.</a:t>
            </a:r>
            <a:endParaRPr lang="de-DE" dirty="0" smtClean="0">
              <a:ea typeface="ヒラギノ角ゴ Pro W3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936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Literaturverzeichnisse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1916832"/>
            <a:ext cx="8496000" cy="4536504"/>
          </a:xfrm>
        </p:spPr>
        <p:txBody>
          <a:bodyPr/>
          <a:lstStyle/>
          <a:p>
            <a:pPr marL="609750" lvl="2" indent="-285750">
              <a:buFont typeface="Symbol" charset="2"/>
              <a:buChar char="-"/>
            </a:pPr>
            <a:endParaRPr lang="de-DE" b="1" dirty="0">
              <a:solidFill>
                <a:schemeClr val="accent1"/>
              </a:solidFill>
              <a:ea typeface="ヒラギノ角ゴ Pro W3" charset="0"/>
              <a:cs typeface="Arial"/>
            </a:endParaRPr>
          </a:p>
          <a:p>
            <a:pPr>
              <a:spcAft>
                <a:spcPts val="0"/>
              </a:spcAft>
            </a:pPr>
            <a:endParaRPr lang="de-DE" dirty="0" smtClean="0">
              <a:ea typeface="ヒラギノ角ゴ Pro W3" charset="0"/>
              <a:cs typeface="Arial"/>
            </a:endParaRPr>
          </a:p>
          <a:p>
            <a:pPr marL="285750" lvl="1" indent="-285750">
              <a:buClr>
                <a:schemeClr val="accent1"/>
              </a:buClr>
              <a:buFont typeface="Symbol" charset="2"/>
              <a:buChar char="-"/>
            </a:pPr>
            <a:endParaRPr lang="de-DE" dirty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361950" lvl="2" indent="-361950">
              <a:buFont typeface="Symbol" charset="2"/>
              <a:buChar char="-"/>
            </a:pP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Quellen ordnen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nach</a:t>
            </a:r>
          </a:p>
          <a:p>
            <a:pPr marL="811950" lvl="3" indent="-361950">
              <a:buFont typeface="+mj-lt"/>
              <a:buAutoNum type="arabicPeriod"/>
            </a:pP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Autorennamen (alphabetisch)</a:t>
            </a:r>
          </a:p>
          <a:p>
            <a:pPr marL="811950" lvl="3" indent="-361950">
              <a:buFont typeface="+mj-lt"/>
              <a:buAutoNum type="arabicPeriod"/>
            </a:pP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Jahr (XY 1999; 1997; meist absteigend, immer einheitlich)</a:t>
            </a:r>
          </a:p>
          <a:p>
            <a:pPr marL="811950" lvl="3" indent="-361950">
              <a:buFont typeface="+mj-lt"/>
              <a:buAutoNum type="arabicPeriod"/>
            </a:pP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Titel (alphabetisch; XY. 1999a. </a:t>
            </a:r>
            <a:r>
              <a:rPr lang="de-DE" i="1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Äpfel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; XY. 1999b. </a:t>
            </a:r>
            <a:r>
              <a:rPr lang="de-DE" i="1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Birnen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)</a:t>
            </a:r>
          </a:p>
          <a:p>
            <a:pPr marL="811950" lvl="3" indent="-361950">
              <a:buFont typeface="Symbol" charset="2"/>
              <a:buChar char="-"/>
            </a:pPr>
            <a:endParaRPr lang="de-DE" dirty="0" smtClean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361950" lvl="2" indent="-361950">
              <a:buFont typeface="Symbol" charset="2"/>
              <a:buChar char="-"/>
            </a:pP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Autorennamen 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immer ausschreiben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/>
            </a:r>
            <a:b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</a:b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(keine Abkürzung erster Vornamen / Ersetzung wiederholter Nennungen durch Striche)</a:t>
            </a:r>
          </a:p>
          <a:p>
            <a:pPr marL="361950" lvl="2" indent="-361950">
              <a:buFont typeface="Symbol" charset="2"/>
              <a:buChar char="-"/>
            </a:pPr>
            <a:endParaRPr lang="de-DE" dirty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361950" lvl="2" indent="-361950">
              <a:buFont typeface="Symbol" charset="2"/>
              <a:buChar char="-"/>
            </a:pP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Angaben zu Buchreihen </a:t>
            </a:r>
            <a:r>
              <a:rPr lang="de-DE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optional</a:t>
            </a:r>
          </a:p>
          <a:p>
            <a:pPr marL="361950" lvl="2" indent="-361950">
              <a:buFont typeface="Symbol" charset="2"/>
              <a:buChar char="-"/>
            </a:pPr>
            <a:endParaRPr lang="de-DE" dirty="0" smtClean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361950" lvl="2" indent="-361950">
              <a:buFont typeface="Symbol" charset="2"/>
              <a:buChar char="-"/>
            </a:pPr>
            <a:r>
              <a:rPr lang="de-DE" dirty="0" smtClean="0">
                <a:ea typeface="ヒラギノ角ゴ Pro W3" charset="0"/>
                <a:cs typeface="Arial"/>
              </a:rPr>
              <a:t>Absatzformatierung Literaturverzeichnis: 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</a:rPr>
              <a:t>hängende Einzüge</a:t>
            </a:r>
            <a:r>
              <a:rPr lang="de-DE" dirty="0" smtClean="0">
                <a:ea typeface="ヒラギノ角ゴ Pro W3" charset="0"/>
                <a:cs typeface="Arial"/>
              </a:rPr>
              <a:t>, d. h. nur erste Zeile jedes Eintrags beginnt ganz links (erleichterte Auffindbarkeit relevanter Nachnamen)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4247802" cy="216024"/>
          </a:xfrm>
        </p:spPr>
        <p:txBody>
          <a:bodyPr/>
          <a:lstStyle/>
          <a:p>
            <a:r>
              <a:rPr lang="de-DE" sz="900" dirty="0" smtClean="0"/>
              <a:t>Bibliografieren</a:t>
            </a:r>
            <a:endParaRPr lang="de-DE" sz="900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</p:spPr>
        <p:txBody>
          <a:bodyPr/>
          <a:lstStyle/>
          <a:p>
            <a:fld id="{C05EE493-AD2E-4872-B2F6-8F12A747F0A5}" type="slidenum">
              <a:rPr lang="de-DE" sz="900" smtClean="0"/>
              <a:pPr/>
              <a:t>3</a:t>
            </a:fld>
            <a:endParaRPr lang="de-DE" sz="900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</p:spPr>
        <p:txBody>
          <a:bodyPr/>
          <a:lstStyle/>
          <a:p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277299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Literaturverwaltungsprogramme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2348880"/>
            <a:ext cx="8496000" cy="394140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Citavi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,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RefWorks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, 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EndNote</a:t>
            </a:r>
            <a:endParaRPr lang="de-DE" dirty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285750" lvl="1" indent="-285750">
              <a:buClr>
                <a:schemeClr val="accent1"/>
              </a:buClr>
              <a:buFont typeface="Symbol" charset="2"/>
              <a:buChar char="-"/>
            </a:pPr>
            <a:endParaRPr lang="de-DE" dirty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361950" lvl="2" indent="-361950">
              <a:buFont typeface="Symbol" charset="2"/>
              <a:buChar char="-"/>
            </a:pPr>
            <a:r>
              <a:rPr lang="de-DE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...können Ihr Leben wesentlich leichter machen.</a:t>
            </a:r>
          </a:p>
          <a:p>
            <a:pPr marL="361950" lvl="2" indent="-361950">
              <a:buFont typeface="Symbol" charset="2"/>
              <a:buChar char="-"/>
            </a:pPr>
            <a:endParaRPr lang="de-DE" dirty="0">
              <a:uFill>
                <a:solidFill>
                  <a:schemeClr val="accent2"/>
                </a:solidFill>
              </a:uFill>
              <a:ea typeface="ヒラギノ角ゴ Pro W3" charset="0"/>
              <a:cs typeface="ヒラギノ角ゴ Pro W3" charset="0"/>
              <a:sym typeface="Wingdings" panose="05000000000000000000" pitchFamily="2" charset="2"/>
            </a:endParaRPr>
          </a:p>
          <a:p>
            <a:pPr marL="361950" lvl="2" indent="-361950">
              <a:buFont typeface="Symbol" charset="2"/>
              <a:buChar char="-"/>
            </a:pPr>
            <a:r>
              <a:rPr lang="de-DE" dirty="0">
                <a:sym typeface="Wingdings" panose="05000000000000000000" pitchFamily="2" charset="2"/>
                <a:hlinkClick r:id="rId3"/>
              </a:rPr>
              <a:t>https://www.kim.uni-konstanz.de/literatur/literaturverwaltung/</a:t>
            </a:r>
            <a:endParaRPr lang="de-DE" dirty="0">
              <a:sym typeface="Wingdings" panose="05000000000000000000" pitchFamily="2" charset="2"/>
            </a:endParaRPr>
          </a:p>
          <a:p>
            <a:pPr marL="361950" lvl="2" indent="-361950">
              <a:buFont typeface="Symbol" charset="2"/>
              <a:buChar char="-"/>
            </a:pPr>
            <a:endParaRPr lang="en-US" dirty="0" smtClean="0">
              <a:uFill>
                <a:solidFill>
                  <a:schemeClr val="accent2"/>
                </a:solidFill>
              </a:uFill>
              <a:ea typeface="ヒラギノ角ゴ Pro W3" charset="0"/>
              <a:cs typeface="ヒラギノ角ゴ Pro W3" charset="0"/>
              <a:sym typeface="Wingdings" panose="05000000000000000000" pitchFamily="2" charset="2"/>
            </a:endParaRPr>
          </a:p>
          <a:p>
            <a:pPr marL="361950" lvl="2" indent="-361950">
              <a:buFont typeface="Symbol" charset="2"/>
              <a:buChar char="-"/>
            </a:pPr>
            <a:r>
              <a:rPr lang="de-DE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Literatur während der Recherchephase selektiv </a:t>
            </a:r>
            <a:r>
              <a:rPr lang="de-DE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ins Literaturverwaltungsprogramm </a:t>
            </a:r>
            <a:r>
              <a:rPr lang="de-DE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aufnehmen (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zeitaufwändige 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Vervollständigung/Korrekturen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, </a:t>
            </a:r>
            <a:r>
              <a:rPr lang="de-DE" dirty="0">
                <a:ea typeface="ヒラギノ角ゴ Pro W3" charset="0"/>
                <a:cs typeface="Arial"/>
                <a:sym typeface="Wingdings" panose="05000000000000000000" pitchFamily="2" charset="2"/>
              </a:rPr>
              <a:t>z.</a:t>
            </a:r>
            <a:r>
              <a:rPr lang="de-DE" dirty="0"/>
              <a:t> </a:t>
            </a:r>
            <a:r>
              <a:rPr lang="de-DE" dirty="0">
                <a:ea typeface="ヒラギノ角ゴ Pro W3" charset="0"/>
                <a:cs typeface="Arial"/>
                <a:sym typeface="Wingdings" panose="05000000000000000000" pitchFamily="2" charset="2"/>
              </a:rPr>
              <a:t>B. 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Großschreibung)</a:t>
            </a:r>
            <a:endParaRPr lang="de-DE" dirty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361950" lvl="2" indent="-361950">
              <a:buFont typeface="Symbol" charset="2"/>
              <a:buChar char="-"/>
            </a:pPr>
            <a:endParaRPr lang="de-DE" dirty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361950" lvl="2" indent="-361950">
              <a:buFont typeface="Symbol" charset="2"/>
              <a:buChar char="-"/>
            </a:pPr>
            <a:r>
              <a:rPr lang="de-DE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Abwägen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von Nutzen und Aufwand beim Einsatz (optionaler) Literaturverwaltungstechnik:</a:t>
            </a:r>
          </a:p>
          <a:p>
            <a:pPr marL="811950" lvl="3" indent="-361950">
              <a:buFont typeface="Symbol" charset="2"/>
              <a:buChar char="-"/>
            </a:pP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automatische Erstellung des Literaturverzeichnisses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(alle) </a:t>
            </a:r>
            <a:r>
              <a:rPr lang="en-US" dirty="0" smtClean="0"/>
              <a:t>✓</a:t>
            </a:r>
          </a:p>
          <a:p>
            <a:pPr marL="811950" lvl="3" indent="-361950">
              <a:buFont typeface="Symbol" charset="2"/>
              <a:buChar char="-"/>
            </a:pP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systematische Speicherung digitaler Inhalte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(</a:t>
            </a:r>
            <a:r>
              <a:rPr lang="de-DE" dirty="0" err="1" smtClean="0">
                <a:ea typeface="ヒラギノ角ゴ Pro W3" charset="0"/>
                <a:cs typeface="Arial"/>
                <a:sym typeface="Wingdings" panose="05000000000000000000" pitchFamily="2" charset="2"/>
              </a:rPr>
              <a:t>Citavi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) </a:t>
            </a:r>
            <a:r>
              <a:rPr lang="en-US" dirty="0" smtClean="0"/>
              <a:t>✓</a:t>
            </a:r>
          </a:p>
          <a:p>
            <a:pPr marL="811950" lvl="3" indent="-361950">
              <a:buFont typeface="Symbol" charset="2"/>
              <a:buChar char="-"/>
            </a:pPr>
            <a:r>
              <a:rPr lang="de-DE" dirty="0" smtClean="0">
                <a:ea typeface="ヒラギノ角ゴ Pro W3" charset="0"/>
                <a:cs typeface="Arial"/>
              </a:rPr>
              <a:t>Verschlagwortung gewünscht?</a:t>
            </a:r>
          </a:p>
          <a:p>
            <a:pPr marL="811950" lvl="3" indent="-361950">
              <a:buFont typeface="Symbol" charset="2"/>
              <a:buChar char="-"/>
            </a:pPr>
            <a:r>
              <a:rPr lang="de-DE" dirty="0" smtClean="0">
                <a:ea typeface="ヒラギノ角ゴ Pro W3" charset="0"/>
                <a:cs typeface="Arial"/>
              </a:rPr>
              <a:t>Sammeln von Zitaten, Paraphrasen etc.??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</p:spPr>
        <p:txBody>
          <a:bodyPr/>
          <a:lstStyle/>
          <a:p>
            <a:fld id="{C05EE493-AD2E-4872-B2F6-8F12A747F0A5}" type="slidenum">
              <a:rPr lang="de-DE" sz="900" smtClean="0"/>
              <a:pPr/>
              <a:t>4</a:t>
            </a:fld>
            <a:endParaRPr lang="de-DE" sz="900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</p:spPr>
        <p:txBody>
          <a:bodyPr/>
          <a:lstStyle/>
          <a:p>
            <a:endParaRPr lang="de-DE" sz="900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4247802" cy="216024"/>
          </a:xfrm>
        </p:spPr>
        <p:txBody>
          <a:bodyPr/>
          <a:lstStyle/>
          <a:p>
            <a:r>
              <a:rPr lang="de-DE" sz="900" dirty="0" smtClean="0"/>
              <a:t>Bibliografieren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411525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7848550" cy="1224136"/>
          </a:xfrm>
        </p:spPr>
        <p:txBody>
          <a:bodyPr>
            <a:normAutofit fontScale="90000"/>
          </a:bodyPr>
          <a:lstStyle/>
          <a:p>
            <a:r>
              <a:rPr lang="de-DE" sz="3600" dirty="0">
                <a:ea typeface="ヒラギノ角ゴ Pro W3" charset="0"/>
                <a:cs typeface="Arial"/>
                <a:sym typeface="Wingdings" panose="05000000000000000000" pitchFamily="2" charset="2"/>
              </a:rPr>
              <a:t>The </a:t>
            </a:r>
            <a:r>
              <a:rPr lang="en-US" sz="3600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Unified Style Sheet for Linguistics</a:t>
            </a:r>
            <a:r>
              <a:rPr lang="de-DE" sz="3600" dirty="0">
                <a:ea typeface="ヒラギノ角ゴ Pro W3" charset="0"/>
                <a:cs typeface="Arial"/>
                <a:sym typeface="Wingdings" panose="05000000000000000000" pitchFamily="2" charset="2"/>
              </a:rPr>
              <a:t/>
            </a:r>
            <a:br>
              <a:rPr lang="de-DE" sz="3600" dirty="0">
                <a:ea typeface="ヒラギノ角ゴ Pro W3" charset="0"/>
                <a:cs typeface="Arial"/>
                <a:sym typeface="Wingdings" panose="05000000000000000000" pitchFamily="2" charset="2"/>
              </a:rPr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1700808"/>
            <a:ext cx="8496000" cy="4752528"/>
          </a:xfrm>
        </p:spPr>
        <p:txBody>
          <a:bodyPr/>
          <a:lstStyle/>
          <a:p>
            <a:pPr lvl="1">
              <a:buClr>
                <a:schemeClr val="accent1"/>
              </a:buClr>
            </a:pPr>
            <a:endParaRPr lang="de-DE" b="1" dirty="0">
              <a:solidFill>
                <a:schemeClr val="accent1"/>
              </a:solidFill>
              <a:ea typeface="ヒラギノ角ゴ Pro W3" charset="0"/>
              <a:cs typeface="Arial"/>
            </a:endParaRPr>
          </a:p>
          <a:p>
            <a:pPr>
              <a:spcAft>
                <a:spcPts val="600"/>
              </a:spcAft>
            </a:pPr>
            <a:r>
              <a:rPr lang="de-DE" dirty="0" smtClean="0"/>
              <a:t>Buch (Monografie)</a:t>
            </a:r>
            <a:endParaRPr lang="de-DE" dirty="0"/>
          </a:p>
          <a:p>
            <a:pPr lvl="1">
              <a:spcAft>
                <a:spcPts val="600"/>
              </a:spcAft>
            </a:pPr>
            <a:r>
              <a:rPr lang="de-DE" dirty="0">
                <a:ea typeface="ヒラギノ角ゴ Pro W3" charset="0"/>
                <a:cs typeface="ヒラギノ角ゴ Pro W3" charset="0"/>
              </a:rPr>
              <a:t>Nachname, Vorname. Jahreszahl. 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Buchtitel</a:t>
            </a:r>
            <a:r>
              <a:rPr lang="de-DE" dirty="0">
                <a:ea typeface="ヒラギノ角ゴ Pro W3" charset="0"/>
                <a:cs typeface="ヒラギノ角ゴ Pro W3" charset="0"/>
              </a:rPr>
              <a:t>. Erscheinungsort: Verlag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.</a:t>
            </a:r>
            <a:endParaRPr lang="de-DE" dirty="0">
              <a:ea typeface="ヒラギノ角ゴ Pro W3" charset="0"/>
              <a:cs typeface="ヒラギノ角ゴ Pro W3" charset="0"/>
            </a:endParaRPr>
          </a:p>
          <a:p>
            <a:pPr lvl="1">
              <a:spcAft>
                <a:spcPts val="600"/>
              </a:spcAft>
            </a:pPr>
            <a:r>
              <a:rPr lang="de-DE" dirty="0" err="1">
                <a:ea typeface="ヒラギノ角ゴ Pro W3" charset="0"/>
                <a:cs typeface="ヒラギノ角ゴ Pro W3" charset="0"/>
              </a:rPr>
              <a:t>Blevins</a:t>
            </a:r>
            <a:r>
              <a:rPr lang="de-DE" dirty="0">
                <a:ea typeface="ヒラギノ角ゴ Pro W3" charset="0"/>
                <a:cs typeface="ヒラギノ角ゴ Pro W3" charset="0"/>
              </a:rPr>
              <a:t>, Juliette. 2004. </a:t>
            </a:r>
            <a:r>
              <a:rPr lang="de-DE" i="1" dirty="0" err="1">
                <a:ea typeface="ヒラギノ角ゴ Pro W3" charset="0"/>
                <a:cs typeface="ヒラギノ角ゴ Pro W3" charset="0"/>
              </a:rPr>
              <a:t>Evolutionary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>
                <a:ea typeface="ヒラギノ角ゴ Pro W3" charset="0"/>
                <a:cs typeface="ヒラギノ角ゴ Pro W3" charset="0"/>
              </a:rPr>
              <a:t>phonology</a:t>
            </a:r>
            <a:r>
              <a:rPr lang="de-DE" dirty="0">
                <a:ea typeface="ヒラギノ角ゴ Pro W3" charset="0"/>
                <a:cs typeface="ヒラギノ角ゴ Pro W3" charset="0"/>
              </a:rPr>
              <a:t>. Cambridge: Cambridge University 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</a:rPr>
              <a:t>Press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.</a:t>
            </a:r>
            <a:endParaRPr lang="de-DE" dirty="0">
              <a:ea typeface="ヒラギノ角ゴ Pro W3" charset="0"/>
              <a:cs typeface="ヒラギノ角ゴ Pro W3" charset="0"/>
            </a:endParaRPr>
          </a:p>
          <a:p>
            <a:pPr marL="542925" lvl="1" indent="-542925">
              <a:spcAft>
                <a:spcPts val="600"/>
              </a:spcAft>
            </a:pPr>
            <a:r>
              <a:rPr lang="de-DE" dirty="0" err="1" smtClean="0">
                <a:ea typeface="ヒラギノ角ゴ Pro W3" charset="0"/>
                <a:cs typeface="ヒラギノ角ゴ Pro W3" charset="0"/>
              </a:rPr>
              <a:t>Coetsem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, Frans van. 2000. 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A </a:t>
            </a:r>
            <a:r>
              <a:rPr lang="de-DE" i="1" dirty="0" err="1" smtClean="0">
                <a:ea typeface="ヒラギノ角ゴ Pro W3" charset="0"/>
                <a:cs typeface="ヒラギノ角ゴ Pro W3" charset="0"/>
              </a:rPr>
              <a:t>general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 smtClean="0">
                <a:ea typeface="ヒラギノ角ゴ Pro W3" charset="0"/>
                <a:cs typeface="ヒラギノ角ゴ Pro W3" charset="0"/>
              </a:rPr>
              <a:t>and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 smtClean="0">
                <a:ea typeface="ヒラギノ角ゴ Pro W3" charset="0"/>
                <a:cs typeface="ヒラギノ角ゴ Pro W3" charset="0"/>
              </a:rPr>
              <a:t>unified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 smtClean="0">
                <a:ea typeface="ヒラギノ角ゴ Pro W3" charset="0"/>
                <a:cs typeface="ヒラギノ角ゴ Pro W3" charset="0"/>
              </a:rPr>
              <a:t>theory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 smtClean="0">
                <a:ea typeface="ヒラギノ角ゴ Pro W3" charset="0"/>
                <a:cs typeface="ヒラギノ角ゴ Pro W3" charset="0"/>
              </a:rPr>
              <a:t>of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 smtClean="0">
                <a:ea typeface="ヒラギノ角ゴ Pro W3" charset="0"/>
                <a:cs typeface="ヒラギノ角ゴ Pro W3" charset="0"/>
              </a:rPr>
              <a:t>the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 smtClean="0">
                <a:ea typeface="ヒラギノ角ゴ Pro W3" charset="0"/>
                <a:cs typeface="ヒラギノ角ゴ Pro W3" charset="0"/>
              </a:rPr>
              <a:t>transmission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 smtClean="0">
                <a:ea typeface="ヒラギノ角ゴ Pro W3" charset="0"/>
                <a:cs typeface="ヒラギノ角ゴ Pro W3" charset="0"/>
              </a:rPr>
              <a:t>process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 in </a:t>
            </a:r>
            <a:r>
              <a:rPr lang="de-DE" i="1" dirty="0" err="1" smtClean="0">
                <a:ea typeface="ヒラギノ角ゴ Pro W3" charset="0"/>
                <a:cs typeface="ヒラギノ角ゴ Pro W3" charset="0"/>
              </a:rPr>
              <a:t>language</a:t>
            </a:r>
            <a:r>
              <a:rPr lang="de-DE" i="1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 smtClean="0">
                <a:ea typeface="ヒラギノ角ゴ Pro W3" charset="0"/>
                <a:cs typeface="ヒラギノ角ゴ Pro W3" charset="0"/>
              </a:rPr>
              <a:t>contact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. Heidelberg: Winter</a:t>
            </a:r>
            <a:r>
              <a:rPr lang="de-DE" strike="dblStrike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e-DE" u="sng" strike="dblStrike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</a:rPr>
              <a:t>Verlag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.</a:t>
            </a:r>
          </a:p>
          <a:p>
            <a:pPr lvl="1">
              <a:spcAft>
                <a:spcPts val="600"/>
              </a:spcAft>
            </a:pPr>
            <a:endParaRPr lang="de-DE" dirty="0"/>
          </a:p>
          <a:p>
            <a:pPr>
              <a:spcAft>
                <a:spcPts val="600"/>
              </a:spcAft>
            </a:pPr>
            <a:r>
              <a:rPr lang="de-DE" dirty="0" smtClean="0"/>
              <a:t>Zeitschriftenartikel</a:t>
            </a:r>
            <a:endParaRPr lang="de-DE" dirty="0"/>
          </a:p>
          <a:p>
            <a:pPr marL="542925" lvl="1" indent="-542925">
              <a:spcAft>
                <a:spcPts val="600"/>
              </a:spcAft>
            </a:pPr>
            <a:r>
              <a:rPr lang="de-DE" dirty="0">
                <a:ea typeface="ヒラギノ角ゴ Pro W3" charset="0"/>
                <a:cs typeface="ヒラギノ角ゴ Pro W3" charset="0"/>
              </a:rPr>
              <a:t>Nachname, Vorname. Jahreszahl. Artikeltitel. 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Zeitschriftentitel</a:t>
            </a:r>
            <a:r>
              <a:rPr lang="de-DE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Ausgabe(Nummer</a:t>
            </a:r>
            <a:r>
              <a:rPr lang="de-DE" dirty="0">
                <a:ea typeface="ヒラギノ角ゴ Pro W3" charset="0"/>
                <a:cs typeface="ヒラギノ角ゴ Pro W3" charset="0"/>
              </a:rPr>
              <a:t>). Seitenzahlen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.</a:t>
            </a:r>
            <a:endParaRPr lang="de-DE" dirty="0">
              <a:ea typeface="ヒラギノ角ゴ Pro W3" charset="0"/>
              <a:cs typeface="ヒラギノ角ゴ Pro W3" charset="0"/>
            </a:endParaRPr>
          </a:p>
          <a:p>
            <a:pPr marL="542925" lvl="1" indent="-542925">
              <a:spcAft>
                <a:spcPts val="600"/>
              </a:spcAft>
            </a:pPr>
            <a:r>
              <a:rPr lang="de-DE" dirty="0" err="1">
                <a:ea typeface="ヒラギノ角ゴ Pro W3" charset="0"/>
                <a:cs typeface="ヒラギノ角ゴ Pro W3" charset="0"/>
              </a:rPr>
              <a:t>Iverson</a:t>
            </a:r>
            <a:r>
              <a:rPr lang="de-DE" dirty="0">
                <a:ea typeface="ヒラギノ角ゴ Pro W3" charset="0"/>
                <a:cs typeface="ヒラギノ角ゴ Pro W3" charset="0"/>
              </a:rPr>
              <a:t>, Gregory K. 1983.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Korean</a:t>
            </a:r>
            <a:r>
              <a:rPr lang="de-DE" dirty="0">
                <a:ea typeface="ヒラギノ角ゴ Pro W3" charset="0"/>
                <a:cs typeface="ヒラギノ角ゴ Pro W3" charset="0"/>
              </a:rPr>
              <a:t> /s/. 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Journal </a:t>
            </a:r>
            <a:r>
              <a:rPr lang="de-DE" i="1" dirty="0" err="1">
                <a:ea typeface="ヒラギノ角ゴ Pro W3" charset="0"/>
                <a:cs typeface="ヒラギノ角ゴ Pro W3" charset="0"/>
              </a:rPr>
              <a:t>of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>
                <a:ea typeface="ヒラギノ角ゴ Pro W3" charset="0"/>
                <a:cs typeface="ヒラギノ角ゴ Pro W3" charset="0"/>
              </a:rPr>
              <a:t>Phonetics</a:t>
            </a:r>
            <a:r>
              <a:rPr lang="de-DE" dirty="0">
                <a:ea typeface="ヒラギノ角ゴ Pro W3" charset="0"/>
                <a:cs typeface="ヒラギノ角ゴ Pro W3" charset="0"/>
              </a:rPr>
              <a:t> 11. 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191</a:t>
            </a:r>
            <a:r>
              <a:rPr lang="de-DE" dirty="0"/>
              <a:t>–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200.</a:t>
            </a:r>
            <a:endParaRPr lang="de-DE" dirty="0">
              <a:ea typeface="ヒラギノ角ゴ Pro W3" charset="0"/>
              <a:cs typeface="ヒラギノ角ゴ Pro W3" charset="0"/>
            </a:endParaRPr>
          </a:p>
          <a:p>
            <a:pPr marL="542925" lvl="1" indent="-542925">
              <a:spcAft>
                <a:spcPts val="600"/>
              </a:spcAft>
            </a:pPr>
            <a:r>
              <a:rPr lang="de-DE" dirty="0">
                <a:ea typeface="ヒラギノ角ゴ Pro W3" charset="0"/>
                <a:cs typeface="ヒラギノ角ゴ Pro W3" charset="0"/>
              </a:rPr>
              <a:t>Murray, Robert W. 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</a:rPr>
              <a:t>&amp;</a:t>
            </a:r>
            <a:r>
              <a:rPr lang="de-DE" dirty="0">
                <a:ea typeface="ヒラギノ角ゴ Pro W3" charset="0"/>
                <a:cs typeface="ヒラギノ角ゴ Pro W3" charset="0"/>
              </a:rPr>
              <a:t> Theo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Vennemann</a:t>
            </a:r>
            <a:r>
              <a:rPr lang="de-DE" dirty="0">
                <a:ea typeface="ヒラギノ角ゴ Pro W3" charset="0"/>
                <a:cs typeface="ヒラギノ角ゴ Pro W3" charset="0"/>
              </a:rPr>
              <a:t>. 1983. Sound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change</a:t>
            </a:r>
            <a:r>
              <a:rPr lang="de-DE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and</a:t>
            </a:r>
            <a:r>
              <a:rPr lang="de-DE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syllable</a:t>
            </a:r>
            <a:r>
              <a:rPr lang="de-DE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structure</a:t>
            </a:r>
            <a:r>
              <a:rPr lang="de-DE" dirty="0">
                <a:ea typeface="ヒラギノ角ゴ Pro W3" charset="0"/>
                <a:cs typeface="ヒラギノ角ゴ Pro W3" charset="0"/>
              </a:rPr>
              <a:t> in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Germanic</a:t>
            </a:r>
            <a:r>
              <a:rPr lang="de-DE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phonology</a:t>
            </a:r>
            <a:r>
              <a:rPr lang="de-DE" dirty="0">
                <a:ea typeface="ヒラギノ角ゴ Pro W3" charset="0"/>
                <a:cs typeface="ヒラギノ角ゴ Pro W3" charset="0"/>
              </a:rPr>
              <a:t>. 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Language</a:t>
            </a:r>
            <a:r>
              <a:rPr lang="de-DE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</a:rPr>
              <a:t>59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</a:rPr>
              <a:t>(3)</a:t>
            </a:r>
            <a:r>
              <a:rPr lang="de-DE" dirty="0">
                <a:ea typeface="ヒラギノ角ゴ Pro W3" charset="0"/>
                <a:cs typeface="ヒラギノ角ゴ Pro W3" charset="0"/>
              </a:rPr>
              <a:t>. 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514</a:t>
            </a:r>
            <a:r>
              <a:rPr lang="de-DE" dirty="0"/>
              <a:t>–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528.</a:t>
            </a:r>
          </a:p>
          <a:p>
            <a:pPr marL="542925" lvl="1" indent="-542925">
              <a:spcAft>
                <a:spcPts val="600"/>
              </a:spcAft>
            </a:pP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 Nummer der Ausgabe hilfreich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, aber 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optional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4247802" cy="216024"/>
          </a:xfrm>
        </p:spPr>
        <p:txBody>
          <a:bodyPr/>
          <a:lstStyle/>
          <a:p>
            <a:r>
              <a:rPr lang="de-DE" sz="900" dirty="0" smtClean="0"/>
              <a:t>Bibliografieren</a:t>
            </a:r>
            <a:endParaRPr lang="de-DE" sz="900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</p:spPr>
        <p:txBody>
          <a:bodyPr/>
          <a:lstStyle/>
          <a:p>
            <a:fld id="{C05EE493-AD2E-4872-B2F6-8F12A747F0A5}" type="slidenum">
              <a:rPr lang="de-DE" sz="900" smtClean="0"/>
              <a:pPr/>
              <a:t>5</a:t>
            </a:fld>
            <a:endParaRPr lang="de-DE" sz="900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</p:spPr>
        <p:txBody>
          <a:bodyPr/>
          <a:lstStyle/>
          <a:p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33994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7848550" cy="1224136"/>
          </a:xfrm>
        </p:spPr>
        <p:txBody>
          <a:bodyPr>
            <a:normAutofit fontScale="90000"/>
          </a:bodyPr>
          <a:lstStyle/>
          <a:p>
            <a:r>
              <a:rPr lang="de-DE" sz="3600" dirty="0">
                <a:ea typeface="ヒラギノ角ゴ Pro W3" charset="0"/>
                <a:cs typeface="Arial"/>
                <a:sym typeface="Wingdings" panose="05000000000000000000" pitchFamily="2" charset="2"/>
              </a:rPr>
              <a:t>The </a:t>
            </a:r>
            <a:r>
              <a:rPr lang="en-US" sz="3600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Unified Style Sheet for Linguistics</a:t>
            </a:r>
            <a:r>
              <a:rPr lang="de-DE" sz="3600" dirty="0">
                <a:ea typeface="ヒラギノ角ゴ Pro W3" charset="0"/>
                <a:cs typeface="Arial"/>
                <a:sym typeface="Wingdings" panose="05000000000000000000" pitchFamily="2" charset="2"/>
              </a:rPr>
              <a:t/>
            </a:r>
            <a:br>
              <a:rPr lang="de-DE" sz="3600" dirty="0">
                <a:ea typeface="ヒラギノ角ゴ Pro W3" charset="0"/>
                <a:cs typeface="Arial"/>
                <a:sym typeface="Wingdings" panose="05000000000000000000" pitchFamily="2" charset="2"/>
              </a:rPr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1772816"/>
            <a:ext cx="8496000" cy="456043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DE" dirty="0" smtClean="0"/>
              <a:t>Sammelbandartikel</a:t>
            </a:r>
            <a:endParaRPr lang="de-DE" dirty="0"/>
          </a:p>
          <a:p>
            <a:pPr lvl="1">
              <a:spcAft>
                <a:spcPts val="600"/>
              </a:spcAft>
            </a:pPr>
            <a:r>
              <a:rPr lang="de-DE" dirty="0">
                <a:ea typeface="ヒラギノ角ゴ Pro W3" charset="0"/>
                <a:cs typeface="ヒラギノ角ゴ Pro W3" charset="0"/>
              </a:rPr>
              <a:t>Autoren. Jahreszahl. Artikeltitel. In 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Editor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</a:rPr>
              <a:t>en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 (</a:t>
            </a:r>
            <a:r>
              <a:rPr lang="de-DE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</a:rPr>
              <a:t>ed</a:t>
            </a:r>
            <a:r>
              <a:rPr lang="de-DE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</a:rPr>
              <a:t>s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.), 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Buchtitel</a:t>
            </a:r>
            <a:r>
              <a:rPr lang="de-DE" dirty="0">
                <a:ea typeface="ヒラギノ角ゴ Pro W3" charset="0"/>
                <a:cs typeface="ヒラギノ角ゴ Pro W3" charset="0"/>
              </a:rPr>
              <a:t>, Seitenzahlen. Ort: Verlag.</a:t>
            </a:r>
          </a:p>
          <a:p>
            <a:pPr marL="542925" lvl="1" indent="-542925">
              <a:spcAft>
                <a:spcPts val="600"/>
              </a:spcAft>
            </a:pPr>
            <a:r>
              <a:rPr lang="de-DE" dirty="0" smtClean="0">
                <a:ea typeface="ヒラギノ角ゴ Pro W3" charset="0"/>
                <a:cs typeface="ヒラギノ角ゴ Pro W3" charset="0"/>
              </a:rPr>
              <a:t>McCarthy</a:t>
            </a:r>
            <a:r>
              <a:rPr lang="de-DE" dirty="0">
                <a:ea typeface="ヒラギノ角ゴ Pro W3" charset="0"/>
                <a:cs typeface="ヒラギノ角ゴ Pro W3" charset="0"/>
              </a:rPr>
              <a:t>, John J. &amp; Alan S. Prince. 1999.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Prosodic</a:t>
            </a:r>
            <a:r>
              <a:rPr lang="de-DE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morphology</a:t>
            </a:r>
            <a:r>
              <a:rPr lang="de-DE" dirty="0">
                <a:ea typeface="ヒラギノ角ゴ Pro W3" charset="0"/>
                <a:cs typeface="ヒラギノ角ゴ Pro W3" charset="0"/>
              </a:rPr>
              <a:t>. In 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</a:rPr>
              <a:t>John A. Goldsmith</a:t>
            </a:r>
            <a:r>
              <a:rPr lang="de-DE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(</a:t>
            </a:r>
            <a:r>
              <a:rPr lang="de-DE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</a:rPr>
              <a:t>ed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.), 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Phonological </a:t>
            </a:r>
            <a:r>
              <a:rPr lang="de-DE" i="1" dirty="0" err="1">
                <a:ea typeface="ヒラギノ角ゴ Pro W3" charset="0"/>
                <a:cs typeface="ヒラギノ角ゴ Pro W3" charset="0"/>
              </a:rPr>
              <a:t>theory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: The essential </a:t>
            </a:r>
            <a:r>
              <a:rPr lang="de-DE" i="1" dirty="0" err="1">
                <a:ea typeface="ヒラギノ角ゴ Pro W3" charset="0"/>
                <a:cs typeface="ヒラギノ角ゴ Pro W3" charset="0"/>
              </a:rPr>
              <a:t>readings</a:t>
            </a:r>
            <a:r>
              <a:rPr lang="de-DE" dirty="0">
                <a:ea typeface="ヒラギノ角ゴ Pro W3" charset="0"/>
                <a:cs typeface="ヒラギノ角ゴ Pro W3" charset="0"/>
              </a:rPr>
              <a:t>, 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238</a:t>
            </a:r>
            <a:r>
              <a:rPr lang="de-DE" dirty="0"/>
              <a:t>–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288</a:t>
            </a:r>
            <a:r>
              <a:rPr lang="de-DE" dirty="0">
                <a:ea typeface="ヒラギノ角ゴ Pro W3" charset="0"/>
                <a:cs typeface="ヒラギノ角ゴ Pro W3" charset="0"/>
              </a:rPr>
              <a:t>. </a:t>
            </a:r>
            <a:r>
              <a:rPr lang="de-DE" dirty="0" err="1" smtClean="0">
                <a:ea typeface="ヒラギノ角ゴ Pro W3" charset="0"/>
                <a:cs typeface="ヒラギノ角ゴ Pro W3" charset="0"/>
              </a:rPr>
              <a:t>Malden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: </a:t>
            </a:r>
            <a:r>
              <a:rPr lang="de-DE" dirty="0">
                <a:ea typeface="ヒラギノ角ゴ Pro W3" charset="0"/>
                <a:cs typeface="ヒラギノ角ゴ Pro W3" charset="0"/>
              </a:rPr>
              <a:t>Blackwell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.</a:t>
            </a:r>
          </a:p>
          <a:p>
            <a:pPr marL="542925" lvl="1" indent="-542925"/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 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Singular „</a:t>
            </a:r>
            <a:r>
              <a:rPr lang="de-DE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ed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.“ vs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. 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Plural „</a:t>
            </a:r>
            <a:r>
              <a:rPr lang="de-DE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eds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.“ 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(vs. „</a:t>
            </a:r>
            <a:r>
              <a:rPr lang="de-DE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edn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.“ </a:t>
            </a:r>
            <a:r>
              <a:rPr lang="de-DE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for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 „</a:t>
            </a:r>
            <a:r>
              <a:rPr lang="de-DE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edition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“)</a:t>
            </a:r>
            <a:endParaRPr lang="de-DE" u="sng" dirty="0" smtClean="0">
              <a:uFill>
                <a:solidFill>
                  <a:schemeClr val="accent2"/>
                </a:solidFill>
              </a:uFill>
              <a:ea typeface="ヒラギノ角ゴ Pro W3" charset="0"/>
              <a:cs typeface="ヒラギノ角ゴ Pro W3" charset="0"/>
              <a:sym typeface="Wingdings" panose="05000000000000000000" pitchFamily="2" charset="2"/>
            </a:endParaRPr>
          </a:p>
          <a:p>
            <a:pPr marL="542925" lvl="1" indent="-542925"/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 deutsch: „</a:t>
            </a:r>
            <a:r>
              <a:rPr lang="de-DE" u="sng" dirty="0" err="1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Hg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.“, Plural „Hgg.“ 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(bzw. „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Auflage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“)</a:t>
            </a:r>
            <a:endParaRPr lang="de-DE" u="sng" dirty="0" smtClean="0">
              <a:uFill>
                <a:solidFill>
                  <a:schemeClr val="accent2"/>
                </a:solidFill>
              </a:uFill>
              <a:ea typeface="ヒラギノ角ゴ Pro W3" charset="0"/>
              <a:cs typeface="ヒラギノ角ゴ Pro W3" charset="0"/>
            </a:endParaRPr>
          </a:p>
          <a:p>
            <a:pPr lvl="1"/>
            <a:endParaRPr lang="de-DE" dirty="0" smtClean="0"/>
          </a:p>
          <a:p>
            <a:pPr>
              <a:spcAft>
                <a:spcPts val="600"/>
              </a:spcAft>
            </a:pPr>
            <a:r>
              <a:rPr lang="de-DE" dirty="0" err="1" smtClean="0">
                <a:ea typeface="ヒラギノ角ゴ Pro W3" charset="0"/>
                <a:cs typeface="ヒラギノ角ゴ Pro W3" charset="0"/>
              </a:rPr>
              <a:t>Konferenzproceedings</a:t>
            </a:r>
            <a:endParaRPr lang="de-DE" dirty="0">
              <a:ea typeface="ヒラギノ角ゴ Pro W3" charset="0"/>
              <a:cs typeface="ヒラギノ角ゴ Pro W3" charset="0"/>
            </a:endParaRPr>
          </a:p>
          <a:p>
            <a:pPr marL="542925" lvl="1" indent="-542925"/>
            <a:r>
              <a:rPr lang="de-DE" dirty="0" err="1">
                <a:ea typeface="ヒラギノ角ゴ Pro W3" charset="0"/>
                <a:cs typeface="ヒラギノ角ゴ Pro W3" charset="0"/>
              </a:rPr>
              <a:t>Casali</a:t>
            </a:r>
            <a:r>
              <a:rPr lang="de-DE" dirty="0">
                <a:ea typeface="ヒラギノ角ゴ Pro W3" charset="0"/>
                <a:cs typeface="ヒラギノ角ゴ Pro W3" charset="0"/>
              </a:rPr>
              <a:t>,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Roderic</a:t>
            </a:r>
            <a:r>
              <a:rPr lang="de-DE" dirty="0">
                <a:ea typeface="ヒラギノ角ゴ Pro W3" charset="0"/>
                <a:cs typeface="ヒラギノ角ゴ Pro W3" charset="0"/>
              </a:rPr>
              <a:t> F. 1998.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Predicting</a:t>
            </a:r>
            <a:r>
              <a:rPr lang="de-DE" dirty="0">
                <a:ea typeface="ヒラギノ角ゴ Pro W3" charset="0"/>
                <a:cs typeface="ヒラギノ角ゴ Pro W3" charset="0"/>
              </a:rPr>
              <a:t> ATR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activity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. Chicago </a:t>
            </a:r>
            <a:r>
              <a:rPr lang="de-DE" i="1" dirty="0" err="1">
                <a:ea typeface="ヒラギノ角ゴ Pro W3" charset="0"/>
                <a:cs typeface="ヒラギノ角ゴ Pro W3" charset="0"/>
              </a:rPr>
              <a:t>Linguistic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 Society </a:t>
            </a:r>
            <a:r>
              <a:rPr lang="de-DE" dirty="0">
                <a:ea typeface="ヒラギノ角ゴ Pro W3" charset="0"/>
                <a:cs typeface="ヒラギノ角ゴ Pro W3" charset="0"/>
              </a:rPr>
              <a:t>(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CLS</a:t>
            </a:r>
            <a:r>
              <a:rPr lang="de-DE" dirty="0">
                <a:ea typeface="ヒラギノ角ゴ Pro W3" charset="0"/>
                <a:cs typeface="ヒラギノ角ゴ Pro W3" charset="0"/>
              </a:rPr>
              <a:t>) 34(1). 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55</a:t>
            </a:r>
            <a:r>
              <a:rPr lang="de-DE" dirty="0"/>
              <a:t>–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68.</a:t>
            </a:r>
          </a:p>
          <a:p>
            <a:pPr lvl="1"/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 ohne </a:t>
            </a:r>
            <a:r>
              <a:rPr lang="de-DE" i="1" u="sng" dirty="0" err="1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Proceedings</a:t>
            </a:r>
            <a:r>
              <a:rPr lang="de-DE" i="1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 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o. ä.; wie </a:t>
            </a:r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Zeitschriften zitierbar, jedoch oft wie 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Sammelbände</a:t>
            </a:r>
            <a:endParaRPr lang="de-DE" u="sng" dirty="0">
              <a:uFill>
                <a:solidFill>
                  <a:schemeClr val="accent2"/>
                </a:solidFill>
              </a:uFill>
              <a:ea typeface="ヒラギノ角ゴ Pro W3" charset="0"/>
              <a:cs typeface="ヒラギノ角ゴ Pro W3" charset="0"/>
            </a:endParaRPr>
          </a:p>
          <a:p>
            <a:pPr lvl="1"/>
            <a:r>
              <a:rPr lang="de-DE" dirty="0">
                <a:ea typeface="ヒラギノ角ゴ Pro W3" charset="0"/>
                <a:cs typeface="ヒラギノ角ゴ Pro W3" charset="0"/>
              </a:rPr>
              <a:t> </a:t>
            </a:r>
          </a:p>
          <a:p>
            <a:pPr>
              <a:spcAft>
                <a:spcPts val="600"/>
              </a:spcAft>
            </a:pPr>
            <a:r>
              <a:rPr lang="de-DE" dirty="0">
                <a:ea typeface="ヒラギノ角ゴ Pro W3" charset="0"/>
                <a:cs typeface="ヒラギノ角ゴ Pro W3" charset="0"/>
              </a:rPr>
              <a:t>Dissertationen / Abschlussarbeiten</a:t>
            </a:r>
          </a:p>
          <a:p>
            <a:pPr marL="542925" lvl="1" indent="-542925"/>
            <a:r>
              <a:rPr lang="de-DE" dirty="0" err="1">
                <a:ea typeface="ヒラギノ角ゴ Pro W3" charset="0"/>
                <a:cs typeface="ヒラギノ角ゴ Pro W3" charset="0"/>
              </a:rPr>
              <a:t>Yu</a:t>
            </a:r>
            <a:r>
              <a:rPr lang="de-DE" dirty="0">
                <a:ea typeface="ヒラギノ角ゴ Pro W3" charset="0"/>
                <a:cs typeface="ヒラギノ角ゴ Pro W3" charset="0"/>
              </a:rPr>
              <a:t>, Alan C. L. 2003. 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The </a:t>
            </a:r>
            <a:r>
              <a:rPr lang="de-DE" i="1" dirty="0" err="1">
                <a:ea typeface="ヒラギノ角ゴ Pro W3" charset="0"/>
                <a:cs typeface="ヒラギノ角ゴ Pro W3" charset="0"/>
              </a:rPr>
              <a:t>morphology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>
                <a:ea typeface="ヒラギノ角ゴ Pro W3" charset="0"/>
                <a:cs typeface="ヒラギノ角ゴ Pro W3" charset="0"/>
              </a:rPr>
              <a:t>and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>
                <a:ea typeface="ヒラギノ角ゴ Pro W3" charset="0"/>
                <a:cs typeface="ヒラギノ角ゴ Pro W3" charset="0"/>
              </a:rPr>
              <a:t>phonology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>
                <a:ea typeface="ヒラギノ角ゴ Pro W3" charset="0"/>
                <a:cs typeface="ヒラギノ角ゴ Pro W3" charset="0"/>
              </a:rPr>
              <a:t>of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 </a:t>
            </a:r>
            <a:r>
              <a:rPr lang="de-DE" i="1" dirty="0" err="1">
                <a:ea typeface="ヒラギノ角ゴ Pro W3" charset="0"/>
                <a:cs typeface="ヒラギノ角ゴ Pro W3" charset="0"/>
              </a:rPr>
              <a:t>infixation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.</a:t>
            </a:r>
            <a:r>
              <a:rPr lang="de-DE" dirty="0">
                <a:ea typeface="ヒラギノ角ゴ Pro W3" charset="0"/>
                <a:cs typeface="ヒラギノ角ゴ Pro W3" charset="0"/>
              </a:rPr>
              <a:t> Berkeley, CA: University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of</a:t>
            </a:r>
            <a:r>
              <a:rPr lang="de-DE" dirty="0">
                <a:ea typeface="ヒラギノ角ゴ Pro W3" charset="0"/>
                <a:cs typeface="ヒラギノ角ゴ Pro W3" charset="0"/>
              </a:rPr>
              <a:t> California </a:t>
            </a:r>
            <a:r>
              <a:rPr lang="de-DE" dirty="0" err="1">
                <a:ea typeface="ヒラギノ角ゴ Pro W3" charset="0"/>
                <a:cs typeface="ヒラギノ角ゴ Pro W3" charset="0"/>
              </a:rPr>
              <a:t>dissertation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.</a:t>
            </a:r>
            <a:endParaRPr lang="de-DE" dirty="0"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4247802" cy="216024"/>
          </a:xfrm>
        </p:spPr>
        <p:txBody>
          <a:bodyPr/>
          <a:lstStyle/>
          <a:p>
            <a:r>
              <a:rPr lang="de-DE" sz="900" dirty="0" smtClean="0"/>
              <a:t>Bibliografieren</a:t>
            </a:r>
            <a:endParaRPr lang="de-DE" sz="900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</p:spPr>
        <p:txBody>
          <a:bodyPr/>
          <a:lstStyle/>
          <a:p>
            <a:fld id="{C05EE493-AD2E-4872-B2F6-8F12A747F0A5}" type="slidenum">
              <a:rPr lang="de-DE" sz="900" smtClean="0"/>
              <a:pPr/>
              <a:t>6</a:t>
            </a:fld>
            <a:endParaRPr lang="de-DE" sz="900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</p:spPr>
        <p:txBody>
          <a:bodyPr/>
          <a:lstStyle/>
          <a:p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225149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7848550" cy="1224136"/>
          </a:xfrm>
        </p:spPr>
        <p:txBody>
          <a:bodyPr>
            <a:normAutofit fontScale="90000"/>
          </a:bodyPr>
          <a:lstStyle/>
          <a:p>
            <a:r>
              <a:rPr lang="de-DE" sz="3600" dirty="0">
                <a:ea typeface="ヒラギノ角ゴ Pro W3" charset="0"/>
                <a:cs typeface="Arial"/>
                <a:sym typeface="Wingdings" panose="05000000000000000000" pitchFamily="2" charset="2"/>
              </a:rPr>
              <a:t>The </a:t>
            </a:r>
            <a:r>
              <a:rPr lang="en-US" sz="3600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Unified Style Sheet for Linguistics</a:t>
            </a:r>
            <a:r>
              <a:rPr lang="de-DE" sz="3600" dirty="0">
                <a:ea typeface="ヒラギノ角ゴ Pro W3" charset="0"/>
                <a:cs typeface="Arial"/>
                <a:sym typeface="Wingdings" panose="05000000000000000000" pitchFamily="2" charset="2"/>
              </a:rPr>
              <a:t/>
            </a:r>
            <a:br>
              <a:rPr lang="de-DE" sz="3600" dirty="0">
                <a:ea typeface="ヒラギノ角ゴ Pro W3" charset="0"/>
                <a:cs typeface="Arial"/>
                <a:sym typeface="Wingdings" panose="05000000000000000000" pitchFamily="2" charset="2"/>
              </a:rPr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3284984"/>
            <a:ext cx="8496000" cy="304826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DE" dirty="0" smtClean="0"/>
              <a:t>Wörterbücher ohne Autorennennung</a:t>
            </a:r>
            <a:endParaRPr lang="de-DE" dirty="0"/>
          </a:p>
          <a:p>
            <a:pPr marL="539750" lvl="1" indent="-539750">
              <a:spcAft>
                <a:spcPts val="600"/>
              </a:spcAft>
            </a:pPr>
            <a:r>
              <a:rPr lang="de-DE" dirty="0">
                <a:ea typeface="ヒラギノ角ゴ Pro W3" charset="0"/>
                <a:cs typeface="ヒラギノ角ゴ Pro W3" charset="0"/>
              </a:rPr>
              <a:t>DUDEN. 2015. </a:t>
            </a:r>
            <a:r>
              <a:rPr lang="de-DE" i="1" dirty="0">
                <a:ea typeface="ヒラギノ角ゴ Pro W3" charset="0"/>
                <a:cs typeface="ヒラギノ角ゴ Pro W3" charset="0"/>
              </a:rPr>
              <a:t>Das Fremdwörterbuch</a:t>
            </a:r>
            <a:r>
              <a:rPr lang="de-DE" dirty="0">
                <a:ea typeface="ヒラギノ角ゴ Pro W3" charset="0"/>
                <a:cs typeface="ヒラギノ角ゴ Pro W3" charset="0"/>
              </a:rPr>
              <a:t>. 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11. 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Auflage. </a:t>
            </a:r>
            <a:r>
              <a:rPr lang="de-DE" dirty="0">
                <a:ea typeface="ヒラギノ角ゴ Pro W3" charset="0"/>
                <a:cs typeface="ヒラギノ角ゴ Pro W3" charset="0"/>
              </a:rPr>
              <a:t>Mannheim: Duden.</a:t>
            </a:r>
          </a:p>
          <a:p>
            <a:pPr marL="542925" lvl="1" indent="-542925"/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 Titel oder Kürzel</a:t>
            </a:r>
          </a:p>
          <a:p>
            <a:pPr lvl="1"/>
            <a:endParaRPr lang="de-DE" dirty="0" smtClean="0"/>
          </a:p>
          <a:p>
            <a:pPr>
              <a:spcAft>
                <a:spcPts val="600"/>
              </a:spcAft>
            </a:pPr>
            <a:r>
              <a:rPr lang="de-DE" dirty="0" smtClean="0">
                <a:ea typeface="ヒラギノ角ゴ Pro W3" charset="0"/>
                <a:cs typeface="ヒラギノ角ゴ Pro W3" charset="0"/>
              </a:rPr>
              <a:t>Online-Zeitschrift</a:t>
            </a:r>
            <a:endParaRPr lang="de-DE" dirty="0">
              <a:ea typeface="ヒラギノ角ゴ Pro W3" charset="0"/>
              <a:cs typeface="ヒラギノ角ゴ Pro W3" charset="0"/>
            </a:endParaRPr>
          </a:p>
          <a:p>
            <a:pPr marL="542925" lvl="1" indent="-542925">
              <a:spcAft>
                <a:spcPts val="600"/>
              </a:spcAft>
            </a:pPr>
            <a:r>
              <a:rPr lang="en-US" dirty="0">
                <a:ea typeface="ヒラギノ角ゴ Pro W3" charset="0"/>
                <a:cs typeface="ヒラギノ角ゴ Pro W3" charset="0"/>
              </a:rPr>
              <a:t>Pedersen, Johan. 2005. The Spanish impersonal se-construction: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Constructional variation </a:t>
            </a:r>
            <a:r>
              <a:rPr lang="en-US" dirty="0">
                <a:ea typeface="ヒラギノ角ゴ Pro W3" charset="0"/>
                <a:cs typeface="ヒラギノ角ゴ Pro W3" charset="0"/>
              </a:rPr>
              <a:t>and change. </a:t>
            </a:r>
            <a:r>
              <a:rPr lang="en-US" i="1" dirty="0">
                <a:ea typeface="ヒラギノ角ゴ Pro W3" charset="0"/>
                <a:cs typeface="ヒラギノ角ゴ Pro W3" charset="0"/>
              </a:rPr>
              <a:t>Constructions</a:t>
            </a:r>
            <a:r>
              <a:rPr lang="en-US" dirty="0">
                <a:ea typeface="ヒラギノ角ゴ Pro W3" charset="0"/>
                <a:cs typeface="ヒラギノ角ゴ Pro W3" charset="0"/>
              </a:rPr>
              <a:t> 1, http://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www.constructions-online.de </a:t>
            </a:r>
            <a:r>
              <a:rPr lang="en-US" dirty="0">
                <a:ea typeface="ヒラギノ角ゴ Pro W3" charset="0"/>
                <a:cs typeface="ヒラギノ角ゴ Pro W3" charset="0"/>
              </a:rPr>
              <a:t>(3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April 2007)</a:t>
            </a:r>
            <a:r>
              <a:rPr lang="de-DE" dirty="0" smtClean="0">
                <a:ea typeface="ヒラギノ角ゴ Pro W3" charset="0"/>
                <a:cs typeface="ヒラギノ角ゴ Pro W3" charset="0"/>
              </a:rPr>
              <a:t>.</a:t>
            </a:r>
          </a:p>
          <a:p>
            <a:pPr marL="542925" lvl="1" indent="-542925"/>
            <a:r>
              <a:rPr lang="de-DE" u="sng" dirty="0" smtClean="0">
                <a:uFill>
                  <a:solidFill>
                    <a:schemeClr val="accent2"/>
                  </a:solidFill>
                </a:uFill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 Datum des letzten Zugriffs nach URL</a:t>
            </a:r>
            <a:endParaRPr lang="de-DE" u="sng" dirty="0">
              <a:uFill>
                <a:solidFill>
                  <a:schemeClr val="accent2"/>
                </a:solidFill>
              </a:u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4247802" cy="216024"/>
          </a:xfrm>
        </p:spPr>
        <p:txBody>
          <a:bodyPr/>
          <a:lstStyle/>
          <a:p>
            <a:r>
              <a:rPr lang="de-DE" sz="900" dirty="0" smtClean="0"/>
              <a:t>Bibliografieren</a:t>
            </a:r>
            <a:endParaRPr lang="de-DE" sz="900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</p:spPr>
        <p:txBody>
          <a:bodyPr/>
          <a:lstStyle/>
          <a:p>
            <a:fld id="{C05EE493-AD2E-4872-B2F6-8F12A747F0A5}" type="slidenum">
              <a:rPr lang="de-DE" sz="900" smtClean="0"/>
              <a:pPr/>
              <a:t>7</a:t>
            </a:fld>
            <a:endParaRPr lang="de-DE" sz="900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</p:spPr>
        <p:txBody>
          <a:bodyPr/>
          <a:lstStyle/>
          <a:p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363415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7848550" cy="1224136"/>
          </a:xfrm>
        </p:spPr>
        <p:txBody>
          <a:bodyPr>
            <a:normAutofit/>
          </a:bodyPr>
          <a:lstStyle/>
          <a:p>
            <a:r>
              <a:rPr lang="de-DE" sz="3200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Weitere Hinweise</a:t>
            </a:r>
            <a:r>
              <a:rPr lang="de-DE" sz="3600" dirty="0">
                <a:ea typeface="ヒラギノ角ゴ Pro W3" charset="0"/>
                <a:cs typeface="Arial"/>
                <a:sym typeface="Wingdings" panose="05000000000000000000" pitchFamily="2" charset="2"/>
              </a:rPr>
              <a:t/>
            </a:r>
            <a:br>
              <a:rPr lang="de-DE" sz="3600" dirty="0">
                <a:ea typeface="ヒラギノ角ゴ Pro W3" charset="0"/>
                <a:cs typeface="Arial"/>
                <a:sym typeface="Wingdings" panose="05000000000000000000" pitchFamily="2" charset="2"/>
              </a:rPr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2348880"/>
            <a:ext cx="8496000" cy="3984368"/>
          </a:xfrm>
        </p:spPr>
        <p:txBody>
          <a:bodyPr/>
          <a:lstStyle/>
          <a:p>
            <a:pPr marL="285750" lvl="1" indent="-285750">
              <a:spcAft>
                <a:spcPts val="600"/>
              </a:spcAft>
              <a:buClr>
                <a:schemeClr val="accent1"/>
              </a:buClr>
              <a:buFont typeface="Symbol" charset="2"/>
              <a:buChar char="-"/>
            </a:pP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Zeitschriften </a:t>
            </a:r>
            <a:r>
              <a:rPr lang="de-DE" dirty="0">
                <a:ea typeface="ヒラギノ角ゴ Pro W3" charset="0"/>
                <a:cs typeface="Arial"/>
                <a:sym typeface="Wingdings" panose="05000000000000000000" pitchFamily="2" charset="2"/>
              </a:rPr>
              <a:t>und Reihentitel sowie Konferenznamen 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erfordern 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Großschreibung im Englischen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(Eigennamen), 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Titel von Büchern und Zeitschriftenartikel </a:t>
            </a:r>
            <a:r>
              <a:rPr lang="de-DE" b="1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nicht</a:t>
            </a:r>
            <a:r>
              <a:rPr lang="de-DE" dirty="0">
                <a:ea typeface="ヒラギノ角ゴ Pro W3" charset="0"/>
                <a:cs typeface="Arial"/>
                <a:sym typeface="Wingdings" panose="05000000000000000000" pitchFamily="2" charset="2"/>
              </a:rPr>
              <a:t>.</a:t>
            </a:r>
          </a:p>
          <a:p>
            <a:pPr marL="285750" lvl="1" indent="-285750">
              <a:spcAft>
                <a:spcPts val="600"/>
              </a:spcAft>
              <a:buClr>
                <a:schemeClr val="accent1"/>
              </a:buClr>
              <a:buFont typeface="Symbol" charset="2"/>
              <a:buChar char="-"/>
            </a:pPr>
            <a:endParaRPr lang="de-DE" dirty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285750" lvl="1" indent="-285750">
              <a:spcAft>
                <a:spcPts val="600"/>
              </a:spcAft>
              <a:buClr>
                <a:schemeClr val="accent1"/>
              </a:buClr>
              <a:buFont typeface="Symbol" charset="2"/>
              <a:buChar char="-"/>
            </a:pPr>
            <a:r>
              <a:rPr lang="de-DE" dirty="0">
                <a:ea typeface="ヒラギノ角ゴ Pro W3" charset="0"/>
                <a:cs typeface="Arial"/>
                <a:sym typeface="Wingdings" panose="05000000000000000000" pitchFamily="2" charset="2"/>
              </a:rPr>
              <a:t>„</a:t>
            </a:r>
            <a:r>
              <a:rPr lang="en-US" dirty="0">
                <a:ea typeface="ヒラギノ角ゴ Pro W3" charset="0"/>
                <a:cs typeface="Arial"/>
              </a:rPr>
              <a:t>If a publisher is associated with several cities, only the first one needs to be given”,</a:t>
            </a:r>
            <a:br>
              <a:rPr lang="en-US" dirty="0">
                <a:ea typeface="ヒラギノ角ゴ Pro W3" charset="0"/>
                <a:cs typeface="Arial"/>
              </a:rPr>
            </a:br>
            <a:r>
              <a:rPr lang="en-US" sz="1400" dirty="0">
                <a:ea typeface="ヒラギノ角ゴ Pro W3" charset="0"/>
                <a:cs typeface="Arial"/>
              </a:rPr>
              <a:t>see The generic style rules for linguistics (2014: 13), Max Planck Institute Leipzig, https://www.eva.mpg.de/linguistics/past-research-resources/resources/generic-style-rules.html, 18.04.2019</a:t>
            </a:r>
          </a:p>
          <a:p>
            <a:pPr marL="285750" lvl="1" indent="-285750">
              <a:spcAft>
                <a:spcPts val="600"/>
              </a:spcAft>
              <a:buClr>
                <a:schemeClr val="accent1"/>
              </a:buClr>
              <a:buFont typeface="Symbol" charset="2"/>
              <a:buChar char="-"/>
            </a:pPr>
            <a:endParaRPr lang="en-US" dirty="0">
              <a:ea typeface="ヒラギノ角ゴ Pro W3" charset="0"/>
              <a:cs typeface="Arial"/>
            </a:endParaRPr>
          </a:p>
          <a:p>
            <a:pPr marL="285750" lvl="1" indent="-285750">
              <a:spcAft>
                <a:spcPts val="600"/>
              </a:spcAft>
              <a:buClr>
                <a:schemeClr val="accent1"/>
              </a:buClr>
              <a:buFont typeface="Symbol" charset="2"/>
              <a:buChar char="-"/>
            </a:pP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Et-Zeichen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 (&amp;) für </a:t>
            </a:r>
            <a:r>
              <a:rPr lang="de-DE" dirty="0">
                <a:ea typeface="ヒラギノ角ゴ Pro W3" charset="0"/>
                <a:cs typeface="Arial"/>
                <a:sym typeface="Wingdings" panose="05000000000000000000" pitchFamily="2" charset="2"/>
              </a:rPr>
              <a:t>Autoren- und 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Verlegerteams vermeidet Verwechslung von gemeinsamer Arbeit mit separaten Quellen.</a:t>
            </a:r>
          </a:p>
          <a:p>
            <a:pPr marL="285750" lvl="1" indent="-285750">
              <a:spcAft>
                <a:spcPts val="600"/>
              </a:spcAft>
              <a:buClr>
                <a:schemeClr val="accent1"/>
              </a:buClr>
              <a:buFont typeface="Symbol" charset="2"/>
              <a:buChar char="-"/>
            </a:pPr>
            <a:endParaRPr lang="de-DE" dirty="0">
              <a:ea typeface="ヒラギノ角ゴ Pro W3" charset="0"/>
              <a:cs typeface="Arial"/>
              <a:sym typeface="Wingdings" panose="05000000000000000000" pitchFamily="2" charset="2"/>
            </a:endParaRPr>
          </a:p>
          <a:p>
            <a:pPr marL="285750" lvl="1" indent="-285750">
              <a:spcAft>
                <a:spcPts val="600"/>
              </a:spcAft>
              <a:buClr>
                <a:schemeClr val="accent1"/>
              </a:buClr>
              <a:buFont typeface="Symbol" charset="2"/>
              <a:buChar char="-"/>
            </a:pP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s</a:t>
            </a:r>
            <a:r>
              <a:rPr lang="de-DE" dirty="0">
                <a:ea typeface="ヒラギノ角ゴ Pro W3" charset="0"/>
                <a:cs typeface="Arial"/>
                <a:sym typeface="Wingdings" panose="05000000000000000000" pitchFamily="2" charset="2"/>
              </a:rPr>
              <a:t>. </a:t>
            </a:r>
            <a:r>
              <a:rPr lang="de-DE" u="sng" dirty="0">
                <a:uFill>
                  <a:solidFill>
                    <a:schemeClr val="accent2"/>
                  </a:solidFill>
                </a:uFill>
                <a:ea typeface="ヒラギノ角ゴ Pro W3" charset="0"/>
                <a:cs typeface="Arial"/>
                <a:sym typeface="Wingdings" panose="05000000000000000000" pitchFamily="2" charset="2"/>
              </a:rPr>
              <a:t>Merkblatt Zitieren und Bibliografieren</a:t>
            </a:r>
            <a:r>
              <a:rPr lang="de-DE" dirty="0">
                <a:ea typeface="ヒラギノ角ゴ Pro W3" charset="0"/>
                <a:cs typeface="Arial"/>
                <a:sym typeface="Wingdings" panose="05000000000000000000" pitchFamily="2" charset="2"/>
              </a:rPr>
              <a:t> auf der Homepage der Schreibberatung </a:t>
            </a:r>
            <a:r>
              <a:rPr lang="de-DE" dirty="0" smtClean="0">
                <a:ea typeface="ヒラギノ角ゴ Pro W3" charset="0"/>
                <a:cs typeface="Arial"/>
                <a:sym typeface="Wingdings" panose="05000000000000000000" pitchFamily="2" charset="2"/>
              </a:rPr>
              <a:t>Linguistik</a:t>
            </a:r>
            <a:endParaRPr lang="de-DE" dirty="0">
              <a:ea typeface="ヒラギノ角ゴ Pro W3" charset="0"/>
              <a:cs typeface="Arial"/>
              <a:sym typeface="Wingdings" panose="05000000000000000000" pitchFamily="2" charset="2"/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4247802" cy="216024"/>
          </a:xfrm>
        </p:spPr>
        <p:txBody>
          <a:bodyPr/>
          <a:lstStyle/>
          <a:p>
            <a:r>
              <a:rPr lang="de-DE" sz="900" dirty="0" smtClean="0"/>
              <a:t>Bibliografieren</a:t>
            </a:r>
            <a:endParaRPr lang="de-DE" sz="900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</p:spPr>
        <p:txBody>
          <a:bodyPr/>
          <a:lstStyle/>
          <a:p>
            <a:fld id="{C05EE493-AD2E-4872-B2F6-8F12A747F0A5}" type="slidenum">
              <a:rPr lang="de-DE" sz="900" smtClean="0"/>
              <a:pPr/>
              <a:t>8</a:t>
            </a:fld>
            <a:endParaRPr lang="de-DE" sz="900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</p:spPr>
        <p:txBody>
          <a:bodyPr/>
          <a:lstStyle/>
          <a:p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421854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7416502" cy="1224136"/>
          </a:xfrm>
        </p:spPr>
        <p:txBody>
          <a:bodyPr>
            <a:normAutofit/>
          </a:bodyPr>
          <a:lstStyle/>
          <a:p>
            <a:r>
              <a:rPr lang="en-GB" sz="3200" dirty="0" err="1" smtClean="0"/>
              <a:t>Übung</a:t>
            </a:r>
            <a:r>
              <a:rPr lang="en-GB" sz="3200" dirty="0" smtClean="0"/>
              <a:t>: </a:t>
            </a:r>
            <a:r>
              <a:rPr lang="en-GB" sz="3200" dirty="0" err="1" smtClean="0"/>
              <a:t>Literaturverzeichnis</a:t>
            </a:r>
            <a:r>
              <a:rPr lang="en-GB" sz="3200" dirty="0" smtClean="0"/>
              <a:t> </a:t>
            </a:r>
            <a:r>
              <a:rPr lang="en-GB" sz="3200" dirty="0" err="1" smtClean="0"/>
              <a:t>erstellen</a:t>
            </a:r>
            <a:endParaRPr lang="en-GB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smtClean="0"/>
              <a:t>Arbeitsblatt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z="900" dirty="0" smtClean="0"/>
              <a:t>Bibliografieren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5EE493-AD2E-4872-B2F6-8F12A747F0A5}" type="slidenum">
              <a:rPr lang="de-DE" sz="900" smtClean="0"/>
              <a:pPr/>
              <a:t>9</a:t>
            </a:fld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344475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_neu">
  <a:themeElements>
    <a:clrScheme name="UNIK Farben PowerPoint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9AD1"/>
      </a:accent1>
      <a:accent2>
        <a:srgbClr val="59B6DC"/>
      </a:accent2>
      <a:accent3>
        <a:srgbClr val="A0D3E6"/>
      </a:accent3>
      <a:accent4>
        <a:srgbClr val="C8E5EF"/>
      </a:accent4>
      <a:accent5>
        <a:srgbClr val="B2B2B2"/>
      </a:accent5>
      <a:accent6>
        <a:srgbClr val="808080"/>
      </a:accent6>
      <a:hlink>
        <a:srgbClr val="5F5F5F"/>
      </a:hlink>
      <a:folHlink>
        <a:srgbClr val="919191"/>
      </a:folHlink>
    </a:clrScheme>
    <a:fontScheme name="UNIK Schrif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PT_UNIK_004_141210_001.potx" id="{D5C4D1FF-0076-4A15-A409-554B8B0B2150}" vid="{2F6AA3DA-7512-4909-A2F0-00BCBEA17D62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Präsentation_neu.potx</Template>
  <TotalTime>0</TotalTime>
  <Words>732</Words>
  <Application>Microsoft Office PowerPoint</Application>
  <PresentationFormat>Bildschirmpräsentation (4:3)</PresentationFormat>
  <Paragraphs>116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Wingdings</vt:lpstr>
      <vt:lpstr>ヒラギノ角ゴ Pro W3</vt:lpstr>
      <vt:lpstr>Präsentation_neu</vt:lpstr>
      <vt:lpstr>PowerPoint-Präsentation</vt:lpstr>
      <vt:lpstr>Literaturverzeichnisse</vt:lpstr>
      <vt:lpstr>Literaturverzeichnisse</vt:lpstr>
      <vt:lpstr>Literaturverwaltungsprogramme</vt:lpstr>
      <vt:lpstr>The Unified Style Sheet for Linguistics </vt:lpstr>
      <vt:lpstr>The Unified Style Sheet for Linguistics </vt:lpstr>
      <vt:lpstr>The Unified Style Sheet for Linguistics </vt:lpstr>
      <vt:lpstr>Weitere Hinweise </vt:lpstr>
      <vt:lpstr>Übung: Literaturverzeichnis erstellen</vt:lpstr>
    </vt:vector>
  </TitlesOfParts>
  <Company>Universitaet Konstanz - Zentrale 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 mit Bild, Typografie: Arial Bold, maximal  über vier Zeilen</dc:title>
  <dc:creator>Schreibberatung Ling</dc:creator>
  <dc:description>Vorlage Praesentation – Office 2010;_x000d_
Version 010;_x000d_
2015-03-03;</dc:description>
  <cp:lastModifiedBy>Schreibberatung Ling</cp:lastModifiedBy>
  <cp:revision>276</cp:revision>
  <cp:lastPrinted>2016-11-08T09:30:11Z</cp:lastPrinted>
  <dcterms:created xsi:type="dcterms:W3CDTF">2015-04-16T07:17:15Z</dcterms:created>
  <dcterms:modified xsi:type="dcterms:W3CDTF">2020-06-11T07:45:58Z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rstellt von">
    <vt:lpwstr>STRICHPUNKT</vt:lpwstr>
  </property>
  <property fmtid="{D5CDD505-2E9C-101B-9397-08002B2CF9AE}" pid="3" name="Erstellt am">
    <vt:lpwstr>10.10.2014</vt:lpwstr>
  </property>
  <property fmtid="{D5CDD505-2E9C-101B-9397-08002B2CF9AE}" pid="4" name="Bearbeiter">
    <vt:lpwstr>gadamovich | office implementation</vt:lpwstr>
  </property>
  <property fmtid="{D5CDD505-2E9C-101B-9397-08002B2CF9AE}" pid="5" name="Version">
    <vt:lpwstr>010</vt:lpwstr>
  </property>
  <property fmtid="{D5CDD505-2E9C-101B-9397-08002B2CF9AE}" pid="6" name="Version vom">
    <vt:lpwstr>03.03.2015</vt:lpwstr>
  </property>
</Properties>
</file>