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7"/>
  </p:notesMasterIdLst>
  <p:handoutMasterIdLst>
    <p:handoutMasterId r:id="rId38"/>
  </p:handoutMasterIdLst>
  <p:sldIdLst>
    <p:sldId id="279" r:id="rId2"/>
    <p:sldId id="295" r:id="rId3"/>
    <p:sldId id="296" r:id="rId4"/>
    <p:sldId id="319" r:id="rId5"/>
    <p:sldId id="297" r:id="rId6"/>
    <p:sldId id="298" r:id="rId7"/>
    <p:sldId id="280" r:id="rId8"/>
    <p:sldId id="318" r:id="rId9"/>
    <p:sldId id="282" r:id="rId10"/>
    <p:sldId id="283" r:id="rId11"/>
    <p:sldId id="286" r:id="rId12"/>
    <p:sldId id="288" r:id="rId13"/>
    <p:sldId id="289" r:id="rId14"/>
    <p:sldId id="290" r:id="rId15"/>
    <p:sldId id="287" r:id="rId16"/>
    <p:sldId id="291" r:id="rId17"/>
    <p:sldId id="293" r:id="rId18"/>
    <p:sldId id="294" r:id="rId19"/>
    <p:sldId id="292" r:id="rId20"/>
    <p:sldId id="299" r:id="rId21"/>
    <p:sldId id="307" r:id="rId22"/>
    <p:sldId id="306" r:id="rId23"/>
    <p:sldId id="308" r:id="rId24"/>
    <p:sldId id="309" r:id="rId25"/>
    <p:sldId id="310" r:id="rId26"/>
    <p:sldId id="311" r:id="rId27"/>
    <p:sldId id="312" r:id="rId28"/>
    <p:sldId id="313" r:id="rId29"/>
    <p:sldId id="314" r:id="rId30"/>
    <p:sldId id="315" r:id="rId31"/>
    <p:sldId id="316" r:id="rId32"/>
    <p:sldId id="304" r:id="rId33"/>
    <p:sldId id="302" r:id="rId34"/>
    <p:sldId id="303" r:id="rId35"/>
    <p:sldId id="305" r:id="rId3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p15:clr>
            <a:srgbClr val="A4A3A4"/>
          </p15:clr>
        </p15:guide>
        <p15:guide id="2" orient="horz" pos="3838">
          <p15:clr>
            <a:srgbClr val="A4A3A4"/>
          </p15:clr>
        </p15:guide>
        <p15:guide id="3" orient="horz" pos="4201">
          <p15:clr>
            <a:srgbClr val="A4A3A4"/>
          </p15:clr>
        </p15:guide>
        <p15:guide id="4" orient="horz" pos="3294">
          <p15:clr>
            <a:srgbClr val="A4A3A4"/>
          </p15:clr>
        </p15:guide>
        <p15:guide id="5" orient="horz" pos="255">
          <p15:clr>
            <a:srgbClr val="A4A3A4"/>
          </p15:clr>
        </p15:guide>
        <p15:guide id="6" orient="horz" pos="1026">
          <p15:clr>
            <a:srgbClr val="A4A3A4"/>
          </p15:clr>
        </p15:guide>
        <p15:guide id="7" orient="horz" pos="3884">
          <p15:clr>
            <a:srgbClr val="A4A3A4"/>
          </p15:clr>
        </p15:guide>
        <p15:guide id="8" orient="horz" pos="3385">
          <p15:clr>
            <a:srgbClr val="A4A3A4"/>
          </p15:clr>
        </p15:guide>
        <p15:guide id="9" orient="horz" pos="2704">
          <p15:clr>
            <a:srgbClr val="A4A3A4"/>
          </p15:clr>
        </p15:guide>
        <p15:guide id="10" orient="horz" pos="1207">
          <p15:clr>
            <a:srgbClr val="A4A3A4"/>
          </p15:clr>
        </p15:guide>
        <p15:guide id="11" orient="horz" pos="1525">
          <p15:clr>
            <a:srgbClr val="A4A3A4"/>
          </p15:clr>
        </p15:guide>
        <p15:guide id="12" orient="horz" pos="1480">
          <p15:clr>
            <a:srgbClr val="A4A3A4"/>
          </p15:clr>
        </p15:guide>
        <p15:guide id="13" orient="horz" pos="3067">
          <p15:clr>
            <a:srgbClr val="A4A3A4"/>
          </p15:clr>
        </p15:guide>
        <p15:guide id="14" orient="horz" pos="1979">
          <p15:clr>
            <a:srgbClr val="A4A3A4"/>
          </p15:clr>
        </p15:guide>
        <p15:guide id="15" pos="2925">
          <p15:clr>
            <a:srgbClr val="A4A3A4"/>
          </p15:clr>
        </p15:guide>
        <p15:guide id="16" pos="2835">
          <p15:clr>
            <a:srgbClr val="A4A3A4"/>
          </p15:clr>
        </p15:guide>
        <p15:guide id="17" pos="2245">
          <p15:clr>
            <a:srgbClr val="A4A3A4"/>
          </p15:clr>
        </p15:guide>
        <p15:guide id="18" pos="2154">
          <p15:clr>
            <a:srgbClr val="A4A3A4"/>
          </p15:clr>
        </p15:guide>
        <p15:guide id="19" pos="1565">
          <p15:clr>
            <a:srgbClr val="A4A3A4"/>
          </p15:clr>
        </p15:guide>
        <p15:guide id="21" pos="884">
          <p15:clr>
            <a:srgbClr val="A4A3A4"/>
          </p15:clr>
        </p15:guide>
        <p15:guide id="22" pos="793">
          <p15:clr>
            <a:srgbClr val="A4A3A4"/>
          </p15:clr>
        </p15:guide>
        <p15:guide id="23" pos="204">
          <p15:clr>
            <a:srgbClr val="A4A3A4"/>
          </p15:clr>
        </p15:guide>
        <p15:guide id="24" pos="3515">
          <p15:clr>
            <a:srgbClr val="A4A3A4"/>
          </p15:clr>
        </p15:guide>
        <p15:guide id="25" pos="3606">
          <p15:clr>
            <a:srgbClr val="A4A3A4"/>
          </p15:clr>
        </p15:guide>
        <p15:guide id="26" pos="4195">
          <p15:clr>
            <a:srgbClr val="A4A3A4"/>
          </p15:clr>
        </p15:guide>
        <p15:guide id="27" pos="4286">
          <p15:clr>
            <a:srgbClr val="A4A3A4"/>
          </p15:clr>
        </p15:guide>
        <p15:guide id="28" pos="4876">
          <p15:clr>
            <a:srgbClr val="A4A3A4"/>
          </p15:clr>
        </p15:guide>
        <p15:guide id="29" pos="4967">
          <p15:clr>
            <a:srgbClr val="A4A3A4"/>
          </p15:clr>
        </p15:guide>
        <p15:guide id="30" pos="555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14" autoAdjust="0"/>
    <p:restoredTop sz="88442" autoAdjust="0"/>
  </p:normalViewPr>
  <p:slideViewPr>
    <p:cSldViewPr showGuides="1">
      <p:cViewPr varScale="1">
        <p:scale>
          <a:sx n="62" d="100"/>
          <a:sy n="62" d="100"/>
        </p:scale>
        <p:origin x="1400" y="68"/>
      </p:cViewPr>
      <p:guideLst>
        <p:guide orient="horz" pos="1253"/>
        <p:guide orient="horz" pos="3838"/>
        <p:guide orient="horz" pos="4201"/>
        <p:guide orient="horz" pos="3294"/>
        <p:guide orient="horz" pos="255"/>
        <p:guide orient="horz" pos="1026"/>
        <p:guide orient="horz" pos="3884"/>
        <p:guide orient="horz" pos="3385"/>
        <p:guide orient="horz" pos="2704"/>
        <p:guide orient="horz" pos="1207"/>
        <p:guide orient="horz" pos="1525"/>
        <p:guide orient="horz" pos="1480"/>
        <p:guide orient="horz" pos="3067"/>
        <p:guide orient="horz" pos="1979"/>
        <p:guide pos="2925"/>
        <p:guide pos="2835"/>
        <p:guide pos="2245"/>
        <p:guide pos="2154"/>
        <p:guide pos="1565"/>
        <p:guide pos="884"/>
        <p:guide pos="793"/>
        <p:guide pos="204"/>
        <p:guide pos="3515"/>
        <p:guide pos="3606"/>
        <p:guide pos="4195"/>
        <p:guide pos="4286"/>
        <p:guide pos="4876"/>
        <p:guide pos="4967"/>
        <p:guide pos="555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82" d="100"/>
          <a:sy n="82" d="100"/>
        </p:scale>
        <p:origin x="-313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3797C4-ED8E-4EA4-959C-2AEEE7E3AD08}" type="datetimeFigureOut">
              <a:rPr lang="de-DE" smtClean="0"/>
              <a:t>30.03.2020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F1F910-8AA9-49D3-9D40-DBE35BDF9359}" type="slidenum">
              <a:rPr lang="de-DE" smtClean="0"/>
              <a:t>‹Nr.›</a:t>
            </a:fld>
            <a:endParaRPr lang="de-DE"/>
          </a:p>
        </p:txBody>
      </p:sp>
    </p:spTree>
    <p:extLst>
      <p:ext uri="{BB962C8B-B14F-4D97-AF65-F5344CB8AC3E}">
        <p14:creationId xmlns:p14="http://schemas.microsoft.com/office/powerpoint/2010/main" val="2771589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5C22D-DB44-4084-9471-0EB64DB204F9}" type="datetimeFigureOut">
              <a:rPr lang="de-DE" smtClean="0"/>
              <a:t>30.03.2020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47F2EB-A273-4CA5-8E41-BC88C509E25D}" type="slidenum">
              <a:rPr lang="de-DE" smtClean="0"/>
              <a:t>‹Nr.›</a:t>
            </a:fld>
            <a:endParaRPr lang="de-DE"/>
          </a:p>
        </p:txBody>
      </p:sp>
    </p:spTree>
    <p:extLst>
      <p:ext uri="{BB962C8B-B14F-4D97-AF65-F5344CB8AC3E}">
        <p14:creationId xmlns:p14="http://schemas.microsoft.com/office/powerpoint/2010/main" val="9315348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5</a:t>
            </a:fld>
            <a:endParaRPr lang="de-DE"/>
          </a:p>
        </p:txBody>
      </p:sp>
    </p:spTree>
    <p:extLst>
      <p:ext uri="{BB962C8B-B14F-4D97-AF65-F5344CB8AC3E}">
        <p14:creationId xmlns:p14="http://schemas.microsoft.com/office/powerpoint/2010/main" val="4010565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24</a:t>
            </a:fld>
            <a:endParaRPr lang="de-DE"/>
          </a:p>
        </p:txBody>
      </p:sp>
    </p:spTree>
    <p:extLst>
      <p:ext uri="{BB962C8B-B14F-4D97-AF65-F5344CB8AC3E}">
        <p14:creationId xmlns:p14="http://schemas.microsoft.com/office/powerpoint/2010/main" val="3538944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b="0"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25</a:t>
            </a:fld>
            <a:endParaRPr lang="de-DE"/>
          </a:p>
        </p:txBody>
      </p:sp>
    </p:spTree>
    <p:extLst>
      <p:ext uri="{BB962C8B-B14F-4D97-AF65-F5344CB8AC3E}">
        <p14:creationId xmlns:p14="http://schemas.microsoft.com/office/powerpoint/2010/main" val="3024327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26</a:t>
            </a:fld>
            <a:endParaRPr lang="de-DE"/>
          </a:p>
        </p:txBody>
      </p:sp>
    </p:spTree>
    <p:extLst>
      <p:ext uri="{BB962C8B-B14F-4D97-AF65-F5344CB8AC3E}">
        <p14:creationId xmlns:p14="http://schemas.microsoft.com/office/powerpoint/2010/main" val="2140133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27</a:t>
            </a:fld>
            <a:endParaRPr lang="de-DE"/>
          </a:p>
        </p:txBody>
      </p:sp>
    </p:spTree>
    <p:extLst>
      <p:ext uri="{BB962C8B-B14F-4D97-AF65-F5344CB8AC3E}">
        <p14:creationId xmlns:p14="http://schemas.microsoft.com/office/powerpoint/2010/main" val="2329063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28</a:t>
            </a:fld>
            <a:endParaRPr lang="de-DE"/>
          </a:p>
        </p:txBody>
      </p:sp>
    </p:spTree>
    <p:extLst>
      <p:ext uri="{BB962C8B-B14F-4D97-AF65-F5344CB8AC3E}">
        <p14:creationId xmlns:p14="http://schemas.microsoft.com/office/powerpoint/2010/main" val="1613914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29</a:t>
            </a:fld>
            <a:endParaRPr lang="de-DE"/>
          </a:p>
        </p:txBody>
      </p:sp>
    </p:spTree>
    <p:extLst>
      <p:ext uri="{BB962C8B-B14F-4D97-AF65-F5344CB8AC3E}">
        <p14:creationId xmlns:p14="http://schemas.microsoft.com/office/powerpoint/2010/main" val="805520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30</a:t>
            </a:fld>
            <a:endParaRPr lang="de-DE"/>
          </a:p>
        </p:txBody>
      </p:sp>
    </p:spTree>
    <p:extLst>
      <p:ext uri="{BB962C8B-B14F-4D97-AF65-F5344CB8AC3E}">
        <p14:creationId xmlns:p14="http://schemas.microsoft.com/office/powerpoint/2010/main" val="3578322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31</a:t>
            </a:fld>
            <a:endParaRPr lang="de-DE"/>
          </a:p>
        </p:txBody>
      </p:sp>
    </p:spTree>
    <p:extLst>
      <p:ext uri="{BB962C8B-B14F-4D97-AF65-F5344CB8AC3E}">
        <p14:creationId xmlns:p14="http://schemas.microsoft.com/office/powerpoint/2010/main" val="723436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32</a:t>
            </a:fld>
            <a:endParaRPr lang="de-DE"/>
          </a:p>
        </p:txBody>
      </p:sp>
    </p:spTree>
    <p:extLst>
      <p:ext uri="{BB962C8B-B14F-4D97-AF65-F5344CB8AC3E}">
        <p14:creationId xmlns:p14="http://schemas.microsoft.com/office/powerpoint/2010/main" val="2019102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33</a:t>
            </a:fld>
            <a:endParaRPr lang="de-DE"/>
          </a:p>
        </p:txBody>
      </p:sp>
    </p:spTree>
    <p:extLst>
      <p:ext uri="{BB962C8B-B14F-4D97-AF65-F5344CB8AC3E}">
        <p14:creationId xmlns:p14="http://schemas.microsoft.com/office/powerpoint/2010/main" val="1475571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6</a:t>
            </a:fld>
            <a:endParaRPr lang="de-DE"/>
          </a:p>
        </p:txBody>
      </p:sp>
    </p:spTree>
    <p:extLst>
      <p:ext uri="{BB962C8B-B14F-4D97-AF65-F5344CB8AC3E}">
        <p14:creationId xmlns:p14="http://schemas.microsoft.com/office/powerpoint/2010/main" val="202311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b="0" dirty="0"/>
          </a:p>
        </p:txBody>
      </p:sp>
      <p:sp>
        <p:nvSpPr>
          <p:cNvPr id="4" name="Foliennummernplatzhalter 3"/>
          <p:cNvSpPr>
            <a:spLocks noGrp="1"/>
          </p:cNvSpPr>
          <p:nvPr>
            <p:ph type="sldNum" sz="quarter" idx="10"/>
          </p:nvPr>
        </p:nvSpPr>
        <p:spPr/>
        <p:txBody>
          <a:bodyPr/>
          <a:lstStyle/>
          <a:p>
            <a:fld id="{8947F2EB-A273-4CA5-8E41-BC88C509E25D}" type="slidenum">
              <a:rPr lang="de-DE" smtClean="0"/>
              <a:t>34</a:t>
            </a:fld>
            <a:endParaRPr lang="de-DE"/>
          </a:p>
        </p:txBody>
      </p:sp>
    </p:spTree>
    <p:extLst>
      <p:ext uri="{BB962C8B-B14F-4D97-AF65-F5344CB8AC3E}">
        <p14:creationId xmlns:p14="http://schemas.microsoft.com/office/powerpoint/2010/main" val="20405131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35</a:t>
            </a:fld>
            <a:endParaRPr lang="de-DE"/>
          </a:p>
        </p:txBody>
      </p:sp>
    </p:spTree>
    <p:extLst>
      <p:ext uri="{BB962C8B-B14F-4D97-AF65-F5344CB8AC3E}">
        <p14:creationId xmlns:p14="http://schemas.microsoft.com/office/powerpoint/2010/main" val="4204122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9</a:t>
            </a:fld>
            <a:endParaRPr lang="de-DE"/>
          </a:p>
        </p:txBody>
      </p:sp>
    </p:spTree>
    <p:extLst>
      <p:ext uri="{BB962C8B-B14F-4D97-AF65-F5344CB8AC3E}">
        <p14:creationId xmlns:p14="http://schemas.microsoft.com/office/powerpoint/2010/main" val="3819450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10</a:t>
            </a:fld>
            <a:endParaRPr lang="de-DE"/>
          </a:p>
        </p:txBody>
      </p:sp>
    </p:spTree>
    <p:extLst>
      <p:ext uri="{BB962C8B-B14F-4D97-AF65-F5344CB8AC3E}">
        <p14:creationId xmlns:p14="http://schemas.microsoft.com/office/powerpoint/2010/main" val="140644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18</a:t>
            </a:fld>
            <a:endParaRPr lang="de-DE"/>
          </a:p>
        </p:txBody>
      </p:sp>
    </p:spTree>
    <p:extLst>
      <p:ext uri="{BB962C8B-B14F-4D97-AF65-F5344CB8AC3E}">
        <p14:creationId xmlns:p14="http://schemas.microsoft.com/office/powerpoint/2010/main" val="1960868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20</a:t>
            </a:fld>
            <a:endParaRPr lang="de-DE"/>
          </a:p>
        </p:txBody>
      </p:sp>
    </p:spTree>
    <p:extLst>
      <p:ext uri="{BB962C8B-B14F-4D97-AF65-F5344CB8AC3E}">
        <p14:creationId xmlns:p14="http://schemas.microsoft.com/office/powerpoint/2010/main" val="1809835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21</a:t>
            </a:fld>
            <a:endParaRPr lang="de-DE"/>
          </a:p>
        </p:txBody>
      </p:sp>
    </p:spTree>
    <p:extLst>
      <p:ext uri="{BB962C8B-B14F-4D97-AF65-F5344CB8AC3E}">
        <p14:creationId xmlns:p14="http://schemas.microsoft.com/office/powerpoint/2010/main" val="3253772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22</a:t>
            </a:fld>
            <a:endParaRPr lang="de-DE"/>
          </a:p>
        </p:txBody>
      </p:sp>
    </p:spTree>
    <p:extLst>
      <p:ext uri="{BB962C8B-B14F-4D97-AF65-F5344CB8AC3E}">
        <p14:creationId xmlns:p14="http://schemas.microsoft.com/office/powerpoint/2010/main" val="3447017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23</a:t>
            </a:fld>
            <a:endParaRPr lang="de-DE"/>
          </a:p>
        </p:txBody>
      </p:sp>
    </p:spTree>
    <p:extLst>
      <p:ext uri="{BB962C8B-B14F-4D97-AF65-F5344CB8AC3E}">
        <p14:creationId xmlns:p14="http://schemas.microsoft.com/office/powerpoint/2010/main" val="3962995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Bildplatzhalter 4"/>
          <p:cNvSpPr>
            <a:spLocks noGrp="1"/>
          </p:cNvSpPr>
          <p:nvPr>
            <p:ph type="pic" sz="quarter" idx="10" hasCustomPrompt="1"/>
          </p:nvPr>
        </p:nvSpPr>
        <p:spPr>
          <a:xfrm>
            <a:off x="5076825" y="1989139"/>
            <a:ext cx="4066797" cy="2663824"/>
          </a:xfrm>
        </p:spPr>
        <p:txBody>
          <a:bodyPr anchor="t"/>
          <a:lstStyle>
            <a:lvl1pPr algn="ctr">
              <a:defRPr/>
            </a:lvl1pPr>
          </a:lstStyle>
          <a:p>
            <a:r>
              <a:rPr lang="de-DE" dirty="0" smtClean="0"/>
              <a:t>Zuerst Bild durch klicken auf Symbol hinzufügen und anschließend in den Hintergrund stellen!</a:t>
            </a:r>
            <a:endParaRPr lang="de-DE" dirty="0"/>
          </a:p>
        </p:txBody>
      </p:sp>
      <p:sp>
        <p:nvSpPr>
          <p:cNvPr id="3" name="Untertitel 2"/>
          <p:cNvSpPr>
            <a:spLocks noGrp="1"/>
          </p:cNvSpPr>
          <p:nvPr>
            <p:ph type="subTitle" idx="1"/>
          </p:nvPr>
        </p:nvSpPr>
        <p:spPr>
          <a:xfrm>
            <a:off x="323850" y="5373688"/>
            <a:ext cx="6335713" cy="792162"/>
          </a:xfrm>
        </p:spPr>
        <p:txBody>
          <a:bodyPr anchor="b">
            <a:noAutofit/>
          </a:bodyPr>
          <a:lstStyle>
            <a:lvl1pPr marL="0" indent="0" algn="l">
              <a:lnSpc>
                <a:spcPct val="110000"/>
              </a:lnSpc>
              <a:buNone/>
              <a:defRPr sz="2000" b="1" u="none" baseline="0">
                <a:solidFill>
                  <a:schemeClr val="accent1"/>
                </a:solidFill>
                <a:uFill>
                  <a:solidFill>
                    <a:schemeClr val="accent1"/>
                  </a:solidFill>
                </a:u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
        <p:nvSpPr>
          <p:cNvPr id="2" name="Titel 1"/>
          <p:cNvSpPr>
            <a:spLocks noGrp="1"/>
          </p:cNvSpPr>
          <p:nvPr>
            <p:ph type="ctrTitle"/>
          </p:nvPr>
        </p:nvSpPr>
        <p:spPr>
          <a:xfrm>
            <a:off x="323850" y="2492896"/>
            <a:ext cx="4608189" cy="2376487"/>
          </a:xfrm>
        </p:spPr>
        <p:txBody>
          <a:bodyPr bIns="82800" anchor="b">
            <a:noAutofit/>
          </a:bodyPr>
          <a:lstStyle>
            <a:lvl1pPr>
              <a:lnSpc>
                <a:spcPct val="105000"/>
              </a:lnSpc>
              <a:defRPr sz="3500" b="1" u="none" baseline="0"/>
            </a:lvl1pPr>
          </a:lstStyle>
          <a:p>
            <a:r>
              <a:rPr lang="de-DE" smtClean="0"/>
              <a:t>Mastertitelformat bearbeiten</a:t>
            </a:r>
            <a:endParaRPr lang="de-DE" dirty="0"/>
          </a:p>
        </p:txBody>
      </p:sp>
    </p:spTree>
    <p:extLst>
      <p:ext uri="{BB962C8B-B14F-4D97-AF65-F5344CB8AC3E}">
        <p14:creationId xmlns:p14="http://schemas.microsoft.com/office/powerpoint/2010/main" val="74184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itat Gross">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Literaturrecherche</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5200" u="none" baseline="0">
                <a:solidFill>
                  <a:schemeClr val="accent1"/>
                </a:solidFill>
                <a:uFill>
                  <a:solidFill>
                    <a:schemeClr val="accent1"/>
                  </a:solidFill>
                </a:uFill>
              </a:defRPr>
            </a:lvl1pPr>
            <a:lvl2pPr marL="0" indent="0">
              <a:lnSpc>
                <a:spcPct val="100000"/>
              </a:lnSpc>
              <a:spcBef>
                <a:spcPts val="5200"/>
              </a:spcBef>
              <a:buFont typeface="Arial" panose="020B0604020202020204" pitchFamily="34" charset="0"/>
              <a:buNone/>
              <a:defRPr sz="26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Mastertextformat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339509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Literaturrecherche</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3500" u="sng" baseline="0">
                <a:solidFill>
                  <a:schemeClr val="tx1"/>
                </a:solidFill>
                <a:uFill>
                  <a:solidFill>
                    <a:schemeClr val="accent1"/>
                  </a:solidFill>
                </a:uFill>
              </a:defRPr>
            </a:lvl1pPr>
            <a:lvl2pPr marL="0" indent="0">
              <a:lnSpc>
                <a:spcPct val="100000"/>
              </a:lnSpc>
              <a:spcBef>
                <a:spcPts val="3500"/>
              </a:spcBef>
              <a:buFont typeface="Arial" panose="020B0604020202020204" pitchFamily="34" charset="0"/>
              <a:buNone/>
              <a:defRPr sz="20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Mastertextformat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148718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Fußzeilenplatzhalter 2"/>
          <p:cNvSpPr>
            <a:spLocks noGrp="1"/>
          </p:cNvSpPr>
          <p:nvPr>
            <p:ph type="ftr" sz="quarter" idx="10"/>
          </p:nvPr>
        </p:nvSpPr>
        <p:spPr/>
        <p:txBody>
          <a:bodyPr/>
          <a:lstStyle/>
          <a:p>
            <a:r>
              <a:rPr lang="de-DE" smtClean="0"/>
              <a:t>Literaturrecherche</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Tree>
    <p:extLst>
      <p:ext uri="{BB962C8B-B14F-4D97-AF65-F5344CB8AC3E}">
        <p14:creationId xmlns:p14="http://schemas.microsoft.com/office/powerpoint/2010/main" val="27211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Tree>
    <p:extLst>
      <p:ext uri="{BB962C8B-B14F-4D97-AF65-F5344CB8AC3E}">
        <p14:creationId xmlns:p14="http://schemas.microsoft.com/office/powerpoint/2010/main" val="271378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formatierungen Listeneben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de-DE" smtClean="0"/>
              <a:t>Literaturrecherche</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folie ein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de-DE" smtClean="0"/>
              <a:t>Literaturrecherche</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endParaRPr lang="de-DE" dirty="0"/>
          </a:p>
        </p:txBody>
      </p:sp>
    </p:spTree>
    <p:extLst>
      <p:ext uri="{BB962C8B-B14F-4D97-AF65-F5344CB8AC3E}">
        <p14:creationId xmlns:p14="http://schemas.microsoft.com/office/powerpoint/2010/main" val="426115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xt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buAutoNum type="arabicPeriod"/>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de-DE" smtClean="0"/>
              <a:t>Literaturrecherche</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osse Headline – Textfolie ein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335713" cy="1224136"/>
          </a:xfrm>
        </p:spPr>
        <p:txBody>
          <a:bodyPr>
            <a:normAutofit/>
          </a:bodyPr>
          <a:lstStyle>
            <a:lvl1pPr>
              <a:defRPr sz="3500"/>
            </a:lvl1pPr>
          </a:lstStyle>
          <a:p>
            <a:r>
              <a:rPr lang="de-DE" smtClean="0"/>
              <a:t>Mastertitelformat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de-DE" smtClean="0"/>
              <a:t>Literaturrecherche</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endParaRPr lang="de-DE" dirty="0"/>
          </a:p>
        </p:txBody>
      </p:sp>
    </p:spTree>
    <p:extLst>
      <p:ext uri="{BB962C8B-B14F-4D97-AF65-F5344CB8AC3E}">
        <p14:creationId xmlns:p14="http://schemas.microsoft.com/office/powerpoint/2010/main" val="85653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Grosse Headline – Text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Mastertitelformat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4319810" cy="216024"/>
          </a:xfrm>
          <a:prstGeom prst="rect">
            <a:avLst/>
          </a:prstGeom>
        </p:spPr>
        <p:txBody>
          <a:bodyPr vert="horz" lIns="0" tIns="0" rIns="0" bIns="54000" rtlCol="0" anchor="b" anchorCtr="0"/>
          <a:lstStyle>
            <a:lvl1pPr algn="l">
              <a:defRPr sz="900" b="1">
                <a:solidFill>
                  <a:schemeClr val="tx1"/>
                </a:solidFill>
              </a:defRPr>
            </a:lvl1pPr>
          </a:lstStyle>
          <a:p>
            <a:r>
              <a:rPr lang="de-DE" smtClean="0"/>
              <a:t>Literaturrecherche</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endParaRPr lang="de-DE" dirty="0"/>
          </a:p>
        </p:txBody>
      </p:sp>
    </p:spTree>
    <p:extLst>
      <p:ext uri="{BB962C8B-B14F-4D97-AF65-F5344CB8AC3E}">
        <p14:creationId xmlns:p14="http://schemas.microsoft.com/office/powerpoint/2010/main" val="400131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Fußzeilenplatzhalter 2"/>
          <p:cNvSpPr>
            <a:spLocks noGrp="1"/>
          </p:cNvSpPr>
          <p:nvPr>
            <p:ph type="ftr" sz="quarter" idx="10"/>
          </p:nvPr>
        </p:nvSpPr>
        <p:spPr/>
        <p:txBody>
          <a:bodyPr/>
          <a:lstStyle/>
          <a:p>
            <a:r>
              <a:rPr lang="de-DE" smtClean="0"/>
              <a:t>Literaturrecherche</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auf Platzhalter ziehen oder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auf Platzhalter ziehen oder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49518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osse Headline – Bild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Mastertitelformat bearbeiten</a:t>
            </a:r>
            <a:endParaRPr lang="de-DE" dirty="0"/>
          </a:p>
        </p:txBody>
      </p:sp>
      <p:sp>
        <p:nvSpPr>
          <p:cNvPr id="3" name="Fußzeilenplatzhalter 2"/>
          <p:cNvSpPr>
            <a:spLocks noGrp="1"/>
          </p:cNvSpPr>
          <p:nvPr>
            <p:ph type="ftr" sz="quarter" idx="10"/>
          </p:nvPr>
        </p:nvSpPr>
        <p:spPr/>
        <p:txBody>
          <a:bodyPr/>
          <a:lstStyle/>
          <a:p>
            <a:r>
              <a:rPr lang="de-DE" smtClean="0"/>
              <a:t>Literaturrecherche</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auf Platzhalter ziehen oder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auf Platzhalter ziehen oder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60267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Literaturrecherche</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Bildplatzhalter 6"/>
          <p:cNvSpPr>
            <a:spLocks noGrp="1"/>
          </p:cNvSpPr>
          <p:nvPr>
            <p:ph type="pic" sz="quarter" idx="13"/>
          </p:nvPr>
        </p:nvSpPr>
        <p:spPr>
          <a:xfrm>
            <a:off x="323528" y="1"/>
            <a:ext cx="8496622" cy="5084762"/>
          </a:xfrm>
        </p:spPr>
        <p:txBody>
          <a:bodyPr/>
          <a:lstStyle>
            <a:lvl1pPr algn="ctr">
              <a:defRPr/>
            </a:lvl1pPr>
          </a:lstStyle>
          <a:p>
            <a:r>
              <a:rPr lang="de-DE" smtClean="0"/>
              <a:t>Bild auf Platzhalter ziehen oder durch Klicken auf Symbol hinzufügen</a:t>
            </a:r>
            <a:endParaRPr lang="de-DE" dirty="0"/>
          </a:p>
        </p:txBody>
      </p:sp>
      <p:sp>
        <p:nvSpPr>
          <p:cNvPr id="11" name="Textplatzhalter 10"/>
          <p:cNvSpPr>
            <a:spLocks noGrp="1"/>
          </p:cNvSpPr>
          <p:nvPr>
            <p:ph type="body" sz="quarter" idx="15"/>
          </p:nvPr>
        </p:nvSpPr>
        <p:spPr>
          <a:xfrm>
            <a:off x="323850" y="5229225"/>
            <a:ext cx="6335713" cy="863601"/>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61429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23850" y="404664"/>
            <a:ext cx="6335713" cy="792088"/>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23850" y="1988840"/>
            <a:ext cx="8496300" cy="4103985"/>
          </a:xfrm>
          <a:prstGeom prst="rect">
            <a:avLst/>
          </a:prstGeom>
        </p:spPr>
        <p:txBody>
          <a:bodyPr vert="horz" lIns="0" tIns="0" rIns="0" bIns="0" rtlCol="0">
            <a:no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cxnSp>
        <p:nvCxnSpPr>
          <p:cNvPr id="11" name="Gerade Verbindung 10"/>
          <p:cNvCxnSpPr/>
          <p:nvPr/>
        </p:nvCxnSpPr>
        <p:spPr>
          <a:xfrm>
            <a:off x="323850" y="6408378"/>
            <a:ext cx="8496622"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Fußzeilenplatzhalter 4"/>
          <p:cNvSpPr>
            <a:spLocks noGrp="1"/>
          </p:cNvSpPr>
          <p:nvPr>
            <p:ph type="ftr" sz="quarter" idx="3"/>
          </p:nvPr>
        </p:nvSpPr>
        <p:spPr>
          <a:xfrm>
            <a:off x="2484438" y="6453336"/>
            <a:ext cx="3959770" cy="216024"/>
          </a:xfrm>
          <a:prstGeom prst="rect">
            <a:avLst/>
          </a:prstGeom>
        </p:spPr>
        <p:txBody>
          <a:bodyPr vert="horz" lIns="0" tIns="0" rIns="0" bIns="54000" rtlCol="0" anchor="b" anchorCtr="0"/>
          <a:lstStyle>
            <a:lvl1pPr algn="l">
              <a:defRPr sz="900" b="1">
                <a:solidFill>
                  <a:schemeClr val="tx1"/>
                </a:solidFill>
              </a:defRPr>
            </a:lvl1pPr>
          </a:lstStyle>
          <a:p>
            <a:r>
              <a:rPr lang="de-DE" smtClean="0"/>
              <a:t>Literaturrecherche</a:t>
            </a:r>
            <a:endParaRPr lang="de-DE" dirty="0"/>
          </a:p>
        </p:txBody>
      </p:sp>
      <p:sp>
        <p:nvSpPr>
          <p:cNvPr id="15"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7"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endParaRPr lang="de-DE" dirty="0"/>
          </a:p>
        </p:txBody>
      </p:sp>
      <p:sp>
        <p:nvSpPr>
          <p:cNvPr id="18" name="Fußzeilenplatzhalter 4"/>
          <p:cNvSpPr txBox="1">
            <a:spLocks/>
          </p:cNvSpPr>
          <p:nvPr/>
        </p:nvSpPr>
        <p:spPr>
          <a:xfrm>
            <a:off x="5724525" y="6453336"/>
            <a:ext cx="3095947" cy="216024"/>
          </a:xfrm>
          <a:prstGeom prst="rect">
            <a:avLst/>
          </a:prstGeom>
        </p:spPr>
        <p:txBody>
          <a:bodyPr vert="horz" lIns="0" tIns="0" rIns="0" bIns="54000" rtlCol="0" anchor="b" anchorCtr="0"/>
          <a:lstStyle>
            <a:defPPr>
              <a:defRPr lang="de-DE"/>
            </a:defPPr>
            <a:lvl1pPr marL="0" algn="l" defTabSz="914400" rtl="0" eaLnBrk="1" latinLnBrk="0" hangingPunct="1">
              <a:defRPr sz="7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900" dirty="0" smtClean="0"/>
              <a:t>Universität Konstanz</a:t>
            </a:r>
            <a:endParaRPr lang="de-DE" sz="900" dirty="0"/>
          </a:p>
        </p:txBody>
      </p:sp>
    </p:spTree>
  </p:cSld>
  <p:clrMap bg1="lt1" tx1="dk1" bg2="lt2" tx2="dk2" accent1="accent1" accent2="accent2" accent3="accent3" accent4="accent4" accent5="accent5" accent6="accent6" hlink="hlink" folHlink="folHlink"/>
  <p:sldLayoutIdLst>
    <p:sldLayoutId id="2147483668" r:id="rId1"/>
    <p:sldLayoutId id="2147483655" r:id="rId2"/>
    <p:sldLayoutId id="2147483671" r:id="rId3"/>
    <p:sldLayoutId id="2147483656" r:id="rId4"/>
    <p:sldLayoutId id="2147483657" r:id="rId5"/>
    <p:sldLayoutId id="2147483659" r:id="rId6"/>
    <p:sldLayoutId id="2147483665" r:id="rId7"/>
    <p:sldLayoutId id="2147483666" r:id="rId8"/>
    <p:sldLayoutId id="2147483667" r:id="rId9"/>
    <p:sldLayoutId id="2147483663" r:id="rId10"/>
    <p:sldLayoutId id="2147483662" r:id="rId11"/>
    <p:sldLayoutId id="2147483674" r:id="rId12"/>
    <p:sldLayoutId id="2147483673" r:id="rId13"/>
  </p:sldLayoutIdLst>
  <p:hf hdr="0"/>
  <p:txStyles>
    <p:titleStyle>
      <a:lvl1pPr algn="l" defTabSz="914400" rtl="0" eaLnBrk="1" latinLnBrk="0" hangingPunct="1">
        <a:lnSpc>
          <a:spcPct val="95000"/>
        </a:lnSpc>
        <a:spcBef>
          <a:spcPct val="0"/>
        </a:spcBef>
        <a:buNone/>
        <a:defRPr sz="2000" b="1" u="sng" kern="1200" baseline="0">
          <a:solidFill>
            <a:schemeClr val="tx1"/>
          </a:solidFill>
          <a:uFill>
            <a:solidFill>
              <a:schemeClr val="accent1"/>
            </a:solidFill>
          </a:uFill>
          <a:latin typeface="+mj-lt"/>
          <a:ea typeface="+mj-ea"/>
          <a:cs typeface="+mj-cs"/>
        </a:defRPr>
      </a:lvl1pPr>
    </p:titleStyle>
    <p:bodyStyle>
      <a:lvl1pPr marL="0" indent="0" algn="l" defTabSz="914400" rtl="0" eaLnBrk="1" latinLnBrk="0" hangingPunct="1">
        <a:lnSpc>
          <a:spcPct val="110000"/>
        </a:lnSpc>
        <a:spcBef>
          <a:spcPts val="0"/>
        </a:spcBef>
        <a:buFont typeface="Arial" pitchFamily="34" charset="0"/>
        <a:buNone/>
        <a:defRPr sz="1600" b="1"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itchFamily="34" charset="0"/>
        <a:buNone/>
        <a:defRPr sz="1600" kern="1200">
          <a:solidFill>
            <a:schemeClr val="tx1"/>
          </a:solidFill>
          <a:latin typeface="+mn-lt"/>
          <a:ea typeface="+mn-ea"/>
          <a:cs typeface="+mn-cs"/>
        </a:defRPr>
      </a:lvl2pPr>
      <a:lvl3pPr marL="32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3pPr>
      <a:lvl4pPr marL="77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mj-lt"/>
        <a:buNone/>
        <a:defRPr sz="1600" u="sng" kern="1200" baseline="0">
          <a:solidFill>
            <a:schemeClr val="tx1"/>
          </a:solidFill>
          <a:uFill>
            <a:solidFill>
              <a:schemeClr val="accent1"/>
            </a:solidFill>
          </a:uFill>
          <a:latin typeface="+mn-lt"/>
          <a:ea typeface="+mn-ea"/>
          <a:cs typeface="+mn-cs"/>
        </a:defRPr>
      </a:lvl5pPr>
      <a:lvl6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6pPr>
      <a:lvl7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7pPr>
      <a:lvl8pPr marL="0" indent="0" algn="l" defTabSz="914400" rtl="0" eaLnBrk="1" latinLnBrk="0" hangingPunct="1">
        <a:lnSpc>
          <a:spcPct val="110000"/>
        </a:lnSpc>
        <a:spcBef>
          <a:spcPts val="0"/>
        </a:spcBef>
        <a:buClr>
          <a:schemeClr val="accent1"/>
        </a:buClr>
        <a:buFont typeface="Arial" panose="020B0604020202020204" pitchFamily="34" charset="0"/>
        <a:buNone/>
        <a:tabLst/>
        <a:defRPr sz="1600" kern="1200" baseline="0">
          <a:solidFill>
            <a:schemeClr val="tx1"/>
          </a:solidFill>
          <a:latin typeface="+mn-lt"/>
          <a:ea typeface="+mn-ea"/>
          <a:cs typeface="+mn-cs"/>
        </a:defRPr>
      </a:lvl8pPr>
      <a:lvl9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www.kim.uni-konstanz.de/"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www.kim.uni-konstanz.de/"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www.kim.uni-konstanz.de/typo3temp/secure_downloads/72591/0/38d5b99bfc638abff029866087a356740bc736a9/Urheberrecht2018.pdf"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kim.uni-konstanz.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 7"/>
          <p:cNvPicPr>
            <a:picLocks noChangeAspect="1"/>
          </p:cNvPicPr>
          <p:nvPr/>
        </p:nvPicPr>
        <p:blipFill rotWithShape="1">
          <a:blip r:embed="rId2">
            <a:grayscl/>
          </a:blip>
          <a:srcRect l="-12102" r="12102"/>
          <a:stretch/>
        </p:blipFill>
        <p:spPr>
          <a:xfrm>
            <a:off x="3127331" y="1988840"/>
            <a:ext cx="6016669" cy="3384376"/>
          </a:xfrm>
          <a:prstGeom prst="rect">
            <a:avLst/>
          </a:prstGeom>
        </p:spPr>
      </p:pic>
      <p:sp>
        <p:nvSpPr>
          <p:cNvPr id="7" name="Untertitel 2"/>
          <p:cNvSpPr txBox="1">
            <a:spLocks/>
          </p:cNvSpPr>
          <p:nvPr/>
        </p:nvSpPr>
        <p:spPr>
          <a:xfrm>
            <a:off x="324922" y="5704710"/>
            <a:ext cx="7776542" cy="792162"/>
          </a:xfrm>
          <a:prstGeom prst="rect">
            <a:avLst/>
          </a:prstGeom>
        </p:spPr>
        <p:txBody>
          <a:bodyPr vert="horz" lIns="0" tIns="0" rIns="0" bIns="0" rtlCol="0" anchor="b">
            <a:noAutofit/>
          </a:bodyPr>
          <a:lstStyle>
            <a:lvl1pPr indent="0">
              <a:lnSpc>
                <a:spcPct val="110000"/>
              </a:lnSpc>
              <a:spcBef>
                <a:spcPts val="0"/>
              </a:spcBef>
              <a:buFont typeface="Arial" pitchFamily="34" charset="0"/>
              <a:buNone/>
              <a:defRPr sz="2000" b="1" u="sng" baseline="0">
                <a:uFill>
                  <a:solidFill>
                    <a:schemeClr val="accent1"/>
                  </a:solidFill>
                </a:uFill>
              </a:defRPr>
            </a:lvl1pPr>
            <a:lvl2pPr indent="0" algn="ctr">
              <a:lnSpc>
                <a:spcPct val="110000"/>
              </a:lnSpc>
              <a:spcBef>
                <a:spcPts val="0"/>
              </a:spcBef>
              <a:buFont typeface="Arial" pitchFamily="34" charset="0"/>
              <a:buNone/>
              <a:defRPr sz="1600">
                <a:solidFill>
                  <a:schemeClr val="tx1">
                    <a:tint val="75000"/>
                  </a:schemeClr>
                </a:solidFill>
              </a:defRPr>
            </a:lvl2pPr>
            <a:lvl3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3pPr>
            <a:lvl4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4pPr>
            <a:lvl5pPr indent="0" algn="ctr">
              <a:lnSpc>
                <a:spcPct val="110000"/>
              </a:lnSpc>
              <a:spcBef>
                <a:spcPts val="0"/>
              </a:spcBef>
              <a:buFont typeface="+mj-lt"/>
              <a:buNone/>
              <a:defRPr sz="1600" u="sng" baseline="0">
                <a:solidFill>
                  <a:schemeClr val="tx1">
                    <a:tint val="75000"/>
                  </a:schemeClr>
                </a:solidFill>
                <a:uFill>
                  <a:solidFill>
                    <a:schemeClr val="accent1"/>
                  </a:solidFill>
                </a:uFill>
              </a:defRPr>
            </a:lvl5pPr>
            <a:lvl6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6pPr>
            <a:lvl7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7pPr>
            <a:lvl8pPr indent="0" algn="ctr">
              <a:lnSpc>
                <a:spcPct val="110000"/>
              </a:lnSpc>
              <a:spcBef>
                <a:spcPts val="0"/>
              </a:spcBef>
              <a:buClr>
                <a:schemeClr val="accent1"/>
              </a:buClr>
              <a:buFont typeface="Arial" panose="020B0604020202020204" pitchFamily="34" charset="0"/>
              <a:buNone/>
              <a:tabLst/>
              <a:defRPr sz="1600" baseline="0">
                <a:solidFill>
                  <a:schemeClr val="tx1">
                    <a:tint val="75000"/>
                  </a:schemeClr>
                </a:solidFill>
              </a:defRPr>
            </a:lvl8pPr>
            <a:lvl9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9pPr>
          </a:lstStyle>
          <a:p>
            <a:r>
              <a:rPr lang="de-DE" b="0" u="none" dirty="0" smtClean="0"/>
              <a:t>Schreibberatung Linguistik, 30.03.2020</a:t>
            </a:r>
          </a:p>
          <a:p>
            <a:r>
              <a:rPr lang="de-DE" sz="1600" b="0" u="none" dirty="0"/>
              <a:t>In Zusammenarbeit mit dem Kommunikations-, Informations-, Medienzentrum (KIM</a:t>
            </a:r>
            <a:r>
              <a:rPr lang="de-DE" sz="1600" b="0" u="none" dirty="0" smtClean="0"/>
              <a:t>), IT- </a:t>
            </a:r>
            <a:r>
              <a:rPr lang="de-DE" sz="1600" b="0" u="none" dirty="0"/>
              <a:t>und </a:t>
            </a:r>
            <a:r>
              <a:rPr lang="de-DE" sz="1600" b="0" u="none" dirty="0" smtClean="0"/>
              <a:t>Bibliotheksdienste, Ralph </a:t>
            </a:r>
            <a:r>
              <a:rPr lang="de-DE" sz="1600" b="0" u="none" dirty="0"/>
              <a:t>Hafner</a:t>
            </a:r>
          </a:p>
        </p:txBody>
      </p:sp>
      <p:sp>
        <p:nvSpPr>
          <p:cNvPr id="12" name="Rechteck 11"/>
          <p:cNvSpPr>
            <a:spLocks/>
          </p:cNvSpPr>
          <p:nvPr/>
        </p:nvSpPr>
        <p:spPr>
          <a:xfrm>
            <a:off x="289615" y="3142071"/>
            <a:ext cx="4188538" cy="5749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6000" tIns="18000" rIns="36000" bIns="18000" numCol="1" spcCol="0" rtlCol="0" fromWordArt="0" anchor="ctr" anchorCtr="0" forceAA="0" compatLnSpc="1">
            <a:prstTxWarp prst="textNoShape">
              <a:avLst/>
            </a:prstTxWarp>
            <a:spAutoFit/>
          </a:bodyPr>
          <a:lstStyle/>
          <a:p>
            <a:r>
              <a:rPr lang="de-DE" sz="3500" b="1" dirty="0" smtClean="0">
                <a:solidFill>
                  <a:schemeClr val="tx1"/>
                </a:solidFill>
              </a:rPr>
              <a:t>Literaturrecherche: </a:t>
            </a:r>
            <a:endParaRPr lang="de-DE" sz="3500" b="1" dirty="0">
              <a:solidFill>
                <a:schemeClr val="tx1"/>
              </a:solidFill>
            </a:endParaRPr>
          </a:p>
        </p:txBody>
      </p:sp>
      <p:sp>
        <p:nvSpPr>
          <p:cNvPr id="13" name="Rechteck 12"/>
          <p:cNvSpPr>
            <a:spLocks/>
          </p:cNvSpPr>
          <p:nvPr/>
        </p:nvSpPr>
        <p:spPr>
          <a:xfrm>
            <a:off x="289614" y="4270835"/>
            <a:ext cx="4113874" cy="5749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18000" rIns="36000" bIns="18000" rtlCol="0" anchor="ctr">
            <a:spAutoFit/>
          </a:bodyPr>
          <a:lstStyle/>
          <a:p>
            <a:r>
              <a:rPr lang="de-DE" sz="3500" b="1" dirty="0" smtClean="0">
                <a:solidFill>
                  <a:schemeClr val="tx1"/>
                </a:solidFill>
              </a:rPr>
              <a:t>Fernleihe und MLA</a:t>
            </a:r>
          </a:p>
        </p:txBody>
      </p:sp>
      <p:sp>
        <p:nvSpPr>
          <p:cNvPr id="14" name="Rechteck 13"/>
          <p:cNvSpPr>
            <a:spLocks/>
          </p:cNvSpPr>
          <p:nvPr/>
        </p:nvSpPr>
        <p:spPr>
          <a:xfrm>
            <a:off x="289615" y="3695354"/>
            <a:ext cx="6183557" cy="5749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6000" tIns="18000" rIns="36000" bIns="18000" numCol="1" spcCol="0" rtlCol="0" fromWordArt="0" anchor="ctr" anchorCtr="0" forceAA="0" compatLnSpc="1">
            <a:prstTxWarp prst="textNoShape">
              <a:avLst/>
            </a:prstTxWarp>
            <a:spAutoFit/>
          </a:bodyPr>
          <a:lstStyle/>
          <a:p>
            <a:r>
              <a:rPr lang="de-DE" sz="3500" b="1" dirty="0" smtClean="0">
                <a:solidFill>
                  <a:schemeClr val="tx1"/>
                </a:solidFill>
              </a:rPr>
              <a:t>Lokaler Katalog, </a:t>
            </a:r>
            <a:r>
              <a:rPr lang="de-DE" sz="3500" b="1" dirty="0" err="1" smtClean="0">
                <a:solidFill>
                  <a:schemeClr val="tx1"/>
                </a:solidFill>
              </a:rPr>
              <a:t>KonSearch</a:t>
            </a:r>
            <a:r>
              <a:rPr lang="de-DE" sz="3500" b="1" dirty="0" smtClean="0">
                <a:solidFill>
                  <a:schemeClr val="tx1"/>
                </a:solidFill>
              </a:rPr>
              <a:t>,</a:t>
            </a:r>
            <a:endParaRPr lang="de-DE" sz="3500" b="1" dirty="0">
              <a:solidFill>
                <a:schemeClr val="tx1"/>
              </a:solidFill>
            </a:endParaRPr>
          </a:p>
        </p:txBody>
      </p:sp>
    </p:spTree>
    <p:extLst>
      <p:ext uri="{BB962C8B-B14F-4D97-AF65-F5344CB8AC3E}">
        <p14:creationId xmlns:p14="http://schemas.microsoft.com/office/powerpoint/2010/main" val="3372886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920558" cy="792088"/>
          </a:xfrm>
        </p:spPr>
        <p:txBody>
          <a:bodyPr/>
          <a:lstStyle/>
          <a:p>
            <a:r>
              <a:rPr lang="en-GB" sz="3200" dirty="0" err="1" smtClean="0"/>
              <a:t>Rechercheübung</a:t>
            </a:r>
            <a:r>
              <a:rPr lang="en-GB" sz="3200" dirty="0" smtClean="0"/>
              <a:t>:</a:t>
            </a:r>
            <a:br>
              <a:rPr lang="en-GB" sz="3200" dirty="0" smtClean="0"/>
            </a:br>
            <a:r>
              <a:rPr lang="en-GB" sz="3200" dirty="0" err="1" smtClean="0"/>
              <a:t>Suche</a:t>
            </a:r>
            <a:r>
              <a:rPr lang="en-GB" sz="3200" dirty="0" smtClean="0"/>
              <a:t> </a:t>
            </a:r>
            <a:r>
              <a:rPr lang="en-GB" sz="3200" dirty="0" err="1" smtClean="0"/>
              <a:t>nach</a:t>
            </a:r>
            <a:r>
              <a:rPr lang="en-GB" sz="3200" dirty="0" smtClean="0"/>
              <a:t> </a:t>
            </a:r>
            <a:r>
              <a:rPr lang="en-GB" sz="3200" dirty="0" err="1" smtClean="0"/>
              <a:t>vorgegebener</a:t>
            </a:r>
            <a:r>
              <a:rPr lang="en-GB" sz="3200" dirty="0" smtClean="0"/>
              <a:t> </a:t>
            </a:r>
            <a:r>
              <a:rPr lang="en-GB" sz="3200" dirty="0" err="1" smtClean="0"/>
              <a:t>Literatur</a:t>
            </a:r>
            <a:endParaRPr lang="en-GB" sz="3200" dirty="0"/>
          </a:p>
        </p:txBody>
      </p:sp>
      <p:sp>
        <p:nvSpPr>
          <p:cNvPr id="4" name="Fußzeilenplatzhalter 3"/>
          <p:cNvSpPr>
            <a:spLocks noGrp="1"/>
          </p:cNvSpPr>
          <p:nvPr>
            <p:ph type="ftr" sz="quarter" idx="3"/>
          </p:nvPr>
        </p:nvSpPr>
        <p:spPr/>
        <p:txBody>
          <a:bodyPr/>
          <a:lstStyle/>
          <a:p>
            <a:r>
              <a:rPr lang="de-DE" sz="900" dirty="0" smtClean="0"/>
              <a:t>Literaturrecherche</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10</a:t>
            </a:fld>
            <a:endParaRPr lang="de-DE" sz="900" dirty="0"/>
          </a:p>
        </p:txBody>
      </p:sp>
      <p:sp>
        <p:nvSpPr>
          <p:cNvPr id="6" name="Datumsplatzhalter 5"/>
          <p:cNvSpPr>
            <a:spLocks noGrp="1"/>
          </p:cNvSpPr>
          <p:nvPr>
            <p:ph type="dt" sz="half" idx="2"/>
          </p:nvPr>
        </p:nvSpPr>
        <p:spPr/>
        <p:txBody>
          <a:bodyPr/>
          <a:lstStyle/>
          <a:p>
            <a:endParaRPr lang="de-DE" sz="900" dirty="0"/>
          </a:p>
        </p:txBody>
      </p:sp>
      <p:sp>
        <p:nvSpPr>
          <p:cNvPr id="3" name="Inhaltsplatzhalter 2"/>
          <p:cNvSpPr>
            <a:spLocks noGrp="1"/>
          </p:cNvSpPr>
          <p:nvPr>
            <p:ph idx="1"/>
          </p:nvPr>
        </p:nvSpPr>
        <p:spPr>
          <a:xfrm>
            <a:off x="323850" y="1916832"/>
            <a:ext cx="8496300" cy="4248471"/>
          </a:xfrm>
        </p:spPr>
        <p:txBody>
          <a:bodyPr/>
          <a:lstStyle/>
          <a:p>
            <a:pPr lvl="1"/>
            <a:r>
              <a:rPr lang="de-DE" dirty="0"/>
              <a:t>Recherchieren Sie nach den folgenden Titeln im Lokalen Katalog und/oder in </a:t>
            </a:r>
            <a:r>
              <a:rPr lang="de-DE" dirty="0" err="1"/>
              <a:t>KonSearch</a:t>
            </a:r>
            <a:r>
              <a:rPr lang="de-DE" dirty="0"/>
              <a:t>. Überlegen Sie dafür als erstes, um was für eine Publikation es sich dabei </a:t>
            </a:r>
            <a:r>
              <a:rPr lang="de-DE" dirty="0" smtClean="0"/>
              <a:t>handelt. Führen </a:t>
            </a:r>
            <a:r>
              <a:rPr lang="de-DE" dirty="0"/>
              <a:t>Sie bei </a:t>
            </a:r>
            <a:r>
              <a:rPr lang="de-DE" dirty="0" smtClean="0"/>
              <a:t>der </a:t>
            </a:r>
            <a:r>
              <a:rPr lang="de-DE" dirty="0"/>
              <a:t>Recherche </a:t>
            </a:r>
            <a:r>
              <a:rPr lang="de-DE" dirty="0" smtClean="0"/>
              <a:t>dann alle </a:t>
            </a:r>
            <a:r>
              <a:rPr lang="de-DE" dirty="0"/>
              <a:t>Schritte aus, bis sie eine elektronische Kopie des Titels haben oder wissen, wo Sie den Titel in der Bibliothek finden. Falls der Titel nicht in Konstanz verfügbar ist, gehen Sie alle Schritte bis zum endgültigen Absenden in der Fernleihe durch</a:t>
            </a:r>
            <a:r>
              <a:rPr lang="de-DE" dirty="0" smtClean="0"/>
              <a:t>.</a:t>
            </a:r>
            <a:endParaRPr lang="en-US" dirty="0"/>
          </a:p>
          <a:p>
            <a:pPr lvl="1"/>
            <a:endParaRPr lang="en-US" dirty="0"/>
          </a:p>
          <a:p>
            <a:pPr marL="536575" lvl="2" indent="-536575" algn="just">
              <a:buNone/>
            </a:pPr>
            <a:r>
              <a:rPr lang="de-DE" dirty="0"/>
              <a:t>Bußmann, </a:t>
            </a:r>
            <a:r>
              <a:rPr lang="de-DE" dirty="0" err="1"/>
              <a:t>Hadumod</a:t>
            </a:r>
            <a:r>
              <a:rPr lang="de-DE" dirty="0"/>
              <a:t>. 2008. </a:t>
            </a:r>
            <a:r>
              <a:rPr lang="de-DE" i="1" dirty="0"/>
              <a:t>Lexikon der Sprachwissenschaft</a:t>
            </a:r>
            <a:r>
              <a:rPr lang="de-DE" dirty="0"/>
              <a:t>. Stuttgart: </a:t>
            </a:r>
            <a:r>
              <a:rPr lang="de-DE" dirty="0" smtClean="0"/>
              <a:t>Kröner.</a:t>
            </a:r>
            <a:endParaRPr lang="en-US" dirty="0"/>
          </a:p>
          <a:p>
            <a:pPr marL="536575" lvl="2" indent="-536575" algn="just">
              <a:buNone/>
            </a:pPr>
            <a:r>
              <a:rPr lang="en-US" dirty="0" smtClean="0"/>
              <a:t>L</a:t>
            </a:r>
            <a:r>
              <a:rPr lang="de-DE" dirty="0" err="1" smtClean="0"/>
              <a:t>anham</a:t>
            </a:r>
            <a:r>
              <a:rPr lang="de-DE" dirty="0"/>
              <a:t>, Leonard W. &amp; Carol A. Macdonald</a:t>
            </a:r>
            <a:r>
              <a:rPr lang="de-DE" dirty="0" smtClean="0"/>
              <a:t>. </a:t>
            </a:r>
            <a:r>
              <a:rPr lang="de-DE" dirty="0"/>
              <a:t>1979. </a:t>
            </a:r>
            <a:r>
              <a:rPr lang="de-DE" i="1" dirty="0"/>
              <a:t>The </a:t>
            </a:r>
            <a:r>
              <a:rPr lang="de-DE" i="1" dirty="0" err="1"/>
              <a:t>standard</a:t>
            </a:r>
            <a:r>
              <a:rPr lang="de-DE" i="1" dirty="0"/>
              <a:t> in South African English </a:t>
            </a:r>
            <a:r>
              <a:rPr lang="de-DE" i="1" dirty="0" err="1"/>
              <a:t>and</a:t>
            </a:r>
            <a:r>
              <a:rPr lang="de-DE" i="1" dirty="0"/>
              <a:t> </a:t>
            </a:r>
            <a:r>
              <a:rPr lang="de-DE" i="1" dirty="0" err="1"/>
              <a:t>its</a:t>
            </a:r>
            <a:r>
              <a:rPr lang="de-DE" i="1" dirty="0"/>
              <a:t> </a:t>
            </a:r>
            <a:r>
              <a:rPr lang="de-DE" i="1" dirty="0" err="1"/>
              <a:t>social</a:t>
            </a:r>
            <a:r>
              <a:rPr lang="de-DE" i="1" dirty="0"/>
              <a:t> </a:t>
            </a:r>
            <a:r>
              <a:rPr lang="de-DE" i="1" dirty="0" err="1"/>
              <a:t>history</a:t>
            </a:r>
            <a:r>
              <a:rPr lang="de-DE" i="1" dirty="0"/>
              <a:t>. </a:t>
            </a:r>
            <a:r>
              <a:rPr lang="de-DE" dirty="0"/>
              <a:t>Heidelberg: </a:t>
            </a:r>
            <a:r>
              <a:rPr lang="de-DE" dirty="0" err="1"/>
              <a:t>Groos</a:t>
            </a:r>
            <a:r>
              <a:rPr lang="de-DE" dirty="0"/>
              <a:t>.</a:t>
            </a:r>
            <a:endParaRPr lang="en-US" dirty="0"/>
          </a:p>
          <a:p>
            <a:pPr marL="536575" lvl="2" indent="-536575" algn="just">
              <a:buNone/>
            </a:pPr>
            <a:r>
              <a:rPr lang="de-DE" dirty="0" err="1" smtClean="0"/>
              <a:t>Duffley</a:t>
            </a:r>
            <a:r>
              <a:rPr lang="de-DE" dirty="0"/>
              <a:t>, Patrick </a:t>
            </a:r>
            <a:r>
              <a:rPr lang="de-DE" dirty="0" smtClean="0"/>
              <a:t>&amp; </a:t>
            </a:r>
            <a:r>
              <a:rPr lang="de-DE" dirty="0"/>
              <a:t>Ryan Fisher. 2005. </a:t>
            </a:r>
            <a:r>
              <a:rPr lang="en-GB" dirty="0"/>
              <a:t>Verb + 'to' + infinitive vs. verb + 'to' + gerund-participle: A preliminary exploration. </a:t>
            </a:r>
            <a:r>
              <a:rPr lang="en-GB" i="1" dirty="0"/>
              <a:t>Langue et </a:t>
            </a:r>
            <a:r>
              <a:rPr lang="en-GB" i="1" dirty="0" err="1"/>
              <a:t>Linguistique</a:t>
            </a:r>
            <a:r>
              <a:rPr lang="en-GB" dirty="0"/>
              <a:t> 31. 31–61</a:t>
            </a:r>
            <a:r>
              <a:rPr lang="de-DE" dirty="0" smtClean="0"/>
              <a:t>.</a:t>
            </a:r>
            <a:endParaRPr lang="en-US" dirty="0"/>
          </a:p>
          <a:p>
            <a:pPr marL="536575" lvl="2" indent="-536575" algn="just">
              <a:buNone/>
            </a:pPr>
            <a:r>
              <a:rPr lang="de-DE" dirty="0" smtClean="0"/>
              <a:t>Altmann</a:t>
            </a:r>
            <a:r>
              <a:rPr lang="de-DE" dirty="0"/>
              <a:t>, Hans. 1993. Satzmodus. In Joachim Jacobs, Arnim von </a:t>
            </a:r>
            <a:r>
              <a:rPr lang="de-DE" dirty="0" err="1"/>
              <a:t>Stechow</a:t>
            </a:r>
            <a:r>
              <a:rPr lang="de-DE" dirty="0"/>
              <a:t>, Wolfgang Sternefeld &amp; Theo </a:t>
            </a:r>
            <a:r>
              <a:rPr lang="de-DE" dirty="0" err="1"/>
              <a:t>Vennemann</a:t>
            </a:r>
            <a:r>
              <a:rPr lang="de-DE" dirty="0"/>
              <a:t> (</a:t>
            </a:r>
            <a:r>
              <a:rPr lang="de-DE" dirty="0" err="1"/>
              <a:t>eds</a:t>
            </a:r>
            <a:r>
              <a:rPr lang="de-DE" dirty="0"/>
              <a:t>.), </a:t>
            </a:r>
            <a:r>
              <a:rPr lang="de-DE" i="1" dirty="0"/>
              <a:t>Syntax</a:t>
            </a:r>
            <a:r>
              <a:rPr lang="de-DE" dirty="0"/>
              <a:t>: </a:t>
            </a:r>
            <a:r>
              <a:rPr lang="de-DE" i="1" dirty="0"/>
              <a:t>Ein internationales Handbuch zeitgenössischer Forschung</a:t>
            </a:r>
            <a:r>
              <a:rPr lang="de-DE" dirty="0"/>
              <a:t>, 1006–1029. Berlin</a:t>
            </a:r>
            <a:r>
              <a:rPr lang="de-DE" dirty="0" smtClean="0"/>
              <a:t>: </a:t>
            </a:r>
            <a:r>
              <a:rPr lang="de-DE" dirty="0" err="1"/>
              <a:t>Gruyter</a:t>
            </a:r>
            <a:r>
              <a:rPr lang="de-DE" dirty="0" smtClean="0"/>
              <a:t>.</a:t>
            </a:r>
            <a:endParaRPr lang="en-US" dirty="0"/>
          </a:p>
          <a:p>
            <a:pPr marL="536575" lvl="2" indent="-536575" algn="just">
              <a:buNone/>
            </a:pPr>
            <a:r>
              <a:rPr lang="de-DE" dirty="0" smtClean="0"/>
              <a:t>Hogg</a:t>
            </a:r>
            <a:r>
              <a:rPr lang="de-DE" dirty="0"/>
              <a:t>, Richard M. 2012</a:t>
            </a:r>
            <a:r>
              <a:rPr lang="de-DE" i="1" dirty="0"/>
              <a:t>. An </a:t>
            </a:r>
            <a:r>
              <a:rPr lang="de-DE" i="1" dirty="0" err="1"/>
              <a:t>i</a:t>
            </a:r>
            <a:r>
              <a:rPr lang="de-DE" i="1" dirty="0" err="1" smtClean="0"/>
              <a:t>ntroduction</a:t>
            </a:r>
            <a:r>
              <a:rPr lang="de-DE" i="1" dirty="0" smtClean="0"/>
              <a:t> </a:t>
            </a:r>
            <a:r>
              <a:rPr lang="de-DE" i="1" dirty="0" err="1"/>
              <a:t>to</a:t>
            </a:r>
            <a:r>
              <a:rPr lang="de-DE" i="1" dirty="0"/>
              <a:t> Old English</a:t>
            </a:r>
            <a:r>
              <a:rPr lang="de-DE" dirty="0"/>
              <a:t>. Edinburgh: Edinburgh University Press</a:t>
            </a:r>
            <a:r>
              <a:rPr lang="de-DE" dirty="0" smtClean="0"/>
              <a:t>.</a:t>
            </a:r>
            <a:endParaRPr lang="en-US" dirty="0"/>
          </a:p>
        </p:txBody>
      </p:sp>
    </p:spTree>
    <p:extLst>
      <p:ext uri="{BB962C8B-B14F-4D97-AF65-F5344CB8AC3E}">
        <p14:creationId xmlns:p14="http://schemas.microsoft.com/office/powerpoint/2010/main" val="3010646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984454" cy="1224136"/>
          </a:xfrm>
        </p:spPr>
        <p:txBody>
          <a:bodyPr>
            <a:normAutofit/>
          </a:bodyPr>
          <a:lstStyle/>
          <a:p>
            <a:r>
              <a:rPr lang="de-DE" sz="3200" dirty="0" smtClean="0"/>
              <a:t>Suche nach beliebiger Literatur zu einem Thema</a:t>
            </a:r>
            <a:endParaRPr lang="de-DE" sz="3200" dirty="0"/>
          </a:p>
        </p:txBody>
      </p:sp>
      <p:sp>
        <p:nvSpPr>
          <p:cNvPr id="3" name="Inhaltsplatzhalter 2"/>
          <p:cNvSpPr>
            <a:spLocks noGrp="1"/>
          </p:cNvSpPr>
          <p:nvPr>
            <p:ph idx="1"/>
          </p:nvPr>
        </p:nvSpPr>
        <p:spPr>
          <a:xfrm>
            <a:off x="323850" y="2492896"/>
            <a:ext cx="8496300" cy="3599929"/>
          </a:xfrm>
        </p:spPr>
        <p:txBody>
          <a:bodyPr/>
          <a:lstStyle/>
          <a:p>
            <a:pPr indent="-324000">
              <a:spcAft>
                <a:spcPts val="600"/>
              </a:spcAft>
            </a:pPr>
            <a:r>
              <a:rPr lang="de-DE" dirty="0" smtClean="0"/>
              <a:t>Themenfindung</a:t>
            </a:r>
          </a:p>
          <a:p>
            <a:pPr lvl="2"/>
            <a:r>
              <a:rPr lang="de-DE" dirty="0" smtClean="0"/>
              <a:t>Was ist mein Thema?</a:t>
            </a:r>
          </a:p>
          <a:p>
            <a:pPr lvl="2"/>
            <a:r>
              <a:rPr lang="de-DE" dirty="0" smtClean="0"/>
              <a:t>Wie ist das Thema im Fach verortet?</a:t>
            </a:r>
          </a:p>
          <a:p>
            <a:pPr lvl="2"/>
            <a:r>
              <a:rPr lang="de-DE" dirty="0" smtClean="0"/>
              <a:t>Wie grenzt sich das Thema von anderen Themen ab?</a:t>
            </a:r>
          </a:p>
          <a:p>
            <a:pPr lvl="2"/>
            <a:r>
              <a:rPr lang="de-DE" dirty="0" smtClean="0"/>
              <a:t>Wie möchte ich das Thema einschränken?</a:t>
            </a:r>
          </a:p>
          <a:p>
            <a:pPr lvl="2"/>
            <a:endParaRPr lang="de-DE" dirty="0" smtClean="0"/>
          </a:p>
          <a:p>
            <a:pPr indent="-324000">
              <a:spcAft>
                <a:spcPts val="600"/>
              </a:spcAft>
            </a:pPr>
            <a:r>
              <a:rPr lang="de-DE" dirty="0" smtClean="0"/>
              <a:t>Wichtigste Begriffe zum Thema sammeln</a:t>
            </a:r>
          </a:p>
          <a:p>
            <a:pPr lvl="2"/>
            <a:r>
              <a:rPr lang="de-DE" dirty="0" smtClean="0"/>
              <a:t>Brainstorming / Mindmap</a:t>
            </a:r>
          </a:p>
          <a:p>
            <a:pPr lvl="2"/>
            <a:r>
              <a:rPr lang="de-DE" dirty="0" smtClean="0"/>
              <a:t>Nachschlagen in Enzyklopädien, Lexika oder Handbüchern</a:t>
            </a:r>
          </a:p>
          <a:p>
            <a:pPr lvl="2"/>
            <a:r>
              <a:rPr lang="de-DE" dirty="0" smtClean="0"/>
              <a:t>Abgrenzen von anderen Begriffen</a:t>
            </a:r>
          </a:p>
          <a:p>
            <a:pPr lvl="2"/>
            <a:r>
              <a:rPr lang="de-DE" dirty="0" smtClean="0"/>
              <a:t>Synonyme, Oberbegriffe, Unterbegriffe suchen</a:t>
            </a:r>
          </a:p>
          <a:p>
            <a:pPr lvl="2"/>
            <a:r>
              <a:rPr lang="de-DE" dirty="0" smtClean="0"/>
              <a:t>Begriffe übersetzen (Datenbanken englisch)</a:t>
            </a:r>
          </a:p>
          <a:p>
            <a:pPr lvl="2"/>
            <a:r>
              <a:rPr lang="de-DE" dirty="0" smtClean="0"/>
              <a:t>Unterscheidung Stichwort vs. Schlagwort </a:t>
            </a:r>
          </a:p>
          <a:p>
            <a:pPr lvl="2"/>
            <a:endParaRPr lang="de-DE" dirty="0" smtClean="0"/>
          </a:p>
          <a:p>
            <a:pPr lvl="2"/>
            <a:endParaRPr lang="de-DE" dirty="0" smtClean="0"/>
          </a:p>
          <a:p>
            <a:pPr lvl="2"/>
            <a:endParaRPr lang="de-DE" dirty="0" smtClean="0"/>
          </a:p>
        </p:txBody>
      </p:sp>
      <p:sp>
        <p:nvSpPr>
          <p:cNvPr id="4" name="Fußzeilenplatzhalter 3"/>
          <p:cNvSpPr>
            <a:spLocks noGrp="1"/>
          </p:cNvSpPr>
          <p:nvPr>
            <p:ph type="ftr" sz="quarter" idx="3"/>
          </p:nvPr>
        </p:nvSpPr>
        <p:spPr/>
        <p:txBody>
          <a:bodyPr/>
          <a:lstStyle/>
          <a:p>
            <a:r>
              <a:rPr lang="de-DE" sz="900" dirty="0" smtClean="0"/>
              <a:t>Literaturrecherche</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11</a:t>
            </a:fld>
            <a:endParaRPr lang="de-DE" sz="900" dirty="0"/>
          </a:p>
        </p:txBody>
      </p:sp>
      <p:sp>
        <p:nvSpPr>
          <p:cNvPr id="6" name="Datumsplatzhalter 5"/>
          <p:cNvSpPr>
            <a:spLocks noGrp="1"/>
          </p:cNvSpPr>
          <p:nvPr>
            <p:ph type="dt" sz="half" idx="2"/>
          </p:nvPr>
        </p:nvSpPr>
        <p:spPr/>
        <p:txBody>
          <a:bodyPr/>
          <a:lstStyle/>
          <a:p>
            <a:endParaRPr lang="de-DE" sz="900" dirty="0"/>
          </a:p>
        </p:txBody>
      </p:sp>
    </p:spTree>
    <p:extLst>
      <p:ext uri="{BB962C8B-B14F-4D97-AF65-F5344CB8AC3E}">
        <p14:creationId xmlns:p14="http://schemas.microsoft.com/office/powerpoint/2010/main" val="380597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200" dirty="0" err="1" smtClean="0"/>
              <a:t>Kreislauf</a:t>
            </a:r>
            <a:r>
              <a:rPr lang="en-GB" sz="3200" dirty="0" smtClean="0"/>
              <a:t> der </a:t>
            </a:r>
            <a:r>
              <a:rPr lang="en-GB" sz="3200" dirty="0" err="1" smtClean="0"/>
              <a:t>Wissenschaft</a:t>
            </a:r>
            <a:endParaRPr lang="en-GB" sz="3200" dirty="0"/>
          </a:p>
        </p:txBody>
      </p:sp>
      <p:sp>
        <p:nvSpPr>
          <p:cNvPr id="4" name="Fußzeilenplatzhalter 3"/>
          <p:cNvSpPr>
            <a:spLocks noGrp="1"/>
          </p:cNvSpPr>
          <p:nvPr>
            <p:ph type="ftr" sz="quarter" idx="3"/>
          </p:nvPr>
        </p:nvSpPr>
        <p:spPr/>
        <p:txBody>
          <a:bodyPr/>
          <a:lstStyle/>
          <a:p>
            <a:r>
              <a:rPr lang="de-DE" sz="900" smtClean="0"/>
              <a:t>Literaturrecherche</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12</a:t>
            </a:fld>
            <a:endParaRPr lang="de-DE" sz="900" dirty="0"/>
          </a:p>
        </p:txBody>
      </p:sp>
      <p:sp>
        <p:nvSpPr>
          <p:cNvPr id="6" name="Datumsplatzhalter 5"/>
          <p:cNvSpPr>
            <a:spLocks noGrp="1"/>
          </p:cNvSpPr>
          <p:nvPr>
            <p:ph type="dt" sz="half" idx="2"/>
          </p:nvPr>
        </p:nvSpPr>
        <p:spPr/>
        <p:txBody>
          <a:bodyPr/>
          <a:lstStyle/>
          <a:p>
            <a:endParaRPr lang="de-DE" sz="900" dirty="0"/>
          </a:p>
        </p:txBody>
      </p:sp>
      <p:grpSp>
        <p:nvGrpSpPr>
          <p:cNvPr id="3" name="Gruppieren 2"/>
          <p:cNvGrpSpPr/>
          <p:nvPr/>
        </p:nvGrpSpPr>
        <p:grpSpPr>
          <a:xfrm>
            <a:off x="971688" y="1052736"/>
            <a:ext cx="7200624" cy="5184576"/>
            <a:chOff x="251520" y="1052736"/>
            <a:chExt cx="7200624" cy="5184576"/>
          </a:xfrm>
        </p:grpSpPr>
        <p:sp>
          <p:nvSpPr>
            <p:cNvPr id="7" name="Oval 6"/>
            <p:cNvSpPr/>
            <p:nvPr/>
          </p:nvSpPr>
          <p:spPr>
            <a:xfrm>
              <a:off x="3779912" y="1052736"/>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err="1" smtClean="0"/>
                <a:t>Neue</a:t>
              </a:r>
              <a:r>
                <a:rPr lang="en-GB" sz="1600" dirty="0" smtClean="0"/>
                <a:t> </a:t>
              </a:r>
              <a:r>
                <a:rPr lang="en-GB" sz="1600" dirty="0" err="1" smtClean="0"/>
                <a:t>Idee</a:t>
              </a:r>
              <a:r>
                <a:rPr lang="en-GB" sz="1600" dirty="0" smtClean="0"/>
                <a:t> / </a:t>
              </a:r>
              <a:r>
                <a:rPr lang="en-GB" sz="1600" dirty="0" err="1" smtClean="0"/>
                <a:t>Theorie</a:t>
              </a:r>
              <a:endParaRPr lang="en-GB" sz="1600" dirty="0"/>
            </a:p>
          </p:txBody>
        </p:sp>
        <p:sp>
          <p:nvSpPr>
            <p:cNvPr id="8" name="Oval 7"/>
            <p:cNvSpPr/>
            <p:nvPr/>
          </p:nvSpPr>
          <p:spPr>
            <a:xfrm>
              <a:off x="5868144" y="1917008"/>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dirty="0" err="1" smtClean="0"/>
                <a:t>Austausch</a:t>
              </a:r>
              <a:r>
                <a:rPr lang="en-GB" sz="1600" dirty="0" smtClean="0"/>
                <a:t> </a:t>
              </a:r>
            </a:p>
            <a:p>
              <a:pPr algn="ctr"/>
              <a:r>
                <a:rPr lang="en-GB" sz="1600" dirty="0" err="1"/>
                <a:t>m</a:t>
              </a:r>
              <a:r>
                <a:rPr lang="en-GB" sz="1600" dirty="0" err="1" smtClean="0"/>
                <a:t>it</a:t>
              </a:r>
              <a:endParaRPr lang="en-GB" sz="1600" dirty="0" smtClean="0"/>
            </a:p>
            <a:p>
              <a:pPr algn="ctr"/>
              <a:r>
                <a:rPr lang="en-GB" sz="1600" dirty="0" smtClean="0"/>
                <a:t> </a:t>
              </a:r>
              <a:r>
                <a:rPr lang="en-GB" sz="1600" dirty="0" err="1" smtClean="0"/>
                <a:t>KollegInnen</a:t>
              </a:r>
              <a:endParaRPr lang="en-GB" sz="1600" dirty="0"/>
            </a:p>
          </p:txBody>
        </p:sp>
        <p:sp>
          <p:nvSpPr>
            <p:cNvPr id="9" name="Oval 8"/>
            <p:cNvSpPr/>
            <p:nvPr/>
          </p:nvSpPr>
          <p:spPr>
            <a:xfrm>
              <a:off x="5868144" y="4005240"/>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dirty="0" err="1" smtClean="0"/>
                <a:t>Vortrag</a:t>
              </a:r>
              <a:r>
                <a:rPr lang="en-GB" sz="1600" dirty="0" smtClean="0"/>
                <a:t> auf </a:t>
              </a:r>
            </a:p>
            <a:p>
              <a:pPr algn="ctr"/>
              <a:r>
                <a:rPr lang="en-GB" sz="1600" dirty="0" err="1" smtClean="0"/>
                <a:t>Fachkongress</a:t>
              </a:r>
              <a:endParaRPr lang="en-GB" sz="1600" dirty="0"/>
            </a:p>
          </p:txBody>
        </p:sp>
        <p:sp>
          <p:nvSpPr>
            <p:cNvPr id="10" name="Oval 9"/>
            <p:cNvSpPr/>
            <p:nvPr/>
          </p:nvSpPr>
          <p:spPr>
            <a:xfrm>
              <a:off x="3779912" y="4653312"/>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err="1" smtClean="0"/>
                <a:t>Artikel</a:t>
              </a:r>
              <a:r>
                <a:rPr lang="en-GB" sz="1600" dirty="0" smtClean="0"/>
                <a:t> in </a:t>
              </a:r>
            </a:p>
            <a:p>
              <a:pPr algn="ctr"/>
              <a:r>
                <a:rPr lang="en-GB" sz="1600" dirty="0" err="1" smtClean="0"/>
                <a:t>Kongressband</a:t>
              </a:r>
              <a:r>
                <a:rPr lang="en-GB" sz="1600" dirty="0" smtClean="0"/>
                <a:t> /</a:t>
              </a:r>
            </a:p>
            <a:p>
              <a:pPr algn="ctr"/>
              <a:r>
                <a:rPr lang="en-GB" sz="1600" dirty="0" smtClean="0"/>
                <a:t> </a:t>
              </a:r>
              <a:r>
                <a:rPr lang="en-GB" sz="1600" dirty="0" err="1" smtClean="0"/>
                <a:t>Sammelband</a:t>
              </a:r>
              <a:r>
                <a:rPr lang="en-GB" sz="1600" dirty="0" smtClean="0"/>
                <a:t> / </a:t>
              </a:r>
            </a:p>
            <a:p>
              <a:pPr algn="ctr"/>
              <a:r>
                <a:rPr lang="en-GB" sz="1600" dirty="0" err="1" smtClean="0"/>
                <a:t>Zeitschrift</a:t>
              </a:r>
              <a:endParaRPr lang="en-GB" sz="1600" dirty="0"/>
            </a:p>
          </p:txBody>
        </p:sp>
        <p:sp>
          <p:nvSpPr>
            <p:cNvPr id="11" name="Oval 10"/>
            <p:cNvSpPr/>
            <p:nvPr/>
          </p:nvSpPr>
          <p:spPr>
            <a:xfrm>
              <a:off x="1763688" y="4005240"/>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err="1" smtClean="0"/>
                <a:t>Publikation</a:t>
              </a:r>
              <a:r>
                <a:rPr lang="en-GB" sz="1600" dirty="0" smtClean="0"/>
                <a:t> </a:t>
              </a:r>
              <a:r>
                <a:rPr lang="en-GB" sz="1600" dirty="0"/>
                <a:t>/</a:t>
              </a:r>
              <a:endParaRPr lang="en-GB" sz="1600" dirty="0" smtClean="0"/>
            </a:p>
            <a:p>
              <a:pPr algn="ctr"/>
              <a:r>
                <a:rPr lang="en-GB" sz="1600" dirty="0" err="1" smtClean="0"/>
                <a:t>Monografie</a:t>
              </a:r>
              <a:endParaRPr lang="en-GB" sz="1600" dirty="0" smtClean="0"/>
            </a:p>
          </p:txBody>
        </p:sp>
        <p:sp>
          <p:nvSpPr>
            <p:cNvPr id="12" name="Oval 11"/>
            <p:cNvSpPr/>
            <p:nvPr/>
          </p:nvSpPr>
          <p:spPr>
            <a:xfrm>
              <a:off x="1763688" y="1917008"/>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err="1" smtClean="0"/>
                <a:t>Eintrag</a:t>
              </a:r>
              <a:endParaRPr lang="en-GB" sz="1600" dirty="0" smtClean="0"/>
            </a:p>
            <a:p>
              <a:pPr algn="ctr"/>
              <a:r>
                <a:rPr lang="en-GB" sz="1600" dirty="0" smtClean="0"/>
                <a:t> </a:t>
              </a:r>
              <a:r>
                <a:rPr lang="en-GB" sz="1600" dirty="0" err="1" smtClean="0"/>
                <a:t>Fach</a:t>
              </a:r>
              <a:r>
                <a:rPr lang="en-GB" sz="1600" dirty="0" smtClean="0"/>
                <a:t>-</a:t>
              </a:r>
            </a:p>
            <a:p>
              <a:pPr algn="ctr"/>
              <a:r>
                <a:rPr lang="en-GB" sz="1600" dirty="0" err="1" smtClean="0"/>
                <a:t>enzyklopädie</a:t>
              </a:r>
              <a:endParaRPr lang="en-GB" sz="1600" dirty="0" smtClean="0"/>
            </a:p>
          </p:txBody>
        </p:sp>
        <p:sp>
          <p:nvSpPr>
            <p:cNvPr id="13" name="Pfeil nach rechts 12"/>
            <p:cNvSpPr/>
            <p:nvPr/>
          </p:nvSpPr>
          <p:spPr>
            <a:xfrm rot="1663488">
              <a:off x="5456537" y="1917274"/>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feil nach rechts 13"/>
            <p:cNvSpPr/>
            <p:nvPr/>
          </p:nvSpPr>
          <p:spPr>
            <a:xfrm rot="5400000">
              <a:off x="6464649" y="3500565"/>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feil nach rechts 14"/>
            <p:cNvSpPr/>
            <p:nvPr/>
          </p:nvSpPr>
          <p:spPr>
            <a:xfrm rot="8652457">
              <a:off x="5470689" y="5091920"/>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feil nach rechts 15"/>
            <p:cNvSpPr/>
            <p:nvPr/>
          </p:nvSpPr>
          <p:spPr>
            <a:xfrm rot="16200000">
              <a:off x="2303748" y="3465005"/>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feil nach rechts 16"/>
            <p:cNvSpPr/>
            <p:nvPr/>
          </p:nvSpPr>
          <p:spPr>
            <a:xfrm rot="19606830">
              <a:off x="3245094" y="1767662"/>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251520" y="5517408"/>
              <a:ext cx="1800200" cy="7199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err="1" smtClean="0"/>
                <a:t>Rezension</a:t>
              </a:r>
              <a:r>
                <a:rPr lang="en-GB" sz="1600" dirty="0" smtClean="0"/>
                <a:t>,</a:t>
              </a:r>
            </a:p>
            <a:p>
              <a:pPr algn="ctr"/>
              <a:r>
                <a:rPr lang="en-GB" sz="1600" dirty="0" err="1" smtClean="0"/>
                <a:t>Zitat</a:t>
              </a:r>
              <a:r>
                <a:rPr lang="en-GB" sz="1600" dirty="0" smtClean="0"/>
                <a:t>, </a:t>
              </a:r>
              <a:r>
                <a:rPr lang="en-GB" sz="1600" dirty="0" err="1" smtClean="0"/>
                <a:t>Diskurs</a:t>
              </a:r>
              <a:endParaRPr lang="en-GB" sz="1600" dirty="0" smtClean="0"/>
            </a:p>
          </p:txBody>
        </p:sp>
        <p:sp>
          <p:nvSpPr>
            <p:cNvPr id="19" name="Pfeil nach rechts 18"/>
            <p:cNvSpPr/>
            <p:nvPr/>
          </p:nvSpPr>
          <p:spPr>
            <a:xfrm rot="12477274">
              <a:off x="3242062" y="5157340"/>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Pfeil nach rechts 19"/>
            <p:cNvSpPr/>
            <p:nvPr/>
          </p:nvSpPr>
          <p:spPr>
            <a:xfrm rot="10639111">
              <a:off x="2126542" y="5829748"/>
              <a:ext cx="1629534" cy="1584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Pfeil nach rechts 20"/>
            <p:cNvSpPr/>
            <p:nvPr/>
          </p:nvSpPr>
          <p:spPr>
            <a:xfrm rot="19410568">
              <a:off x="1249938" y="5202056"/>
              <a:ext cx="579433" cy="158412"/>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2" name="Textfeld 21"/>
          <p:cNvSpPr txBox="1"/>
          <p:nvPr/>
        </p:nvSpPr>
        <p:spPr>
          <a:xfrm>
            <a:off x="6156176" y="6026180"/>
            <a:ext cx="2799164" cy="307777"/>
          </a:xfrm>
          <a:prstGeom prst="rect">
            <a:avLst/>
          </a:prstGeom>
          <a:noFill/>
        </p:spPr>
        <p:txBody>
          <a:bodyPr wrap="none" rtlCol="0">
            <a:spAutoFit/>
          </a:bodyPr>
          <a:lstStyle/>
          <a:p>
            <a:r>
              <a:rPr lang="en-GB" sz="1400" dirty="0" smtClean="0"/>
              <a:t>(</a:t>
            </a:r>
            <a:r>
              <a:rPr lang="en-GB" sz="1400" dirty="0" err="1"/>
              <a:t>ü</a:t>
            </a:r>
            <a:r>
              <a:rPr lang="en-GB" sz="1400" dirty="0" err="1" smtClean="0"/>
              <a:t>bernommen</a:t>
            </a:r>
            <a:r>
              <a:rPr lang="en-GB" sz="1400" dirty="0" smtClean="0"/>
              <a:t> von Ralph </a:t>
            </a:r>
            <a:r>
              <a:rPr lang="en-GB" sz="1400" dirty="0" err="1" smtClean="0"/>
              <a:t>Hafner</a:t>
            </a:r>
            <a:r>
              <a:rPr lang="en-GB" sz="1400" dirty="0" smtClean="0"/>
              <a:t>)</a:t>
            </a:r>
            <a:endParaRPr lang="en-GB" sz="1400" dirty="0"/>
          </a:p>
        </p:txBody>
      </p:sp>
    </p:spTree>
    <p:extLst>
      <p:ext uri="{BB962C8B-B14F-4D97-AF65-F5344CB8AC3E}">
        <p14:creationId xmlns:p14="http://schemas.microsoft.com/office/powerpoint/2010/main" val="1589734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200" dirty="0" err="1" smtClean="0"/>
              <a:t>Vorgehen</a:t>
            </a:r>
            <a:r>
              <a:rPr lang="en-GB" sz="3200" dirty="0" smtClean="0"/>
              <a:t> </a:t>
            </a:r>
            <a:r>
              <a:rPr lang="en-GB" sz="3200" dirty="0" err="1" smtClean="0"/>
              <a:t>bei</a:t>
            </a:r>
            <a:r>
              <a:rPr lang="en-GB" sz="3200" dirty="0" smtClean="0"/>
              <a:t> der </a:t>
            </a:r>
            <a:r>
              <a:rPr lang="en-GB" sz="3200" dirty="0" err="1" smtClean="0"/>
              <a:t>Recherche</a:t>
            </a:r>
            <a:endParaRPr lang="en-GB" sz="3200" dirty="0"/>
          </a:p>
        </p:txBody>
      </p:sp>
      <p:sp>
        <p:nvSpPr>
          <p:cNvPr id="4" name="Fußzeilenplatzhalter 3"/>
          <p:cNvSpPr>
            <a:spLocks noGrp="1"/>
          </p:cNvSpPr>
          <p:nvPr>
            <p:ph type="ftr" sz="quarter" idx="3"/>
          </p:nvPr>
        </p:nvSpPr>
        <p:spPr/>
        <p:txBody>
          <a:bodyPr/>
          <a:lstStyle/>
          <a:p>
            <a:r>
              <a:rPr lang="de-DE" sz="900" smtClean="0"/>
              <a:t>Literaturrecherche</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13</a:t>
            </a:fld>
            <a:endParaRPr lang="de-DE" sz="900" dirty="0"/>
          </a:p>
        </p:txBody>
      </p:sp>
      <p:sp>
        <p:nvSpPr>
          <p:cNvPr id="6" name="Datumsplatzhalter 5"/>
          <p:cNvSpPr>
            <a:spLocks noGrp="1"/>
          </p:cNvSpPr>
          <p:nvPr>
            <p:ph type="dt" sz="half" idx="2"/>
          </p:nvPr>
        </p:nvSpPr>
        <p:spPr/>
        <p:txBody>
          <a:bodyPr/>
          <a:lstStyle/>
          <a:p>
            <a:endParaRPr lang="de-DE" sz="900" dirty="0"/>
          </a:p>
        </p:txBody>
      </p:sp>
      <p:grpSp>
        <p:nvGrpSpPr>
          <p:cNvPr id="3" name="Gruppieren 2"/>
          <p:cNvGrpSpPr/>
          <p:nvPr/>
        </p:nvGrpSpPr>
        <p:grpSpPr>
          <a:xfrm>
            <a:off x="971688" y="1052736"/>
            <a:ext cx="7200624" cy="5184576"/>
            <a:chOff x="251520" y="1052736"/>
            <a:chExt cx="7200624" cy="5184576"/>
          </a:xfrm>
        </p:grpSpPr>
        <p:sp>
          <p:nvSpPr>
            <p:cNvPr id="7" name="Oval 6"/>
            <p:cNvSpPr/>
            <p:nvPr/>
          </p:nvSpPr>
          <p:spPr>
            <a:xfrm>
              <a:off x="3779912" y="1052736"/>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err="1" smtClean="0"/>
                <a:t>Neue</a:t>
              </a:r>
              <a:r>
                <a:rPr lang="en-GB" sz="1600" dirty="0" smtClean="0"/>
                <a:t> </a:t>
              </a:r>
              <a:r>
                <a:rPr lang="en-GB" sz="1600" dirty="0" err="1" smtClean="0"/>
                <a:t>Idee</a:t>
              </a:r>
              <a:r>
                <a:rPr lang="en-GB" sz="1600" dirty="0" smtClean="0"/>
                <a:t> / </a:t>
              </a:r>
              <a:r>
                <a:rPr lang="en-GB" sz="1600" dirty="0" err="1" smtClean="0"/>
                <a:t>Theorie</a:t>
              </a:r>
              <a:endParaRPr lang="en-GB" sz="1600" dirty="0"/>
            </a:p>
          </p:txBody>
        </p:sp>
        <p:sp>
          <p:nvSpPr>
            <p:cNvPr id="8" name="Oval 7"/>
            <p:cNvSpPr/>
            <p:nvPr/>
          </p:nvSpPr>
          <p:spPr>
            <a:xfrm>
              <a:off x="5868144" y="1917008"/>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dirty="0" err="1" smtClean="0"/>
                <a:t>Austausch</a:t>
              </a:r>
              <a:r>
                <a:rPr lang="en-GB" sz="1600" dirty="0" smtClean="0"/>
                <a:t> </a:t>
              </a:r>
            </a:p>
            <a:p>
              <a:pPr algn="ctr"/>
              <a:r>
                <a:rPr lang="en-GB" sz="1600" dirty="0" err="1"/>
                <a:t>m</a:t>
              </a:r>
              <a:r>
                <a:rPr lang="en-GB" sz="1600" dirty="0" err="1" smtClean="0"/>
                <a:t>it</a:t>
              </a:r>
              <a:endParaRPr lang="en-GB" sz="1600" dirty="0" smtClean="0"/>
            </a:p>
            <a:p>
              <a:pPr algn="ctr"/>
              <a:r>
                <a:rPr lang="en-GB" sz="1600" dirty="0" smtClean="0"/>
                <a:t> </a:t>
              </a:r>
              <a:r>
                <a:rPr lang="en-GB" sz="1600" dirty="0" err="1" smtClean="0"/>
                <a:t>KollegInnen</a:t>
              </a:r>
              <a:endParaRPr lang="en-GB" sz="1600" dirty="0"/>
            </a:p>
          </p:txBody>
        </p:sp>
        <p:sp>
          <p:nvSpPr>
            <p:cNvPr id="9" name="Oval 8"/>
            <p:cNvSpPr/>
            <p:nvPr/>
          </p:nvSpPr>
          <p:spPr>
            <a:xfrm>
              <a:off x="5868144" y="4005240"/>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dirty="0" err="1" smtClean="0"/>
                <a:t>Vortrag</a:t>
              </a:r>
              <a:r>
                <a:rPr lang="en-GB" sz="1600" dirty="0" smtClean="0"/>
                <a:t> auf </a:t>
              </a:r>
            </a:p>
            <a:p>
              <a:pPr algn="ctr"/>
              <a:r>
                <a:rPr lang="en-GB" sz="1600" dirty="0" err="1" smtClean="0"/>
                <a:t>Fachkongress</a:t>
              </a:r>
              <a:endParaRPr lang="en-GB" sz="1600" dirty="0"/>
            </a:p>
          </p:txBody>
        </p:sp>
        <p:sp>
          <p:nvSpPr>
            <p:cNvPr id="10" name="Oval 9"/>
            <p:cNvSpPr/>
            <p:nvPr/>
          </p:nvSpPr>
          <p:spPr>
            <a:xfrm>
              <a:off x="3779912" y="4653312"/>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err="1" smtClean="0"/>
                <a:t>Artikel</a:t>
              </a:r>
              <a:r>
                <a:rPr lang="en-GB" sz="1600" dirty="0" smtClean="0"/>
                <a:t> in </a:t>
              </a:r>
            </a:p>
            <a:p>
              <a:pPr algn="ctr"/>
              <a:r>
                <a:rPr lang="en-GB" sz="1600" dirty="0" err="1" smtClean="0"/>
                <a:t>Kongressband</a:t>
              </a:r>
              <a:r>
                <a:rPr lang="en-GB" sz="1600" dirty="0" smtClean="0"/>
                <a:t> /</a:t>
              </a:r>
            </a:p>
            <a:p>
              <a:pPr algn="ctr"/>
              <a:r>
                <a:rPr lang="en-GB" sz="1600" dirty="0" smtClean="0"/>
                <a:t> </a:t>
              </a:r>
              <a:r>
                <a:rPr lang="en-GB" sz="1600" dirty="0" err="1" smtClean="0"/>
                <a:t>Sammelband</a:t>
              </a:r>
              <a:r>
                <a:rPr lang="en-GB" sz="1600" dirty="0" smtClean="0"/>
                <a:t> / </a:t>
              </a:r>
            </a:p>
            <a:p>
              <a:pPr algn="ctr"/>
              <a:r>
                <a:rPr lang="en-GB" sz="1600" dirty="0" err="1" smtClean="0"/>
                <a:t>Zeitschrift</a:t>
              </a:r>
              <a:endParaRPr lang="en-GB" sz="1600" dirty="0"/>
            </a:p>
          </p:txBody>
        </p:sp>
        <p:sp>
          <p:nvSpPr>
            <p:cNvPr id="11" name="Oval 10"/>
            <p:cNvSpPr/>
            <p:nvPr/>
          </p:nvSpPr>
          <p:spPr>
            <a:xfrm>
              <a:off x="1763688" y="4005240"/>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err="1" smtClean="0"/>
                <a:t>Publikation</a:t>
              </a:r>
              <a:r>
                <a:rPr lang="en-GB" sz="1600" dirty="0" smtClean="0"/>
                <a:t> / </a:t>
              </a:r>
            </a:p>
            <a:p>
              <a:pPr algn="ctr"/>
              <a:r>
                <a:rPr lang="en-GB" sz="1600" dirty="0" err="1" smtClean="0"/>
                <a:t>Monografie</a:t>
              </a:r>
              <a:endParaRPr lang="en-GB" sz="1600" dirty="0" smtClean="0"/>
            </a:p>
          </p:txBody>
        </p:sp>
        <p:sp>
          <p:nvSpPr>
            <p:cNvPr id="12" name="Oval 11"/>
            <p:cNvSpPr/>
            <p:nvPr/>
          </p:nvSpPr>
          <p:spPr>
            <a:xfrm>
              <a:off x="1763688" y="1917008"/>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err="1" smtClean="0"/>
                <a:t>Eintrag</a:t>
              </a:r>
              <a:endParaRPr lang="en-GB" sz="1600" dirty="0" smtClean="0"/>
            </a:p>
            <a:p>
              <a:pPr algn="ctr"/>
              <a:r>
                <a:rPr lang="en-GB" sz="1600" dirty="0" smtClean="0"/>
                <a:t> </a:t>
              </a:r>
              <a:r>
                <a:rPr lang="en-GB" sz="1600" dirty="0" err="1" smtClean="0"/>
                <a:t>Fach</a:t>
              </a:r>
              <a:r>
                <a:rPr lang="en-GB" sz="1600" dirty="0" smtClean="0"/>
                <a:t>-</a:t>
              </a:r>
            </a:p>
            <a:p>
              <a:pPr algn="ctr"/>
              <a:r>
                <a:rPr lang="en-GB" sz="1600" dirty="0" err="1" smtClean="0"/>
                <a:t>enzyklopädie</a:t>
              </a:r>
              <a:endParaRPr lang="en-GB" sz="1600" dirty="0" smtClean="0"/>
            </a:p>
          </p:txBody>
        </p:sp>
        <p:sp>
          <p:nvSpPr>
            <p:cNvPr id="13" name="Pfeil nach rechts 12"/>
            <p:cNvSpPr/>
            <p:nvPr/>
          </p:nvSpPr>
          <p:spPr>
            <a:xfrm rot="1663488">
              <a:off x="5456537" y="1917274"/>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feil nach rechts 13"/>
            <p:cNvSpPr/>
            <p:nvPr/>
          </p:nvSpPr>
          <p:spPr>
            <a:xfrm rot="5400000">
              <a:off x="6464649" y="3500565"/>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feil nach rechts 14"/>
            <p:cNvSpPr/>
            <p:nvPr/>
          </p:nvSpPr>
          <p:spPr>
            <a:xfrm rot="8652457">
              <a:off x="5470689" y="5091920"/>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feil nach rechts 15"/>
            <p:cNvSpPr/>
            <p:nvPr/>
          </p:nvSpPr>
          <p:spPr>
            <a:xfrm rot="16200000">
              <a:off x="2303748" y="3465005"/>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feil nach rechts 16"/>
            <p:cNvSpPr/>
            <p:nvPr/>
          </p:nvSpPr>
          <p:spPr>
            <a:xfrm rot="19606830">
              <a:off x="3245094" y="1767662"/>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251520" y="5517408"/>
              <a:ext cx="1800200" cy="7199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err="1" smtClean="0"/>
                <a:t>Rezension</a:t>
              </a:r>
              <a:r>
                <a:rPr lang="en-GB" sz="1600" dirty="0" smtClean="0"/>
                <a:t>,</a:t>
              </a:r>
            </a:p>
            <a:p>
              <a:pPr algn="ctr"/>
              <a:r>
                <a:rPr lang="en-GB" sz="1600" dirty="0" err="1" smtClean="0"/>
                <a:t>Zitat</a:t>
              </a:r>
              <a:r>
                <a:rPr lang="en-GB" sz="1600" dirty="0" smtClean="0"/>
                <a:t>, </a:t>
              </a:r>
              <a:r>
                <a:rPr lang="en-GB" sz="1600" dirty="0" err="1" smtClean="0"/>
                <a:t>Diskurs</a:t>
              </a:r>
              <a:endParaRPr lang="en-GB" sz="1600" dirty="0" smtClean="0"/>
            </a:p>
          </p:txBody>
        </p:sp>
        <p:sp>
          <p:nvSpPr>
            <p:cNvPr id="19" name="Pfeil nach rechts 18"/>
            <p:cNvSpPr/>
            <p:nvPr/>
          </p:nvSpPr>
          <p:spPr>
            <a:xfrm rot="12477274">
              <a:off x="3242062" y="5157340"/>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Pfeil nach rechts 19"/>
            <p:cNvSpPr/>
            <p:nvPr/>
          </p:nvSpPr>
          <p:spPr>
            <a:xfrm rot="10639111">
              <a:off x="2126542" y="5829748"/>
              <a:ext cx="1629534" cy="1584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Pfeil nach rechts 20"/>
            <p:cNvSpPr/>
            <p:nvPr/>
          </p:nvSpPr>
          <p:spPr>
            <a:xfrm rot="19410568">
              <a:off x="1249938" y="5202056"/>
              <a:ext cx="579433" cy="158412"/>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Pfeil nach rechts 21"/>
            <p:cNvSpPr/>
            <p:nvPr/>
          </p:nvSpPr>
          <p:spPr>
            <a:xfrm rot="8916533">
              <a:off x="3447521" y="2208490"/>
              <a:ext cx="432048" cy="504056"/>
            </a:xfrm>
            <a:prstGeom prst="rightArrow">
              <a:avLst/>
            </a:prstGeom>
            <a:solidFill>
              <a:srgbClr val="6600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Pfeil nach rechts 22"/>
            <p:cNvSpPr/>
            <p:nvPr/>
          </p:nvSpPr>
          <p:spPr>
            <a:xfrm rot="5400000">
              <a:off x="2825650" y="3504633"/>
              <a:ext cx="432048" cy="504056"/>
            </a:xfrm>
            <a:prstGeom prst="rightArrow">
              <a:avLst/>
            </a:prstGeom>
            <a:solidFill>
              <a:srgbClr val="6600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Pfeil nach rechts 23"/>
            <p:cNvSpPr/>
            <p:nvPr/>
          </p:nvSpPr>
          <p:spPr>
            <a:xfrm rot="2081141">
              <a:off x="3452897" y="4719007"/>
              <a:ext cx="432048" cy="504056"/>
            </a:xfrm>
            <a:prstGeom prst="rightArrow">
              <a:avLst/>
            </a:prstGeom>
            <a:solidFill>
              <a:srgbClr val="6600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Textfeld 24"/>
          <p:cNvSpPr txBox="1"/>
          <p:nvPr/>
        </p:nvSpPr>
        <p:spPr>
          <a:xfrm>
            <a:off x="6156176" y="6026180"/>
            <a:ext cx="2799164" cy="307777"/>
          </a:xfrm>
          <a:prstGeom prst="rect">
            <a:avLst/>
          </a:prstGeom>
          <a:noFill/>
        </p:spPr>
        <p:txBody>
          <a:bodyPr wrap="none" rtlCol="0">
            <a:spAutoFit/>
          </a:bodyPr>
          <a:lstStyle/>
          <a:p>
            <a:r>
              <a:rPr lang="en-GB" sz="1400" dirty="0" smtClean="0"/>
              <a:t>(</a:t>
            </a:r>
            <a:r>
              <a:rPr lang="en-GB" sz="1400" dirty="0" err="1"/>
              <a:t>ü</a:t>
            </a:r>
            <a:r>
              <a:rPr lang="en-GB" sz="1400" dirty="0" err="1" smtClean="0"/>
              <a:t>bernommen</a:t>
            </a:r>
            <a:r>
              <a:rPr lang="en-GB" sz="1400" dirty="0" smtClean="0"/>
              <a:t> von Ralph </a:t>
            </a:r>
            <a:r>
              <a:rPr lang="en-GB" sz="1400" dirty="0" err="1" smtClean="0"/>
              <a:t>Hafner</a:t>
            </a:r>
            <a:r>
              <a:rPr lang="en-GB" sz="1400" dirty="0" smtClean="0"/>
              <a:t>)</a:t>
            </a:r>
            <a:endParaRPr lang="en-GB" sz="1400" dirty="0"/>
          </a:p>
        </p:txBody>
      </p:sp>
    </p:spTree>
    <p:extLst>
      <p:ext uri="{BB962C8B-B14F-4D97-AF65-F5344CB8AC3E}">
        <p14:creationId xmlns:p14="http://schemas.microsoft.com/office/powerpoint/2010/main" val="634549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984454" cy="1224136"/>
          </a:xfrm>
        </p:spPr>
        <p:txBody>
          <a:bodyPr>
            <a:normAutofit/>
          </a:bodyPr>
          <a:lstStyle/>
          <a:p>
            <a:r>
              <a:rPr lang="en-GB" sz="3200" dirty="0" err="1" smtClean="0"/>
              <a:t>Ressourcen</a:t>
            </a:r>
            <a:r>
              <a:rPr lang="en-GB" sz="3200" dirty="0" smtClean="0"/>
              <a:t> </a:t>
            </a:r>
            <a:r>
              <a:rPr lang="en-GB" sz="3200" dirty="0" err="1" smtClean="0"/>
              <a:t>für</a:t>
            </a:r>
            <a:r>
              <a:rPr lang="en-GB" sz="3200" dirty="0" smtClean="0"/>
              <a:t> die </a:t>
            </a:r>
            <a:r>
              <a:rPr lang="en-GB" sz="3200" dirty="0" err="1" smtClean="0"/>
              <a:t>Recherche</a:t>
            </a:r>
            <a:endParaRPr lang="en-GB" sz="3200" dirty="0"/>
          </a:p>
        </p:txBody>
      </p:sp>
      <p:sp>
        <p:nvSpPr>
          <p:cNvPr id="3" name="Inhaltsplatzhalter 2"/>
          <p:cNvSpPr>
            <a:spLocks noGrp="1"/>
          </p:cNvSpPr>
          <p:nvPr>
            <p:ph idx="1"/>
          </p:nvPr>
        </p:nvSpPr>
        <p:spPr>
          <a:xfrm>
            <a:off x="323850" y="2420888"/>
            <a:ext cx="8496300" cy="3455913"/>
          </a:xfrm>
        </p:spPr>
        <p:txBody>
          <a:bodyPr/>
          <a:lstStyle/>
          <a:p>
            <a:pPr indent="-324000">
              <a:spcAft>
                <a:spcPts val="600"/>
              </a:spcAft>
            </a:pPr>
            <a:r>
              <a:rPr lang="de-DE" dirty="0" smtClean="0"/>
              <a:t>Nachschlagewerke</a:t>
            </a:r>
          </a:p>
          <a:p>
            <a:pPr lvl="1" indent="-324000">
              <a:spcAft>
                <a:spcPts val="600"/>
              </a:spcAft>
            </a:pPr>
            <a:r>
              <a:rPr lang="de-DE" dirty="0" smtClean="0"/>
              <a:t>Einstieg ins Thema</a:t>
            </a:r>
          </a:p>
          <a:p>
            <a:pPr lvl="2">
              <a:spcAft>
                <a:spcPts val="600"/>
              </a:spcAft>
            </a:pPr>
            <a:endParaRPr lang="de-DE" dirty="0" smtClean="0"/>
          </a:p>
          <a:p>
            <a:pPr>
              <a:spcAft>
                <a:spcPts val="600"/>
              </a:spcAft>
            </a:pPr>
            <a:r>
              <a:rPr lang="de-DE" dirty="0" smtClean="0"/>
              <a:t>Bibliothekskatalog</a:t>
            </a:r>
          </a:p>
          <a:p>
            <a:pPr lvl="1">
              <a:spcAft>
                <a:spcPts val="600"/>
              </a:spcAft>
            </a:pPr>
            <a:r>
              <a:rPr lang="de-DE" dirty="0" smtClean="0"/>
              <a:t>Bücher zum Thema</a:t>
            </a:r>
          </a:p>
          <a:p>
            <a:pPr>
              <a:spcAft>
                <a:spcPts val="600"/>
              </a:spcAft>
            </a:pPr>
            <a:endParaRPr lang="de-DE" dirty="0"/>
          </a:p>
          <a:p>
            <a:pPr>
              <a:spcAft>
                <a:spcPts val="600"/>
              </a:spcAft>
            </a:pPr>
            <a:r>
              <a:rPr lang="de-DE" dirty="0" smtClean="0"/>
              <a:t>Bibliografische Fachdatenbanken</a:t>
            </a:r>
          </a:p>
          <a:p>
            <a:pPr lvl="1">
              <a:spcAft>
                <a:spcPts val="600"/>
              </a:spcAft>
            </a:pPr>
            <a:r>
              <a:rPr lang="de-DE" dirty="0" smtClean="0"/>
              <a:t>Zeitschriftenartikel, Sammelbandartikel</a:t>
            </a:r>
          </a:p>
          <a:p>
            <a:pPr>
              <a:spcAft>
                <a:spcPts val="600"/>
              </a:spcAft>
            </a:pPr>
            <a:endParaRPr lang="de-DE" dirty="0"/>
          </a:p>
          <a:p>
            <a:pPr>
              <a:spcAft>
                <a:spcPts val="600"/>
              </a:spcAft>
            </a:pPr>
            <a:r>
              <a:rPr lang="de-DE" dirty="0" smtClean="0"/>
              <a:t>Suchmaschinen</a:t>
            </a:r>
          </a:p>
          <a:p>
            <a:pPr lvl="1">
              <a:spcAft>
                <a:spcPts val="600"/>
              </a:spcAft>
            </a:pPr>
            <a:r>
              <a:rPr lang="de-DE" dirty="0" smtClean="0"/>
              <a:t>Google Scholar, Webseiten von Konferenzen, Wissenschaftlern, ...</a:t>
            </a:r>
          </a:p>
        </p:txBody>
      </p:sp>
      <p:sp>
        <p:nvSpPr>
          <p:cNvPr id="4" name="Fußzeilenplatzhalter 3"/>
          <p:cNvSpPr>
            <a:spLocks noGrp="1"/>
          </p:cNvSpPr>
          <p:nvPr>
            <p:ph type="ftr" sz="quarter" idx="3"/>
          </p:nvPr>
        </p:nvSpPr>
        <p:spPr/>
        <p:txBody>
          <a:bodyPr/>
          <a:lstStyle/>
          <a:p>
            <a:r>
              <a:rPr lang="de-DE" sz="900" dirty="0" smtClean="0"/>
              <a:t>Literaturrecherche</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14</a:t>
            </a:fld>
            <a:endParaRPr lang="de-DE" sz="900" dirty="0"/>
          </a:p>
        </p:txBody>
      </p:sp>
      <p:sp>
        <p:nvSpPr>
          <p:cNvPr id="6" name="Datumsplatzhalter 5"/>
          <p:cNvSpPr>
            <a:spLocks noGrp="1"/>
          </p:cNvSpPr>
          <p:nvPr>
            <p:ph type="dt" sz="half" idx="2"/>
          </p:nvPr>
        </p:nvSpPr>
        <p:spPr/>
        <p:txBody>
          <a:bodyPr/>
          <a:lstStyle/>
          <a:p>
            <a:endParaRPr lang="de-DE" sz="900" dirty="0"/>
          </a:p>
        </p:txBody>
      </p:sp>
    </p:spTree>
    <p:extLst>
      <p:ext uri="{BB962C8B-B14F-4D97-AF65-F5344CB8AC3E}">
        <p14:creationId xmlns:p14="http://schemas.microsoft.com/office/powerpoint/2010/main" val="176127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984454" cy="1224136"/>
          </a:xfrm>
        </p:spPr>
        <p:txBody>
          <a:bodyPr>
            <a:normAutofit/>
          </a:bodyPr>
          <a:lstStyle/>
          <a:p>
            <a:r>
              <a:rPr lang="en-GB" sz="3200" dirty="0" err="1" smtClean="0"/>
              <a:t>Lexika</a:t>
            </a:r>
            <a:r>
              <a:rPr lang="en-GB" sz="3200" dirty="0" smtClean="0"/>
              <a:t> </a:t>
            </a:r>
            <a:r>
              <a:rPr lang="en-GB" sz="3200" dirty="0" err="1" smtClean="0"/>
              <a:t>Sprachwissenschaft</a:t>
            </a:r>
            <a:endParaRPr lang="en-GB" sz="3200" dirty="0"/>
          </a:p>
        </p:txBody>
      </p:sp>
      <p:sp>
        <p:nvSpPr>
          <p:cNvPr id="3" name="Inhaltsplatzhalter 2"/>
          <p:cNvSpPr>
            <a:spLocks noGrp="1"/>
          </p:cNvSpPr>
          <p:nvPr>
            <p:ph idx="1"/>
          </p:nvPr>
        </p:nvSpPr>
        <p:spPr>
          <a:xfrm>
            <a:off x="323850" y="1340768"/>
            <a:ext cx="8496300" cy="4824065"/>
          </a:xfrm>
        </p:spPr>
        <p:txBody>
          <a:bodyPr/>
          <a:lstStyle/>
          <a:p>
            <a:pPr indent="-324000"/>
            <a:endParaRPr lang="de-DE" dirty="0"/>
          </a:p>
          <a:p>
            <a:pPr indent="-324000"/>
            <a:r>
              <a:rPr lang="de-DE" dirty="0" smtClean="0"/>
              <a:t>Für einen ersten Einblick in das Thema oder zum Klären von Fachbegriffen, die nicht zentral in der Arbeit sind</a:t>
            </a:r>
          </a:p>
          <a:p>
            <a:pPr indent="-324000"/>
            <a:endParaRPr lang="de-DE" dirty="0" smtClean="0"/>
          </a:p>
          <a:p>
            <a:pPr marL="536575" lvl="2" indent="-536575">
              <a:spcAft>
                <a:spcPts val="600"/>
              </a:spcAft>
              <a:buNone/>
            </a:pPr>
            <a:r>
              <a:rPr lang="de-DE" dirty="0" smtClean="0"/>
              <a:t>Bußmann</a:t>
            </a:r>
            <a:r>
              <a:rPr lang="de-DE" dirty="0"/>
              <a:t>, </a:t>
            </a:r>
            <a:r>
              <a:rPr lang="de-DE" dirty="0" err="1" smtClean="0"/>
              <a:t>Hadumod</a:t>
            </a:r>
            <a:r>
              <a:rPr lang="de-DE" dirty="0" smtClean="0"/>
              <a:t>. 2008. </a:t>
            </a:r>
            <a:r>
              <a:rPr lang="de-DE" i="1" dirty="0"/>
              <a:t>Lexikon der Sprachwissenschaft</a:t>
            </a:r>
            <a:r>
              <a:rPr lang="de-DE" dirty="0"/>
              <a:t>. Stuttgart: </a:t>
            </a:r>
            <a:r>
              <a:rPr lang="de-DE" dirty="0" smtClean="0"/>
              <a:t>Kröner.</a:t>
            </a:r>
            <a:br>
              <a:rPr lang="de-DE" dirty="0" smtClean="0"/>
            </a:br>
            <a:r>
              <a:rPr lang="de-DE" dirty="0" smtClean="0">
                <a:sym typeface="Wingdings" panose="05000000000000000000" pitchFamily="2" charset="2"/>
              </a:rPr>
              <a:t> </a:t>
            </a:r>
            <a:r>
              <a:rPr lang="de-DE" dirty="0" err="1" smtClean="0"/>
              <a:t>inf</a:t>
            </a:r>
            <a:r>
              <a:rPr lang="de-DE" dirty="0" smtClean="0"/>
              <a:t> </a:t>
            </a:r>
            <a:r>
              <a:rPr lang="de-DE" dirty="0"/>
              <a:t>461:sb/b98(4); </a:t>
            </a:r>
            <a:r>
              <a:rPr lang="de-DE" dirty="0" err="1"/>
              <a:t>spr</a:t>
            </a:r>
            <a:r>
              <a:rPr lang="de-DE" dirty="0"/>
              <a:t> 5:c/b98(4); </a:t>
            </a:r>
            <a:r>
              <a:rPr lang="de-DE" dirty="0" err="1"/>
              <a:t>lbs</a:t>
            </a:r>
            <a:r>
              <a:rPr lang="de-DE" dirty="0"/>
              <a:t> 230.07/b98(4</a:t>
            </a:r>
            <a:r>
              <a:rPr lang="de-DE" dirty="0" smtClean="0"/>
              <a:t>).</a:t>
            </a:r>
          </a:p>
          <a:p>
            <a:pPr marL="536575" lvl="2" indent="-536575">
              <a:spcAft>
                <a:spcPts val="600"/>
              </a:spcAft>
              <a:buNone/>
            </a:pPr>
            <a:r>
              <a:rPr lang="de-DE" dirty="0" smtClean="0"/>
              <a:t>Glück</a:t>
            </a:r>
            <a:r>
              <a:rPr lang="de-DE" dirty="0"/>
              <a:t>, </a:t>
            </a:r>
            <a:r>
              <a:rPr lang="de-DE" dirty="0" smtClean="0"/>
              <a:t>Helmut (Hrsg.). 2010. </a:t>
            </a:r>
            <a:r>
              <a:rPr lang="de-DE" i="1" dirty="0"/>
              <a:t>Metzler Lexikon Sprache</a:t>
            </a:r>
            <a:r>
              <a:rPr lang="de-DE" dirty="0" smtClean="0"/>
              <a:t>. </a:t>
            </a:r>
            <a:r>
              <a:rPr lang="de-DE" dirty="0"/>
              <a:t>Stuttgart: </a:t>
            </a:r>
            <a:r>
              <a:rPr lang="de-DE" dirty="0" smtClean="0"/>
              <a:t>Metzler.</a:t>
            </a:r>
            <a:br>
              <a:rPr lang="de-DE" dirty="0" smtClean="0"/>
            </a:br>
            <a:r>
              <a:rPr lang="de-DE" dirty="0">
                <a:sym typeface="Wingdings" panose="05000000000000000000" pitchFamily="2" charset="2"/>
              </a:rPr>
              <a:t> </a:t>
            </a:r>
            <a:r>
              <a:rPr lang="de-DE" dirty="0" err="1" smtClean="0"/>
              <a:t>inf</a:t>
            </a:r>
            <a:r>
              <a:rPr lang="de-DE" dirty="0" smtClean="0"/>
              <a:t> </a:t>
            </a:r>
            <a:r>
              <a:rPr lang="de-DE" dirty="0"/>
              <a:t>461:sb/g59(4); </a:t>
            </a:r>
            <a:r>
              <a:rPr lang="de-DE" dirty="0" err="1"/>
              <a:t>spr</a:t>
            </a:r>
            <a:r>
              <a:rPr lang="de-DE" dirty="0"/>
              <a:t> 5:c/g59(4); </a:t>
            </a:r>
            <a:r>
              <a:rPr lang="de-DE" dirty="0" err="1"/>
              <a:t>lbs</a:t>
            </a:r>
            <a:r>
              <a:rPr lang="de-DE" dirty="0"/>
              <a:t> 230.07/g59(4) </a:t>
            </a:r>
            <a:endParaRPr lang="de-DE" dirty="0" smtClean="0"/>
          </a:p>
          <a:p>
            <a:pPr marL="536575" lvl="2" indent="-536575">
              <a:spcAft>
                <a:spcPts val="600"/>
              </a:spcAft>
              <a:buNone/>
            </a:pPr>
            <a:r>
              <a:rPr lang="de-DE" dirty="0"/>
              <a:t>Brown, Keith </a:t>
            </a:r>
            <a:r>
              <a:rPr lang="de-DE" dirty="0" smtClean="0"/>
              <a:t>(Hrsg.). </a:t>
            </a:r>
            <a:r>
              <a:rPr lang="de-DE" dirty="0"/>
              <a:t>2006. </a:t>
            </a:r>
            <a:r>
              <a:rPr lang="de-DE" i="1" dirty="0" err="1"/>
              <a:t>Encyclopedia</a:t>
            </a:r>
            <a:r>
              <a:rPr lang="de-DE" i="1" dirty="0"/>
              <a:t> </a:t>
            </a:r>
            <a:r>
              <a:rPr lang="de-DE" i="1" dirty="0" err="1"/>
              <a:t>of</a:t>
            </a:r>
            <a:r>
              <a:rPr lang="de-DE" i="1" dirty="0"/>
              <a:t> </a:t>
            </a:r>
            <a:r>
              <a:rPr lang="de-DE" i="1" dirty="0" err="1"/>
              <a:t>language</a:t>
            </a:r>
            <a:r>
              <a:rPr lang="de-DE" i="1" dirty="0"/>
              <a:t> </a:t>
            </a:r>
            <a:r>
              <a:rPr lang="de-DE" i="1" dirty="0" err="1"/>
              <a:t>and</a:t>
            </a:r>
            <a:r>
              <a:rPr lang="de-DE" i="1" dirty="0"/>
              <a:t> </a:t>
            </a:r>
            <a:r>
              <a:rPr lang="de-DE" i="1" dirty="0" err="1"/>
              <a:t>linguistics</a:t>
            </a:r>
            <a:r>
              <a:rPr lang="de-DE" i="1" dirty="0"/>
              <a:t>, </a:t>
            </a:r>
            <a:r>
              <a:rPr lang="de-DE" dirty="0"/>
              <a:t>2nd </a:t>
            </a:r>
            <a:r>
              <a:rPr lang="de-DE" dirty="0" err="1" smtClean="0"/>
              <a:t>edn</a:t>
            </a:r>
            <a:r>
              <a:rPr lang="de-DE" dirty="0" smtClean="0"/>
              <a:t>. </a:t>
            </a:r>
            <a:r>
              <a:rPr lang="de-DE" dirty="0"/>
              <a:t>Amsterdam: </a:t>
            </a:r>
            <a:r>
              <a:rPr lang="de-DE" dirty="0" err="1" smtClean="0"/>
              <a:t>Elsevier</a:t>
            </a:r>
            <a:r>
              <a:rPr lang="de-DE" dirty="0" smtClean="0"/>
              <a:t>.</a:t>
            </a:r>
            <a:br>
              <a:rPr lang="de-DE" dirty="0" smtClean="0"/>
            </a:br>
            <a:r>
              <a:rPr lang="de-DE" dirty="0">
                <a:sym typeface="Wingdings" panose="05000000000000000000" pitchFamily="2" charset="2"/>
              </a:rPr>
              <a:t> </a:t>
            </a:r>
            <a:r>
              <a:rPr lang="de-DE" dirty="0" smtClean="0"/>
              <a:t>Lokaler Katalog &gt; E-Book</a:t>
            </a:r>
          </a:p>
          <a:p>
            <a:pPr marL="536575" lvl="2" indent="-536575">
              <a:spcAft>
                <a:spcPts val="600"/>
              </a:spcAft>
              <a:buNone/>
            </a:pPr>
            <a:r>
              <a:rPr lang="de-DE" dirty="0" smtClean="0"/>
              <a:t>Ungeheuer</a:t>
            </a:r>
            <a:r>
              <a:rPr lang="de-DE" dirty="0"/>
              <a:t>, Gerold; Steger, Hugo; Burkhardt, Armin (</a:t>
            </a:r>
            <a:r>
              <a:rPr lang="de-DE" dirty="0" err="1" smtClean="0"/>
              <a:t>Hrsgg</a:t>
            </a:r>
            <a:r>
              <a:rPr lang="de-DE" dirty="0" smtClean="0"/>
              <a:t>.). 1982-</a:t>
            </a:r>
            <a:r>
              <a:rPr lang="de-DE" dirty="0"/>
              <a:t>.</a:t>
            </a:r>
            <a:r>
              <a:rPr lang="de-DE" dirty="0" smtClean="0"/>
              <a:t> </a:t>
            </a:r>
            <a:r>
              <a:rPr lang="de-DE" i="1" dirty="0" smtClean="0"/>
              <a:t>Handbücher zur </a:t>
            </a:r>
            <a:r>
              <a:rPr lang="de-DE" i="1" dirty="0"/>
              <a:t>Sprach- und Kommunikationswissenschaft</a:t>
            </a:r>
            <a:r>
              <a:rPr lang="de-DE" dirty="0"/>
              <a:t>. </a:t>
            </a:r>
            <a:r>
              <a:rPr lang="de-DE" dirty="0" smtClean="0"/>
              <a:t>Berlin: </a:t>
            </a:r>
            <a:r>
              <a:rPr lang="de-DE" dirty="0" err="1" smtClean="0"/>
              <a:t>Gruyter</a:t>
            </a:r>
            <a:r>
              <a:rPr lang="de-DE" dirty="0"/>
              <a:t>. </a:t>
            </a:r>
            <a:br>
              <a:rPr lang="de-DE" dirty="0"/>
            </a:br>
            <a:r>
              <a:rPr lang="de-DE" dirty="0">
                <a:sym typeface="Wingdings" panose="05000000000000000000" pitchFamily="2" charset="2"/>
              </a:rPr>
              <a:t> </a:t>
            </a:r>
            <a:r>
              <a:rPr lang="de-DE" dirty="0" smtClean="0">
                <a:hlinkClick r:id="rId2"/>
              </a:rPr>
              <a:t>www.kim.uni-konstanz.de</a:t>
            </a:r>
            <a:r>
              <a:rPr lang="de-DE" dirty="0" smtClean="0"/>
              <a:t> </a:t>
            </a:r>
            <a:r>
              <a:rPr lang="de-DE" dirty="0">
                <a:sym typeface="Wingdings" panose="05000000000000000000" pitchFamily="2" charset="2"/>
              </a:rPr>
              <a:t>&gt;</a:t>
            </a:r>
            <a:r>
              <a:rPr lang="de-DE" dirty="0" smtClean="0"/>
              <a:t> DBIS Fachdatenbanken &gt; </a:t>
            </a:r>
            <a:r>
              <a:rPr lang="de-DE" dirty="0"/>
              <a:t>Allgemeine und vergleichende Sprach- und </a:t>
            </a:r>
            <a:r>
              <a:rPr lang="de-DE" dirty="0" smtClean="0"/>
              <a:t>Literaturwissenschaft (im Netz der Uni Konstanz)</a:t>
            </a:r>
          </a:p>
          <a:p>
            <a:pPr marL="0" lvl="2" indent="0">
              <a:buNone/>
            </a:pPr>
            <a:endParaRPr lang="de-DE" dirty="0"/>
          </a:p>
          <a:p>
            <a:pPr marL="0" lvl="2" indent="0">
              <a:buNone/>
            </a:pPr>
            <a:r>
              <a:rPr lang="de-DE" u="sng" dirty="0">
                <a:uFill>
                  <a:solidFill>
                    <a:schemeClr val="accent2"/>
                  </a:solidFill>
                </a:uFill>
                <a:ea typeface="ヒラギノ角ゴ Pro W3" charset="0"/>
                <a:cs typeface="ヒラギノ角ゴ Pro W3" charset="0"/>
              </a:rPr>
              <a:t>weitere Handbücher</a:t>
            </a:r>
            <a:r>
              <a:rPr lang="de-DE" dirty="0" smtClean="0"/>
              <a:t>, z. B. </a:t>
            </a:r>
            <a:r>
              <a:rPr lang="de-DE" i="1" dirty="0" smtClean="0"/>
              <a:t>Oxford</a:t>
            </a:r>
            <a:r>
              <a:rPr lang="de-DE" dirty="0" smtClean="0"/>
              <a:t> oder </a:t>
            </a:r>
            <a:r>
              <a:rPr lang="de-DE" i="1" dirty="0" smtClean="0"/>
              <a:t>Cambridge Handbook </a:t>
            </a:r>
            <a:r>
              <a:rPr lang="de-DE" i="1" dirty="0" err="1" smtClean="0"/>
              <a:t>of</a:t>
            </a:r>
            <a:r>
              <a:rPr lang="de-DE" dirty="0" smtClean="0"/>
              <a:t>…: </a:t>
            </a:r>
            <a:r>
              <a:rPr lang="de-DE" u="sng" dirty="0">
                <a:uFill>
                  <a:solidFill>
                    <a:schemeClr val="accent2"/>
                  </a:solidFill>
                </a:uFill>
                <a:ea typeface="ヒラギノ角ゴ Pro W3" charset="0"/>
                <a:cs typeface="ヒラギノ角ゴ Pro W3" charset="0"/>
              </a:rPr>
              <a:t>im Lokalen Katalog suchen </a:t>
            </a:r>
          </a:p>
        </p:txBody>
      </p:sp>
      <p:sp>
        <p:nvSpPr>
          <p:cNvPr id="4" name="Fußzeilenplatzhalter 3"/>
          <p:cNvSpPr>
            <a:spLocks noGrp="1"/>
          </p:cNvSpPr>
          <p:nvPr>
            <p:ph type="ftr" sz="quarter" idx="3"/>
          </p:nvPr>
        </p:nvSpPr>
        <p:spPr/>
        <p:txBody>
          <a:bodyPr/>
          <a:lstStyle/>
          <a:p>
            <a:r>
              <a:rPr lang="de-DE" sz="900" dirty="0" smtClean="0"/>
              <a:t>Literaturrecherche</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15</a:t>
            </a:fld>
            <a:endParaRPr lang="de-DE" sz="900" dirty="0"/>
          </a:p>
        </p:txBody>
      </p:sp>
      <p:sp>
        <p:nvSpPr>
          <p:cNvPr id="6" name="Datumsplatzhalter 5"/>
          <p:cNvSpPr>
            <a:spLocks noGrp="1"/>
          </p:cNvSpPr>
          <p:nvPr>
            <p:ph type="dt" sz="half" idx="2"/>
          </p:nvPr>
        </p:nvSpPr>
        <p:spPr/>
        <p:txBody>
          <a:bodyPr/>
          <a:lstStyle/>
          <a:p>
            <a:endParaRPr lang="de-DE" sz="900" dirty="0"/>
          </a:p>
        </p:txBody>
      </p:sp>
    </p:spTree>
    <p:extLst>
      <p:ext uri="{BB962C8B-B14F-4D97-AF65-F5344CB8AC3E}">
        <p14:creationId xmlns:p14="http://schemas.microsoft.com/office/powerpoint/2010/main" val="3829804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632526" cy="1224136"/>
          </a:xfrm>
        </p:spPr>
        <p:txBody>
          <a:bodyPr>
            <a:normAutofit/>
          </a:bodyPr>
          <a:lstStyle/>
          <a:p>
            <a:r>
              <a:rPr lang="en-GB" sz="3200" dirty="0" err="1" smtClean="0"/>
              <a:t>Übung</a:t>
            </a:r>
            <a:r>
              <a:rPr lang="en-GB" sz="3200" dirty="0" smtClean="0"/>
              <a:t> </a:t>
            </a:r>
            <a:r>
              <a:rPr lang="en-GB" sz="3200" dirty="0" err="1" smtClean="0"/>
              <a:t>thematische</a:t>
            </a:r>
            <a:r>
              <a:rPr lang="en-GB" sz="3200" dirty="0" smtClean="0"/>
              <a:t> </a:t>
            </a:r>
            <a:r>
              <a:rPr lang="en-GB" sz="3200" dirty="0" err="1" smtClean="0"/>
              <a:t>Literaturrecherche</a:t>
            </a:r>
            <a:endParaRPr lang="en-GB" sz="3200" dirty="0"/>
          </a:p>
        </p:txBody>
      </p:sp>
      <p:sp>
        <p:nvSpPr>
          <p:cNvPr id="3" name="Inhaltsplatzhalter 2"/>
          <p:cNvSpPr>
            <a:spLocks noGrp="1"/>
          </p:cNvSpPr>
          <p:nvPr>
            <p:ph idx="1"/>
          </p:nvPr>
        </p:nvSpPr>
        <p:spPr/>
        <p:txBody>
          <a:bodyPr/>
          <a:lstStyle/>
          <a:p>
            <a:endParaRPr lang="de-DE" dirty="0" smtClean="0"/>
          </a:p>
          <a:p>
            <a:endParaRPr lang="de-DE" dirty="0" smtClean="0"/>
          </a:p>
          <a:p>
            <a:endParaRPr lang="de-DE" dirty="0"/>
          </a:p>
          <a:p>
            <a:endParaRPr lang="de-DE" dirty="0" smtClean="0"/>
          </a:p>
          <a:p>
            <a:r>
              <a:rPr lang="de-DE" dirty="0" smtClean="0"/>
              <a:t>Partnerarbeit</a:t>
            </a:r>
          </a:p>
          <a:p>
            <a:endParaRPr lang="de-DE" dirty="0" smtClean="0"/>
          </a:p>
          <a:p>
            <a:pPr lvl="2">
              <a:spcAft>
                <a:spcPts val="600"/>
              </a:spcAft>
            </a:pPr>
            <a:r>
              <a:rPr lang="de-DE" dirty="0" smtClean="0"/>
              <a:t>Finden Sie ein sprachwissenschaftliches Thema, das Sie interessiert und über das Sie schon zu einem geringen Maße etwas wissen.</a:t>
            </a:r>
          </a:p>
          <a:p>
            <a:pPr lvl="2">
              <a:spcAft>
                <a:spcPts val="600"/>
              </a:spcAft>
            </a:pPr>
            <a:r>
              <a:rPr lang="de-DE" dirty="0" smtClean="0"/>
              <a:t>Notieren Sie sich die wichtigsten Begriffe zum Thema. Suchen Sie Ober- und Unterbegriffe sowie Synonyme.</a:t>
            </a:r>
          </a:p>
          <a:p>
            <a:pPr lvl="2">
              <a:spcAft>
                <a:spcPts val="600"/>
              </a:spcAft>
            </a:pPr>
            <a:r>
              <a:rPr lang="de-DE" dirty="0" smtClean="0"/>
              <a:t>Suchen Sie nach Nachschlagewerke, die sich für dieses Thema anbieten würden.</a:t>
            </a:r>
          </a:p>
          <a:p>
            <a:pPr lvl="2">
              <a:spcAft>
                <a:spcPts val="600"/>
              </a:spcAft>
            </a:pPr>
            <a:r>
              <a:rPr lang="de-DE" dirty="0" smtClean="0"/>
              <a:t>Suchen Sie im lokalen Katalog nach Büchern zu Ihrem Thema.</a:t>
            </a:r>
          </a:p>
          <a:p>
            <a:pPr lvl="2">
              <a:spcAft>
                <a:spcPts val="600"/>
              </a:spcAft>
            </a:pPr>
            <a:r>
              <a:rPr lang="de-DE" dirty="0" smtClean="0"/>
              <a:t>Suchen Sie in </a:t>
            </a:r>
            <a:r>
              <a:rPr lang="de-DE" dirty="0" err="1" smtClean="0"/>
              <a:t>KonSearch</a:t>
            </a:r>
            <a:r>
              <a:rPr lang="de-DE" dirty="0" smtClean="0"/>
              <a:t> nach weiteren Quellen zu Ihrem Thema.</a:t>
            </a:r>
          </a:p>
        </p:txBody>
      </p:sp>
      <p:sp>
        <p:nvSpPr>
          <p:cNvPr id="4" name="Fußzeilenplatzhalter 3"/>
          <p:cNvSpPr>
            <a:spLocks noGrp="1"/>
          </p:cNvSpPr>
          <p:nvPr>
            <p:ph type="ftr" sz="quarter" idx="3"/>
          </p:nvPr>
        </p:nvSpPr>
        <p:spPr/>
        <p:txBody>
          <a:bodyPr/>
          <a:lstStyle/>
          <a:p>
            <a:r>
              <a:rPr lang="de-DE" sz="900" dirty="0" smtClean="0"/>
              <a:t>Literaturrecherche</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16</a:t>
            </a:fld>
            <a:endParaRPr lang="de-DE" sz="900" dirty="0"/>
          </a:p>
        </p:txBody>
      </p:sp>
      <p:sp>
        <p:nvSpPr>
          <p:cNvPr id="6" name="Datumsplatzhalter 5"/>
          <p:cNvSpPr>
            <a:spLocks noGrp="1"/>
          </p:cNvSpPr>
          <p:nvPr>
            <p:ph type="dt" sz="half" idx="2"/>
          </p:nvPr>
        </p:nvSpPr>
        <p:spPr/>
        <p:txBody>
          <a:bodyPr/>
          <a:lstStyle/>
          <a:p>
            <a:endParaRPr lang="de-DE" sz="900" dirty="0"/>
          </a:p>
        </p:txBody>
      </p:sp>
    </p:spTree>
    <p:extLst>
      <p:ext uri="{BB962C8B-B14F-4D97-AF65-F5344CB8AC3E}">
        <p14:creationId xmlns:p14="http://schemas.microsoft.com/office/powerpoint/2010/main" val="2395682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272486" cy="1224136"/>
          </a:xfrm>
        </p:spPr>
        <p:txBody>
          <a:bodyPr>
            <a:normAutofit/>
          </a:bodyPr>
          <a:lstStyle/>
          <a:p>
            <a:r>
              <a:rPr lang="en-GB" sz="3200" dirty="0" smtClean="0"/>
              <a:t>MLA (Modern Language Association)</a:t>
            </a:r>
            <a:br>
              <a:rPr lang="en-GB" sz="3200" dirty="0" smtClean="0"/>
            </a:br>
            <a:r>
              <a:rPr lang="en-GB" sz="3200" dirty="0" smtClean="0"/>
              <a:t>International Bibliography</a:t>
            </a:r>
            <a:endParaRPr lang="en-GB" sz="3200" dirty="0"/>
          </a:p>
        </p:txBody>
      </p:sp>
      <p:sp>
        <p:nvSpPr>
          <p:cNvPr id="3" name="Inhaltsplatzhalter 2"/>
          <p:cNvSpPr>
            <a:spLocks noGrp="1"/>
          </p:cNvSpPr>
          <p:nvPr>
            <p:ph idx="1"/>
          </p:nvPr>
        </p:nvSpPr>
        <p:spPr>
          <a:xfrm>
            <a:off x="323850" y="2708920"/>
            <a:ext cx="8496300" cy="3240360"/>
          </a:xfrm>
        </p:spPr>
        <p:txBody>
          <a:bodyPr/>
          <a:lstStyle/>
          <a:p>
            <a:r>
              <a:rPr lang="de-DE" dirty="0"/>
              <a:t>Umfangreiche </a:t>
            </a:r>
            <a:r>
              <a:rPr lang="de-DE" dirty="0" smtClean="0"/>
              <a:t>Bibliografie für Literaturwissenschaft und Sprachwissenschaft aller </a:t>
            </a:r>
            <a:r>
              <a:rPr lang="de-DE" dirty="0"/>
              <a:t>modernen </a:t>
            </a:r>
            <a:r>
              <a:rPr lang="de-DE" dirty="0" smtClean="0"/>
              <a:t>Philologien</a:t>
            </a:r>
          </a:p>
          <a:p>
            <a:endParaRPr lang="de-DE" dirty="0"/>
          </a:p>
          <a:p>
            <a:pPr lvl="2">
              <a:spcAft>
                <a:spcPts val="600"/>
              </a:spcAft>
            </a:pPr>
            <a:r>
              <a:rPr lang="de-DE" dirty="0" smtClean="0"/>
              <a:t>wertet </a:t>
            </a:r>
            <a:r>
              <a:rPr lang="de-DE" dirty="0"/>
              <a:t>rund 4.400 Zeitschriften aus </a:t>
            </a:r>
          </a:p>
          <a:p>
            <a:pPr lvl="2">
              <a:spcAft>
                <a:spcPts val="600"/>
              </a:spcAft>
            </a:pPr>
            <a:r>
              <a:rPr lang="de-DE" dirty="0" smtClean="0"/>
              <a:t>Berichtszeitraum ab 1926</a:t>
            </a:r>
            <a:endParaRPr lang="de-DE" dirty="0"/>
          </a:p>
          <a:p>
            <a:pPr lvl="2">
              <a:spcAft>
                <a:spcPts val="600"/>
              </a:spcAft>
            </a:pPr>
            <a:r>
              <a:rPr lang="de-DE" dirty="0" smtClean="0"/>
              <a:t>enthält ca</a:t>
            </a:r>
            <a:r>
              <a:rPr lang="de-DE" dirty="0"/>
              <a:t>. 2,3 </a:t>
            </a:r>
            <a:r>
              <a:rPr lang="de-DE" dirty="0" smtClean="0"/>
              <a:t>Mio. bibliografische Nachweise</a:t>
            </a:r>
            <a:r>
              <a:rPr lang="de-DE" dirty="0"/>
              <a:t>, zum Teil mit Volltexten </a:t>
            </a:r>
          </a:p>
          <a:p>
            <a:pPr lvl="2">
              <a:spcAft>
                <a:spcPts val="600"/>
              </a:spcAft>
            </a:pPr>
            <a:r>
              <a:rPr lang="de-DE" dirty="0" smtClean="0"/>
              <a:t>Zugang: </a:t>
            </a:r>
            <a:r>
              <a:rPr lang="de-DE" dirty="0" smtClean="0">
                <a:hlinkClick r:id="rId2"/>
              </a:rPr>
              <a:t>www.kim.uni</a:t>
            </a:r>
            <a:r>
              <a:rPr lang="de-DE" dirty="0">
                <a:hlinkClick r:id="rId2"/>
              </a:rPr>
              <a:t>-konstanz.de</a:t>
            </a:r>
            <a:r>
              <a:rPr lang="de-DE" dirty="0"/>
              <a:t> </a:t>
            </a:r>
            <a:r>
              <a:rPr lang="de-DE" dirty="0" smtClean="0"/>
              <a:t>&gt; (nach unten scrollen) &gt; DBIS </a:t>
            </a:r>
            <a:r>
              <a:rPr lang="de-DE" dirty="0"/>
              <a:t>Fachdatenbanken </a:t>
            </a:r>
            <a:r>
              <a:rPr lang="de-DE" dirty="0" smtClean="0"/>
              <a:t>&gt; </a:t>
            </a:r>
            <a:r>
              <a:rPr lang="de-DE" dirty="0"/>
              <a:t>Allgemeine und vergleichende Sprach- und Literaturwissenschaft (im Netz der Uni Konstanz</a:t>
            </a:r>
            <a:r>
              <a:rPr lang="de-DE" dirty="0" smtClean="0"/>
              <a:t>)</a:t>
            </a:r>
          </a:p>
          <a:p>
            <a:pPr lvl="2">
              <a:spcAft>
                <a:spcPts val="600"/>
              </a:spcAft>
            </a:pPr>
            <a:r>
              <a:rPr lang="de-DE" dirty="0" smtClean="0"/>
              <a:t>Schlagworte auf Englisch</a:t>
            </a:r>
            <a:endParaRPr lang="de-DE"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17</a:t>
            </a:fld>
            <a:endParaRPr lang="de-DE" sz="900" dirty="0"/>
          </a:p>
        </p:txBody>
      </p:sp>
      <p:sp>
        <p:nvSpPr>
          <p:cNvPr id="7" name="Fußzeilenplatzhalter 3"/>
          <p:cNvSpPr>
            <a:spLocks noGrp="1"/>
          </p:cNvSpPr>
          <p:nvPr>
            <p:ph type="ftr" sz="quarter" idx="3"/>
          </p:nvPr>
        </p:nvSpPr>
        <p:spPr>
          <a:xfrm>
            <a:off x="2484438" y="6453336"/>
            <a:ext cx="3095625" cy="216024"/>
          </a:xfrm>
        </p:spPr>
        <p:txBody>
          <a:bodyPr/>
          <a:lstStyle/>
          <a:p>
            <a:r>
              <a:rPr lang="de-DE" sz="900" dirty="0" smtClean="0"/>
              <a:t>Literaturrecherche</a:t>
            </a:r>
            <a:endParaRPr lang="de-DE" sz="900" dirty="0"/>
          </a:p>
        </p:txBody>
      </p:sp>
    </p:spTree>
    <p:extLst>
      <p:ext uri="{BB962C8B-B14F-4D97-AF65-F5344CB8AC3E}">
        <p14:creationId xmlns:p14="http://schemas.microsoft.com/office/powerpoint/2010/main" val="434164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200" dirty="0" err="1" smtClean="0"/>
              <a:t>Rechercheübung</a:t>
            </a:r>
            <a:endParaRPr lang="en-GB" sz="3200" dirty="0"/>
          </a:p>
        </p:txBody>
      </p:sp>
      <p:sp>
        <p:nvSpPr>
          <p:cNvPr id="3" name="Inhaltsplatzhalter 2"/>
          <p:cNvSpPr>
            <a:spLocks noGrp="1"/>
          </p:cNvSpPr>
          <p:nvPr>
            <p:ph idx="1"/>
          </p:nvPr>
        </p:nvSpPr>
        <p:spPr>
          <a:xfrm>
            <a:off x="323850" y="3501008"/>
            <a:ext cx="8496300" cy="2591817"/>
          </a:xfrm>
        </p:spPr>
        <p:txBody>
          <a:bodyPr/>
          <a:lstStyle/>
          <a:p>
            <a:pPr lvl="1"/>
            <a:r>
              <a:rPr lang="de-DE" b="1" dirty="0">
                <a:solidFill>
                  <a:schemeClr val="accent1"/>
                </a:solidFill>
              </a:rPr>
              <a:t>Recherchieren Sie in der MLA zu Ihrem Thema aus der Partnerarbeit</a:t>
            </a:r>
          </a:p>
          <a:p>
            <a:pPr lvl="1"/>
            <a:endParaRPr lang="de-DE" dirty="0"/>
          </a:p>
          <a:p>
            <a:pPr lvl="2">
              <a:spcAft>
                <a:spcPts val="600"/>
              </a:spcAft>
            </a:pPr>
            <a:r>
              <a:rPr lang="de-DE" dirty="0" smtClean="0"/>
              <a:t>Welche weitere Literatur finden Sie?</a:t>
            </a:r>
          </a:p>
          <a:p>
            <a:pPr lvl="2">
              <a:spcAft>
                <a:spcPts val="600"/>
              </a:spcAft>
            </a:pPr>
            <a:r>
              <a:rPr lang="de-DE" dirty="0" smtClean="0"/>
              <a:t>Wie kommen Sie an diese Literatur?</a:t>
            </a:r>
            <a:endParaRPr lang="de-DE"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18</a:t>
            </a:fld>
            <a:endParaRPr lang="de-DE" sz="900" dirty="0"/>
          </a:p>
        </p:txBody>
      </p:sp>
      <p:sp>
        <p:nvSpPr>
          <p:cNvPr id="6" name="Datumsplatzhalter 5"/>
          <p:cNvSpPr>
            <a:spLocks noGrp="1"/>
          </p:cNvSpPr>
          <p:nvPr>
            <p:ph type="dt" sz="half" idx="2"/>
          </p:nvPr>
        </p:nvSpPr>
        <p:spPr/>
        <p:txBody>
          <a:bodyPr/>
          <a:lstStyle/>
          <a:p>
            <a:endParaRPr lang="de-DE" sz="900" dirty="0"/>
          </a:p>
        </p:txBody>
      </p:sp>
      <p:sp>
        <p:nvSpPr>
          <p:cNvPr id="7" name="Fußzeilenplatzhalter 3"/>
          <p:cNvSpPr>
            <a:spLocks noGrp="1"/>
          </p:cNvSpPr>
          <p:nvPr>
            <p:ph type="ftr" sz="quarter" idx="3"/>
          </p:nvPr>
        </p:nvSpPr>
        <p:spPr>
          <a:xfrm>
            <a:off x="2484438" y="6453336"/>
            <a:ext cx="3095625" cy="216024"/>
          </a:xfrm>
        </p:spPr>
        <p:txBody>
          <a:bodyPr/>
          <a:lstStyle/>
          <a:p>
            <a:r>
              <a:rPr lang="de-DE" sz="900" dirty="0" smtClean="0"/>
              <a:t>Literaturrecherche</a:t>
            </a:r>
            <a:endParaRPr lang="de-DE" sz="900" dirty="0"/>
          </a:p>
        </p:txBody>
      </p:sp>
    </p:spTree>
    <p:extLst>
      <p:ext uri="{BB962C8B-B14F-4D97-AF65-F5344CB8AC3E}">
        <p14:creationId xmlns:p14="http://schemas.microsoft.com/office/powerpoint/2010/main" val="2079869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8352445" cy="1224136"/>
          </a:xfrm>
        </p:spPr>
        <p:txBody>
          <a:bodyPr>
            <a:normAutofit/>
          </a:bodyPr>
          <a:lstStyle/>
          <a:p>
            <a:r>
              <a:rPr lang="de-DE" sz="3200" dirty="0" smtClean="0"/>
              <a:t>Ressourcen für die Recherche: Übersicht</a:t>
            </a:r>
            <a:endParaRPr lang="de-DE" sz="32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19</a:t>
            </a:fld>
            <a:endParaRPr lang="de-DE" sz="9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926112749"/>
              </p:ext>
            </p:extLst>
          </p:nvPr>
        </p:nvGraphicFramePr>
        <p:xfrm>
          <a:off x="324000" y="2060848"/>
          <a:ext cx="8496001" cy="3749040"/>
        </p:xfrm>
        <a:graphic>
          <a:graphicData uri="http://schemas.openxmlformats.org/drawingml/2006/table">
            <a:tbl>
              <a:tblPr firstRow="1" bandRow="1">
                <a:tableStyleId>{5C22544A-7EE6-4342-B048-85BDC9FD1C3A}</a:tableStyleId>
              </a:tblPr>
              <a:tblGrid>
                <a:gridCol w="1341193">
                  <a:extLst>
                    <a:ext uri="{9D8B030D-6E8A-4147-A177-3AD203B41FA5}">
                      <a16:colId xmlns:a16="http://schemas.microsoft.com/office/drawing/2014/main" val="20000"/>
                    </a:ext>
                  </a:extLst>
                </a:gridCol>
                <a:gridCol w="1788702">
                  <a:extLst>
                    <a:ext uri="{9D8B030D-6E8A-4147-A177-3AD203B41FA5}">
                      <a16:colId xmlns:a16="http://schemas.microsoft.com/office/drawing/2014/main" val="20001"/>
                    </a:ext>
                  </a:extLst>
                </a:gridCol>
                <a:gridCol w="1788702">
                  <a:extLst>
                    <a:ext uri="{9D8B030D-6E8A-4147-A177-3AD203B41FA5}">
                      <a16:colId xmlns:a16="http://schemas.microsoft.com/office/drawing/2014/main" val="20002"/>
                    </a:ext>
                  </a:extLst>
                </a:gridCol>
                <a:gridCol w="1788702">
                  <a:extLst>
                    <a:ext uri="{9D8B030D-6E8A-4147-A177-3AD203B41FA5}">
                      <a16:colId xmlns:a16="http://schemas.microsoft.com/office/drawing/2014/main" val="20003"/>
                    </a:ext>
                  </a:extLst>
                </a:gridCol>
                <a:gridCol w="1788702">
                  <a:extLst>
                    <a:ext uri="{9D8B030D-6E8A-4147-A177-3AD203B41FA5}">
                      <a16:colId xmlns:a16="http://schemas.microsoft.com/office/drawing/2014/main" val="20004"/>
                    </a:ext>
                  </a:extLst>
                </a:gridCol>
              </a:tblGrid>
              <a:tr h="537123">
                <a:tc>
                  <a:txBody>
                    <a:bodyPr/>
                    <a:lstStyle/>
                    <a:p>
                      <a:pPr marL="0" algn="l" defTabSz="914400" rtl="0" eaLnBrk="1" latinLnBrk="0" hangingPunct="1"/>
                      <a:endParaRPr lang="de-DE" sz="1800" b="1" kern="1200" noProof="0" dirty="0">
                        <a:solidFill>
                          <a:schemeClr val="lt1"/>
                        </a:solidFill>
                        <a:latin typeface="+mn-lt"/>
                        <a:ea typeface="+mn-ea"/>
                        <a:cs typeface="+mn-cs"/>
                      </a:endParaRPr>
                    </a:p>
                  </a:txBody>
                  <a:tcPr/>
                </a:tc>
                <a:tc>
                  <a:txBody>
                    <a:bodyPr/>
                    <a:lstStyle/>
                    <a:p>
                      <a:pPr marL="0" algn="l" defTabSz="914400" rtl="0" eaLnBrk="1" latinLnBrk="0" hangingPunct="1"/>
                      <a:r>
                        <a:rPr lang="de-DE" sz="1800" b="1" kern="1200" noProof="0" dirty="0" smtClean="0">
                          <a:solidFill>
                            <a:schemeClr val="lt1"/>
                          </a:solidFill>
                          <a:latin typeface="+mn-lt"/>
                          <a:ea typeface="+mn-ea"/>
                          <a:cs typeface="+mn-cs"/>
                        </a:rPr>
                        <a:t>Lokaler Katalog</a:t>
                      </a:r>
                      <a:endParaRPr lang="de-DE" sz="1800" b="1" kern="1200" noProof="0" dirty="0">
                        <a:solidFill>
                          <a:schemeClr val="lt1"/>
                        </a:solidFill>
                        <a:latin typeface="+mn-lt"/>
                        <a:ea typeface="+mn-ea"/>
                        <a:cs typeface="+mn-cs"/>
                      </a:endParaRPr>
                    </a:p>
                  </a:txBody>
                  <a:tcPr/>
                </a:tc>
                <a:tc>
                  <a:txBody>
                    <a:bodyPr/>
                    <a:lstStyle/>
                    <a:p>
                      <a:pPr marL="0" algn="l" defTabSz="914400" rtl="0" eaLnBrk="1" latinLnBrk="0" hangingPunct="1"/>
                      <a:r>
                        <a:rPr lang="de-DE" sz="1800" b="1" kern="1200" noProof="0" dirty="0" err="1" smtClean="0">
                          <a:solidFill>
                            <a:schemeClr val="lt1"/>
                          </a:solidFill>
                          <a:latin typeface="+mn-lt"/>
                          <a:ea typeface="+mn-ea"/>
                          <a:cs typeface="+mn-cs"/>
                        </a:rPr>
                        <a:t>KonSearch</a:t>
                      </a:r>
                      <a:endParaRPr lang="de-DE" sz="1800" b="1" kern="1200" noProof="0" dirty="0">
                        <a:solidFill>
                          <a:schemeClr val="lt1"/>
                        </a:solidFill>
                        <a:latin typeface="+mn-lt"/>
                        <a:ea typeface="+mn-ea"/>
                        <a:cs typeface="+mn-cs"/>
                      </a:endParaRPr>
                    </a:p>
                  </a:txBody>
                  <a:tcPr/>
                </a:tc>
                <a:tc>
                  <a:txBody>
                    <a:bodyPr/>
                    <a:lstStyle/>
                    <a:p>
                      <a:pPr marL="0" algn="l" defTabSz="914400" rtl="0" eaLnBrk="1" latinLnBrk="0" hangingPunct="1"/>
                      <a:r>
                        <a:rPr lang="de-DE" sz="1800" b="1" kern="1200" noProof="0" dirty="0" smtClean="0">
                          <a:solidFill>
                            <a:schemeClr val="lt1"/>
                          </a:solidFill>
                          <a:latin typeface="+mn-lt"/>
                          <a:ea typeface="+mn-ea"/>
                          <a:cs typeface="+mn-cs"/>
                        </a:rPr>
                        <a:t>Fernleihe</a:t>
                      </a:r>
                      <a:endParaRPr lang="de-DE" sz="1800" b="1" kern="1200" noProof="0" dirty="0">
                        <a:solidFill>
                          <a:schemeClr val="lt1"/>
                        </a:solidFill>
                        <a:latin typeface="+mn-lt"/>
                        <a:ea typeface="+mn-ea"/>
                        <a:cs typeface="+mn-cs"/>
                      </a:endParaRPr>
                    </a:p>
                  </a:txBody>
                  <a:tcPr/>
                </a:tc>
                <a:tc>
                  <a:txBody>
                    <a:bodyPr/>
                    <a:lstStyle/>
                    <a:p>
                      <a:pPr marL="0" algn="l" defTabSz="914400" rtl="0" eaLnBrk="1" latinLnBrk="0" hangingPunct="1"/>
                      <a:r>
                        <a:rPr lang="de-DE" sz="1800" b="1" kern="1200" noProof="0" dirty="0" smtClean="0">
                          <a:solidFill>
                            <a:schemeClr val="lt1"/>
                          </a:solidFill>
                          <a:latin typeface="+mn-lt"/>
                          <a:ea typeface="+mn-ea"/>
                          <a:cs typeface="+mn-cs"/>
                        </a:rPr>
                        <a:t>MLA</a:t>
                      </a:r>
                      <a:endParaRPr lang="de-DE" sz="1800" b="1" kern="1200" noProof="0" dirty="0">
                        <a:solidFill>
                          <a:schemeClr val="lt1"/>
                        </a:solidFill>
                        <a:latin typeface="+mn-lt"/>
                        <a:ea typeface="+mn-ea"/>
                        <a:cs typeface="+mn-cs"/>
                      </a:endParaRPr>
                    </a:p>
                  </a:txBody>
                  <a:tcPr/>
                </a:tc>
                <a:extLst>
                  <a:ext uri="{0D108BD9-81ED-4DB2-BD59-A6C34878D82A}">
                    <a16:rowId xmlns:a16="http://schemas.microsoft.com/office/drawing/2014/main" val="10000"/>
                  </a:ext>
                </a:extLst>
              </a:tr>
              <a:tr h="1509059">
                <a:tc>
                  <a:txBody>
                    <a:bodyPr/>
                    <a:lstStyle/>
                    <a:p>
                      <a:pPr marL="0" algn="l" defTabSz="914400" rtl="0" eaLnBrk="1" latinLnBrk="0" hangingPunct="1"/>
                      <a:r>
                        <a:rPr lang="de-DE" sz="1800" b="1" kern="1200" baseline="0" noProof="0" dirty="0" smtClean="0">
                          <a:solidFill>
                            <a:schemeClr val="dk1"/>
                          </a:solidFill>
                          <a:latin typeface="+mn-lt"/>
                          <a:ea typeface="+mn-ea"/>
                          <a:cs typeface="+mn-cs"/>
                        </a:rPr>
                        <a:t>Was finden Sie?</a:t>
                      </a:r>
                    </a:p>
                  </a:txBody>
                  <a:tcPr/>
                </a:tc>
                <a:tc>
                  <a:txBody>
                    <a:bodyPr/>
                    <a:lstStyle/>
                    <a:p>
                      <a:pPr marL="0" algn="l" defTabSz="914400" rtl="0" eaLnBrk="1" latinLnBrk="0" hangingPunct="1"/>
                      <a:r>
                        <a:rPr lang="de-DE" sz="1600" kern="1200" baseline="0" dirty="0" smtClean="0">
                          <a:solidFill>
                            <a:schemeClr val="dk1"/>
                          </a:solidFill>
                          <a:latin typeface="+mn-lt"/>
                          <a:ea typeface="+mn-ea"/>
                          <a:cs typeface="+mn-cs"/>
                        </a:rPr>
                        <a:t>Bücher, E-Books,</a:t>
                      </a:r>
                    </a:p>
                    <a:p>
                      <a:pPr marL="0" algn="l" defTabSz="914400" rtl="0" eaLnBrk="1" latinLnBrk="0" hangingPunct="1"/>
                      <a:r>
                        <a:rPr lang="de-DE" sz="1600" kern="1200" baseline="0" dirty="0" smtClean="0">
                          <a:solidFill>
                            <a:schemeClr val="dk1"/>
                          </a:solidFill>
                          <a:latin typeface="+mn-lt"/>
                          <a:ea typeface="+mn-ea"/>
                          <a:cs typeface="+mn-cs"/>
                        </a:rPr>
                        <a:t>Zeitschriften</a:t>
                      </a:r>
                    </a:p>
                    <a:p>
                      <a:pPr marL="0" algn="l" defTabSz="914400" rtl="0" eaLnBrk="1" latinLnBrk="0" hangingPunct="1"/>
                      <a:r>
                        <a:rPr lang="de-DE" sz="1600" kern="1200" baseline="0" dirty="0" smtClean="0">
                          <a:solidFill>
                            <a:schemeClr val="dk1"/>
                          </a:solidFill>
                          <a:latin typeface="+mn-lt"/>
                          <a:ea typeface="+mn-ea"/>
                          <a:cs typeface="+mn-cs"/>
                        </a:rPr>
                        <a:t>im lokalen Bestand der Uni Konstanz</a:t>
                      </a:r>
                    </a:p>
                  </a:txBody>
                  <a:tcPr/>
                </a:tc>
                <a:tc>
                  <a:txBody>
                    <a:bodyPr/>
                    <a:lstStyle/>
                    <a:p>
                      <a:pPr marL="0" algn="l" defTabSz="914400" rtl="0" eaLnBrk="1" latinLnBrk="0" hangingPunct="1"/>
                      <a:r>
                        <a:rPr lang="de-DE" sz="1600" kern="1200" baseline="0" dirty="0" smtClean="0">
                          <a:solidFill>
                            <a:schemeClr val="dk1"/>
                          </a:solidFill>
                          <a:latin typeface="+mn-lt"/>
                          <a:ea typeface="+mn-ea"/>
                          <a:cs typeface="+mn-cs"/>
                        </a:rPr>
                        <a:t>Bücher, E-Books,</a:t>
                      </a:r>
                    </a:p>
                    <a:p>
                      <a:pPr marL="0" algn="l" defTabSz="914400" rtl="0" eaLnBrk="1" latinLnBrk="0" hangingPunct="1"/>
                      <a:r>
                        <a:rPr lang="de-DE" sz="1600" kern="1200" baseline="0" dirty="0" smtClean="0">
                          <a:solidFill>
                            <a:schemeClr val="dk1"/>
                          </a:solidFill>
                          <a:latin typeface="+mn-lt"/>
                          <a:ea typeface="+mn-ea"/>
                          <a:cs typeface="+mn-cs"/>
                        </a:rPr>
                        <a:t>Zeitschriften,</a:t>
                      </a:r>
                    </a:p>
                    <a:p>
                      <a:pPr marL="0" algn="l" defTabSz="914400" rtl="0" eaLnBrk="1" latinLnBrk="0" hangingPunct="1"/>
                      <a:r>
                        <a:rPr lang="de-DE" sz="1600" kern="1200" baseline="0" dirty="0" smtClean="0">
                          <a:solidFill>
                            <a:schemeClr val="dk1"/>
                          </a:solidFill>
                          <a:latin typeface="+mn-lt"/>
                          <a:ea typeface="+mn-ea"/>
                          <a:cs typeface="+mn-cs"/>
                        </a:rPr>
                        <a:t>Zeitschriften-/Sammelband-artikel</a:t>
                      </a:r>
                    </a:p>
                  </a:txBody>
                  <a:tcPr/>
                </a:tc>
                <a:tc>
                  <a:txBody>
                    <a:bodyPr/>
                    <a:lstStyle/>
                    <a:p>
                      <a:pPr marL="0" algn="l" defTabSz="914400" rtl="0" eaLnBrk="1" latinLnBrk="0" hangingPunct="1"/>
                      <a:r>
                        <a:rPr lang="de-DE" sz="1600" kern="1200" baseline="0" dirty="0" smtClean="0">
                          <a:solidFill>
                            <a:schemeClr val="dk1"/>
                          </a:solidFill>
                          <a:latin typeface="+mn-lt"/>
                          <a:ea typeface="+mn-ea"/>
                          <a:cs typeface="+mn-cs"/>
                        </a:rPr>
                        <a:t>Bücher, E-Books,</a:t>
                      </a:r>
                    </a:p>
                    <a:p>
                      <a:pPr marL="0" algn="l" defTabSz="914400" rtl="0" eaLnBrk="1" latinLnBrk="0" hangingPunct="1"/>
                      <a:r>
                        <a:rPr lang="de-DE" sz="1600" kern="1200" baseline="0" dirty="0" smtClean="0">
                          <a:solidFill>
                            <a:schemeClr val="dk1"/>
                          </a:solidFill>
                          <a:latin typeface="+mn-lt"/>
                          <a:ea typeface="+mn-ea"/>
                          <a:cs typeface="+mn-cs"/>
                        </a:rPr>
                        <a:t>Zeitschriften,</a:t>
                      </a:r>
                    </a:p>
                    <a:p>
                      <a:pPr marL="0" algn="l" defTabSz="914400" rtl="0" eaLnBrk="1" latinLnBrk="0" hangingPunct="1"/>
                      <a:r>
                        <a:rPr lang="de-DE" sz="1600" kern="1200" baseline="0" dirty="0" smtClean="0">
                          <a:solidFill>
                            <a:schemeClr val="dk1"/>
                          </a:solidFill>
                          <a:latin typeface="+mn-lt"/>
                          <a:ea typeface="+mn-ea"/>
                          <a:cs typeface="+mn-cs"/>
                        </a:rPr>
                        <a:t>Zeitschriften-/Sammelband-artikel</a:t>
                      </a:r>
                    </a:p>
                  </a:txBody>
                  <a:tcPr/>
                </a:tc>
                <a:tc>
                  <a:txBody>
                    <a:bodyPr/>
                    <a:lstStyle/>
                    <a:p>
                      <a:pPr marL="0" algn="l" defTabSz="914400" rtl="0" eaLnBrk="1" latinLnBrk="0" hangingPunct="1"/>
                      <a:r>
                        <a:rPr lang="de-DE" sz="1600" kern="1200" baseline="0" dirty="0" smtClean="0">
                          <a:solidFill>
                            <a:schemeClr val="dk1"/>
                          </a:solidFill>
                          <a:latin typeface="+mn-lt"/>
                          <a:ea typeface="+mn-ea"/>
                          <a:cs typeface="+mn-cs"/>
                        </a:rPr>
                        <a:t>Bücher, E-Books,</a:t>
                      </a:r>
                    </a:p>
                    <a:p>
                      <a:pPr marL="0" algn="l" defTabSz="914400" rtl="0" eaLnBrk="1" latinLnBrk="0" hangingPunct="1"/>
                      <a:r>
                        <a:rPr lang="de-DE" sz="1600" kern="1200" baseline="0" dirty="0" smtClean="0">
                          <a:solidFill>
                            <a:schemeClr val="dk1"/>
                          </a:solidFill>
                          <a:latin typeface="+mn-lt"/>
                          <a:ea typeface="+mn-ea"/>
                          <a:cs typeface="+mn-cs"/>
                        </a:rPr>
                        <a:t>Zeitschriften,</a:t>
                      </a:r>
                    </a:p>
                    <a:p>
                      <a:pPr marL="0" algn="l" defTabSz="914400" rtl="0" eaLnBrk="1" latinLnBrk="0" hangingPunct="1"/>
                      <a:r>
                        <a:rPr lang="de-DE" sz="1600" kern="1200" baseline="0" dirty="0" smtClean="0">
                          <a:solidFill>
                            <a:schemeClr val="dk1"/>
                          </a:solidFill>
                          <a:latin typeface="+mn-lt"/>
                          <a:ea typeface="+mn-ea"/>
                          <a:cs typeface="+mn-cs"/>
                        </a:rPr>
                        <a:t>Zeitschriften-/Sammelband-artikel speziell für Linguistik</a:t>
                      </a:r>
                    </a:p>
                  </a:txBody>
                  <a:tcPr/>
                </a:tc>
                <a:extLst>
                  <a:ext uri="{0D108BD9-81ED-4DB2-BD59-A6C34878D82A}">
                    <a16:rowId xmlns:a16="http://schemas.microsoft.com/office/drawing/2014/main" val="10001"/>
                  </a:ext>
                </a:extLst>
              </a:tr>
              <a:tr h="1304441">
                <a:tc>
                  <a:txBody>
                    <a:bodyPr/>
                    <a:lstStyle/>
                    <a:p>
                      <a:pPr marL="0" algn="l" defTabSz="914400" rtl="0" eaLnBrk="1" latinLnBrk="0" hangingPunct="1"/>
                      <a:r>
                        <a:rPr lang="de-DE" sz="1800" b="1" kern="1200" baseline="0" noProof="0" dirty="0" smtClean="0">
                          <a:solidFill>
                            <a:schemeClr val="dk1"/>
                          </a:solidFill>
                          <a:latin typeface="+mn-lt"/>
                          <a:ea typeface="+mn-ea"/>
                          <a:cs typeface="+mn-cs"/>
                        </a:rPr>
                        <a:t>Wann nutzen?</a:t>
                      </a:r>
                      <a:endParaRPr lang="de-DE" sz="1800" b="1" kern="1200" baseline="0" noProof="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kern="1200" baseline="0" dirty="0" smtClean="0">
                          <a:solidFill>
                            <a:schemeClr val="dk1"/>
                          </a:solidFill>
                          <a:latin typeface="+mn-lt"/>
                          <a:ea typeface="+mn-ea"/>
                          <a:cs typeface="+mn-cs"/>
                        </a:rPr>
                        <a:t>Suche nach vorgegebenen Büchern oder Einstiegsliteratur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kern="1200" baseline="0" dirty="0" smtClean="0">
                          <a:solidFill>
                            <a:schemeClr val="dk1"/>
                          </a:solidFill>
                          <a:latin typeface="+mn-lt"/>
                          <a:ea typeface="+mn-ea"/>
                          <a:cs typeface="+mn-cs"/>
                        </a:rPr>
                        <a:t>Suche nach vorgegebenen Artikeln oder um Literatur zu einem Thema zu entdecken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kern="1200" baseline="0" dirty="0" smtClean="0">
                          <a:solidFill>
                            <a:schemeClr val="dk1"/>
                          </a:solidFill>
                          <a:latin typeface="+mn-lt"/>
                          <a:ea typeface="+mn-ea"/>
                          <a:cs typeface="+mn-cs"/>
                        </a:rPr>
                        <a:t>falls Buch bzw. Artikel nicht an der Uni Konstanz verfügbar sind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kern="1200" baseline="0" dirty="0" smtClean="0">
                          <a:solidFill>
                            <a:schemeClr val="dk1"/>
                          </a:solidFill>
                          <a:latin typeface="+mn-lt"/>
                          <a:ea typeface="+mn-ea"/>
                          <a:cs typeface="+mn-cs"/>
                        </a:rPr>
                        <a:t>um systematisch und umfassend nach Literatur zu einem Thema zu recherchieren</a:t>
                      </a:r>
                    </a:p>
                  </a:txBody>
                  <a:tcPr/>
                </a:tc>
                <a:extLst>
                  <a:ext uri="{0D108BD9-81ED-4DB2-BD59-A6C34878D82A}">
                    <a16:rowId xmlns:a16="http://schemas.microsoft.com/office/drawing/2014/main" val="10002"/>
                  </a:ext>
                </a:extLst>
              </a:tr>
            </a:tbl>
          </a:graphicData>
        </a:graphic>
      </p:graphicFrame>
      <p:sp>
        <p:nvSpPr>
          <p:cNvPr id="17" name="Fußzeilenplatzhalter 3"/>
          <p:cNvSpPr>
            <a:spLocks noGrp="1"/>
          </p:cNvSpPr>
          <p:nvPr>
            <p:ph type="ftr" sz="quarter" idx="3"/>
          </p:nvPr>
        </p:nvSpPr>
        <p:spPr>
          <a:xfrm>
            <a:off x="2484438" y="6453336"/>
            <a:ext cx="3095625" cy="216024"/>
          </a:xfrm>
        </p:spPr>
        <p:txBody>
          <a:bodyPr/>
          <a:lstStyle/>
          <a:p>
            <a:r>
              <a:rPr lang="de-DE" sz="900" dirty="0" smtClean="0"/>
              <a:t>Literaturrecherche</a:t>
            </a:r>
            <a:endParaRPr lang="de-DE" sz="900" dirty="0"/>
          </a:p>
        </p:txBody>
      </p:sp>
    </p:spTree>
    <p:extLst>
      <p:ext uri="{BB962C8B-B14F-4D97-AF65-F5344CB8AC3E}">
        <p14:creationId xmlns:p14="http://schemas.microsoft.com/office/powerpoint/2010/main" val="1297581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5" name="Titel 4"/>
          <p:cNvSpPr>
            <a:spLocks noGrp="1"/>
          </p:cNvSpPr>
          <p:nvPr>
            <p:ph type="title"/>
          </p:nvPr>
        </p:nvSpPr>
        <p:spPr/>
        <p:txBody>
          <a:bodyPr/>
          <a:lstStyle/>
          <a:p>
            <a:endParaRPr lang="en-US"/>
          </a:p>
        </p:txBody>
      </p:sp>
      <p:pic>
        <p:nvPicPr>
          <p:cNvPr id="10" name="Bild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000" y="1341239"/>
            <a:ext cx="8496000" cy="49286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920371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Ressourcen im Vergleich</a:t>
            </a:r>
            <a:endParaRPr lang="de-DE" sz="3200" dirty="0"/>
          </a:p>
        </p:txBody>
      </p:sp>
      <p:sp>
        <p:nvSpPr>
          <p:cNvPr id="3" name="Inhaltsplatzhalter 2"/>
          <p:cNvSpPr>
            <a:spLocks noGrp="1"/>
          </p:cNvSpPr>
          <p:nvPr>
            <p:ph idx="1"/>
          </p:nvPr>
        </p:nvSpPr>
        <p:spPr>
          <a:xfrm>
            <a:off x="324000" y="2204864"/>
            <a:ext cx="8496000" cy="4032448"/>
          </a:xfrm>
        </p:spPr>
        <p:txBody>
          <a:bodyPr/>
          <a:lstStyle/>
          <a:p>
            <a:pPr>
              <a:spcAft>
                <a:spcPts val="0"/>
              </a:spcAft>
            </a:pPr>
            <a:r>
              <a:rPr lang="de-DE" dirty="0" smtClean="0">
                <a:ea typeface="ヒラギノ角ゴ Pro W3" charset="0"/>
                <a:cs typeface="Arial"/>
                <a:sym typeface="Wingdings" panose="05000000000000000000" pitchFamily="2" charset="2"/>
              </a:rPr>
              <a:t>MLA-Recherche</a:t>
            </a:r>
          </a:p>
          <a:p>
            <a:pPr>
              <a:spcAft>
                <a:spcPts val="0"/>
              </a:spcAft>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rPr>
              <a:t>„Find </a:t>
            </a:r>
            <a:r>
              <a:rPr lang="de-DE" dirty="0" err="1" smtClean="0">
                <a:ea typeface="ヒラギノ角ゴ Pro W3" charset="0"/>
                <a:cs typeface="Arial"/>
              </a:rPr>
              <a:t>Similar</a:t>
            </a:r>
            <a:r>
              <a:rPr lang="de-DE" dirty="0" smtClean="0">
                <a:ea typeface="ヒラギノ角ゴ Pro W3" charset="0"/>
                <a:cs typeface="Arial"/>
              </a:rPr>
              <a:t> </a:t>
            </a:r>
            <a:r>
              <a:rPr lang="de-DE" dirty="0" err="1" smtClean="0">
                <a:ea typeface="ヒラギノ角ゴ Pro W3" charset="0"/>
                <a:cs typeface="Arial"/>
              </a:rPr>
              <a:t>Results</a:t>
            </a:r>
            <a:r>
              <a:rPr lang="de-DE" dirty="0" smtClean="0">
                <a:ea typeface="ヒラギノ角ゴ Pro W3" charset="0"/>
                <a:cs typeface="Arial"/>
              </a:rPr>
              <a:t>“</a:t>
            </a:r>
          </a:p>
          <a:p>
            <a:pPr marL="285750" lvl="1" indent="-285750">
              <a:buClr>
                <a:schemeClr val="accent1"/>
              </a:buClr>
              <a:buFont typeface="Symbol" charset="2"/>
              <a:buChar char="-"/>
            </a:pPr>
            <a:endParaRPr lang="de-DE" dirty="0" smtClean="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keine </a:t>
            </a:r>
            <a:r>
              <a:rPr lang="de-DE" dirty="0" err="1" smtClean="0">
                <a:ea typeface="ヒラギノ角ゴ Pro W3" charset="0"/>
                <a:cs typeface="Arial"/>
              </a:rPr>
              <a:t>Proceedings</a:t>
            </a:r>
            <a:r>
              <a:rPr lang="de-DE" dirty="0" smtClean="0">
                <a:ea typeface="ヒラギノ角ゴ Pro W3" charset="0"/>
                <a:cs typeface="Arial"/>
              </a:rPr>
              <a:t>-Beiträge</a:t>
            </a:r>
          </a:p>
          <a:p>
            <a:pPr lvl="1">
              <a:buClr>
                <a:schemeClr val="accent1"/>
              </a:buClr>
            </a:pPr>
            <a:endParaRPr lang="de-DE" dirty="0" smtClean="0">
              <a:ea typeface="ヒラギノ角ゴ Pro W3" charset="0"/>
              <a:cs typeface="Arial"/>
            </a:endParaRPr>
          </a:p>
          <a:p>
            <a:pPr lvl="1">
              <a:buClr>
                <a:schemeClr val="accent1"/>
              </a:buClr>
            </a:pPr>
            <a:endParaRPr lang="de-DE" dirty="0" smtClean="0">
              <a:ea typeface="ヒラギノ角ゴ Pro W3" charset="0"/>
              <a:cs typeface="Arial"/>
            </a:endParaRPr>
          </a:p>
          <a:p>
            <a:pPr lvl="1">
              <a:buClr>
                <a:schemeClr val="accent1"/>
              </a:buClr>
            </a:pPr>
            <a:r>
              <a:rPr lang="de-DE" b="1" dirty="0" err="1">
                <a:solidFill>
                  <a:schemeClr val="accent1"/>
                </a:solidFill>
                <a:ea typeface="ヒラギノ角ゴ Pro W3" charset="0"/>
                <a:cs typeface="Arial"/>
                <a:sym typeface="Wingdings" panose="05000000000000000000" pitchFamily="2" charset="2"/>
              </a:rPr>
              <a:t>KonSearch</a:t>
            </a:r>
            <a:r>
              <a:rPr lang="de-DE" b="1" dirty="0">
                <a:solidFill>
                  <a:schemeClr val="accent1"/>
                </a:solidFill>
                <a:ea typeface="ヒラギノ角ゴ Pro W3" charset="0"/>
                <a:cs typeface="Arial"/>
                <a:sym typeface="Wingdings" panose="05000000000000000000" pitchFamily="2" charset="2"/>
              </a:rPr>
              <a:t> </a:t>
            </a:r>
          </a:p>
          <a:p>
            <a:pPr lvl="1">
              <a:buClr>
                <a:schemeClr val="accent1"/>
              </a:buClr>
            </a:pPr>
            <a:endParaRPr lang="de-DE" dirty="0">
              <a:ea typeface="ヒラギノ角ゴ Pro W3" charset="0"/>
              <a:cs typeface="Arial"/>
            </a:endParaRPr>
          </a:p>
          <a:p>
            <a:pPr marL="285750" lvl="1" indent="-285750">
              <a:buClr>
                <a:schemeClr val="accent1"/>
              </a:buClr>
              <a:buFont typeface="Symbol" charset="2"/>
              <a:buChar char="-"/>
            </a:pPr>
            <a:r>
              <a:rPr lang="de-DE" dirty="0" err="1">
                <a:ea typeface="ヒラギノ角ゴ Pro W3" charset="0"/>
                <a:cs typeface="Arial"/>
              </a:rPr>
              <a:t>Proceedings</a:t>
            </a:r>
            <a:r>
              <a:rPr lang="de-DE" dirty="0">
                <a:ea typeface="ヒラギノ角ゴ Pro W3" charset="0"/>
                <a:cs typeface="Arial"/>
              </a:rPr>
              <a:t>-Beiträge auffindbar</a:t>
            </a:r>
          </a:p>
          <a:p>
            <a:pPr marL="285750" lvl="1" indent="-285750">
              <a:buClr>
                <a:schemeClr val="accent1"/>
              </a:buClr>
              <a:buFont typeface="Symbol" charset="2"/>
              <a:buChar char="-"/>
            </a:pPr>
            <a:r>
              <a:rPr lang="de-DE" dirty="0" smtClean="0">
                <a:ea typeface="ヒラギノ角ゴ Pro W3" charset="0"/>
                <a:cs typeface="Arial"/>
              </a:rPr>
              <a:t>Verweis/Link auf </a:t>
            </a:r>
            <a:r>
              <a:rPr lang="de-DE" u="sng" dirty="0" smtClean="0">
                <a:uFill>
                  <a:solidFill>
                    <a:schemeClr val="accent2"/>
                  </a:solidFill>
                </a:uFill>
                <a:ea typeface="ヒラギノ角ゴ Pro W3" charset="0"/>
                <a:cs typeface="ヒラギノ角ゴ Pro W3" charset="0"/>
              </a:rPr>
              <a:t>ganze </a:t>
            </a:r>
            <a:r>
              <a:rPr lang="de-DE" u="sng" dirty="0" err="1" smtClean="0">
                <a:uFill>
                  <a:solidFill>
                    <a:schemeClr val="accent2"/>
                  </a:solidFill>
                </a:uFill>
                <a:ea typeface="ヒラギノ角ゴ Pro W3" charset="0"/>
                <a:cs typeface="ヒラギノ角ゴ Pro W3" charset="0"/>
              </a:rPr>
              <a:t>Proceedingsbände</a:t>
            </a:r>
            <a:endParaRPr lang="de-DE" b="1" dirty="0" smtClean="0">
              <a:solidFill>
                <a:schemeClr val="accent1"/>
              </a:solidFill>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‚aktuelle</a:t>
            </a:r>
            <a:r>
              <a:rPr lang="de-DE" dirty="0">
                <a:ea typeface="ヒラギノ角ゴ Pro W3" charset="0"/>
                <a:cs typeface="Arial"/>
              </a:rPr>
              <a:t>‘ </a:t>
            </a:r>
            <a:r>
              <a:rPr lang="de-DE" dirty="0" smtClean="0">
                <a:ea typeface="ヒラギノ角ゴ Pro W3" charset="0"/>
                <a:cs typeface="Arial"/>
              </a:rPr>
              <a:t>Forschung</a:t>
            </a: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teils </a:t>
            </a:r>
            <a:r>
              <a:rPr lang="de-DE" dirty="0">
                <a:ea typeface="ヒラギノ角ゴ Pro W3" charset="0"/>
                <a:cs typeface="Arial"/>
              </a:rPr>
              <a:t>unausgereift oder eher </a:t>
            </a:r>
            <a:r>
              <a:rPr lang="de-DE" dirty="0" smtClean="0">
                <a:ea typeface="ヒラギノ角ゴ Pro W3" charset="0"/>
                <a:cs typeface="Arial"/>
              </a:rPr>
              <a:t>problemorientiert</a:t>
            </a:r>
            <a:endParaRPr lang="de-DE" b="1" dirty="0">
              <a:solidFill>
                <a:schemeClr val="accent1"/>
              </a:solidFill>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20</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2816715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Ressourcen im Vergleich</a:t>
            </a:r>
            <a:endParaRPr lang="de-DE" sz="3200" dirty="0"/>
          </a:p>
        </p:txBody>
      </p:sp>
      <p:sp>
        <p:nvSpPr>
          <p:cNvPr id="3" name="Inhaltsplatzhalter 2"/>
          <p:cNvSpPr>
            <a:spLocks noGrp="1"/>
          </p:cNvSpPr>
          <p:nvPr>
            <p:ph idx="1"/>
          </p:nvPr>
        </p:nvSpPr>
        <p:spPr>
          <a:xfrm>
            <a:off x="324000" y="2996952"/>
            <a:ext cx="8496000" cy="3240360"/>
          </a:xfrm>
        </p:spPr>
        <p:txBody>
          <a:bodyPr/>
          <a:lstStyle/>
          <a:p>
            <a:r>
              <a:rPr lang="de-DE" dirty="0" smtClean="0">
                <a:ea typeface="ヒラギノ角ゴ Pro W3" charset="0"/>
                <a:cs typeface="Arial"/>
                <a:sym typeface="Wingdings" panose="05000000000000000000" pitchFamily="2" charset="2"/>
              </a:rPr>
              <a:t>Lokaler Katalog: Vorteile gegenüber </a:t>
            </a:r>
            <a:r>
              <a:rPr lang="de-DE" dirty="0" err="1" smtClean="0">
                <a:ea typeface="ヒラギノ角ゴ Pro W3" charset="0"/>
                <a:cs typeface="Arial"/>
                <a:sym typeface="Wingdings" panose="05000000000000000000" pitchFamily="2" charset="2"/>
              </a:rPr>
              <a:t>KonSearch</a:t>
            </a:r>
            <a:endParaRPr lang="de-DE" dirty="0" smtClean="0">
              <a:ea typeface="ヒラギノ角ゴ Pro W3" charset="0"/>
              <a:cs typeface="Arial"/>
              <a:sym typeface="Wingdings" panose="05000000000000000000" pitchFamily="2" charset="2"/>
            </a:endParaRPr>
          </a:p>
          <a:p>
            <a:endParaRPr lang="de-DE" dirty="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r>
              <a:rPr lang="de-DE" dirty="0" smtClean="0">
                <a:ea typeface="ヒラギノ角ゴ Pro W3" charset="0"/>
                <a:cs typeface="Arial"/>
              </a:rPr>
              <a:t>Schlagwortsuche</a:t>
            </a:r>
          </a:p>
          <a:p>
            <a:pPr marL="285750" lvl="1" indent="-285750">
              <a:spcAft>
                <a:spcPts val="600"/>
              </a:spcAft>
              <a:buClr>
                <a:schemeClr val="accent1"/>
              </a:buClr>
              <a:buFont typeface="Symbol" charset="2"/>
              <a:buChar char="-"/>
            </a:pPr>
            <a:r>
              <a:rPr lang="de-DE" dirty="0" smtClean="0">
                <a:ea typeface="ヒラギノ角ゴ Pro W3" charset="0"/>
                <a:cs typeface="Arial"/>
              </a:rPr>
              <a:t>übersichtlicher (weniger Treffer)</a:t>
            </a:r>
          </a:p>
          <a:p>
            <a:pPr marL="285750" lvl="1" indent="-285750">
              <a:spcAft>
                <a:spcPts val="600"/>
              </a:spcAft>
              <a:buClr>
                <a:schemeClr val="accent1"/>
              </a:buClr>
              <a:buFont typeface="Symbol" charset="2"/>
              <a:buChar char="-"/>
            </a:pPr>
            <a:r>
              <a:rPr lang="de-DE" dirty="0" smtClean="0">
                <a:ea typeface="ヒラギノ角ゴ Pro W3" charset="0"/>
                <a:cs typeface="Arial"/>
              </a:rPr>
              <a:t>E-Books und Campuslizenzen (gelbe Treffer in der Elektronischen Zeitschriftenbibliothek EZB) primär hier hinterlegt </a:t>
            </a:r>
            <a:r>
              <a:rPr lang="de-DE" dirty="0" smtClean="0">
                <a:ea typeface="ヒラギノ角ゴ Pro W3" charset="0"/>
                <a:cs typeface="Arial"/>
                <a:sym typeface="Wingdings" panose="05000000000000000000" pitchFamily="2" charset="2"/>
              </a:rPr>
              <a:t> weniger fehleranfällig</a:t>
            </a:r>
          </a:p>
          <a:p>
            <a:pPr marL="285750" lvl="1" indent="-285750">
              <a:spcAft>
                <a:spcPts val="600"/>
              </a:spcAft>
              <a:buClr>
                <a:schemeClr val="accent1"/>
              </a:buClr>
              <a:buFont typeface="Symbol" charset="2"/>
              <a:buChar char="-"/>
            </a:pPr>
            <a:r>
              <a:rPr lang="de-DE" dirty="0">
                <a:ea typeface="ヒラギノ角ゴ Pro W3" charset="0"/>
                <a:cs typeface="Arial"/>
                <a:sym typeface="Wingdings" panose="05000000000000000000" pitchFamily="2" charset="2"/>
              </a:rPr>
              <a:t>Systemstellensuche möglich (</a:t>
            </a:r>
            <a:r>
              <a:rPr lang="de-DE" i="1" dirty="0">
                <a:ea typeface="ヒラギノ角ゴ Pro W3" charset="0"/>
                <a:cs typeface="Arial"/>
                <a:sym typeface="Wingdings" panose="05000000000000000000" pitchFamily="2" charset="2"/>
              </a:rPr>
              <a:t>Was steht </a:t>
            </a:r>
            <a:r>
              <a:rPr lang="de-DE" i="1" dirty="0" smtClean="0">
                <a:ea typeface="ヒラギノ角ゴ Pro W3" charset="0"/>
                <a:cs typeface="Arial"/>
                <a:sym typeface="Wingdings" panose="05000000000000000000" pitchFamily="2" charset="2"/>
              </a:rPr>
              <a:t>noch </a:t>
            </a:r>
            <a:r>
              <a:rPr lang="de-DE" i="1" dirty="0">
                <a:ea typeface="ヒラギノ角ゴ Pro W3" charset="0"/>
                <a:cs typeface="Arial"/>
                <a:sym typeface="Wingdings" panose="05000000000000000000" pitchFamily="2" charset="2"/>
              </a:rPr>
              <a:t>im gleichen Regal?</a:t>
            </a:r>
            <a:r>
              <a:rPr lang="de-DE" dirty="0">
                <a:ea typeface="ヒラギノ角ゴ Pro W3" charset="0"/>
                <a:cs typeface="Arial"/>
                <a:sym typeface="Wingdings" panose="05000000000000000000" pitchFamily="2" charset="2"/>
              </a:rPr>
              <a:t>)</a:t>
            </a:r>
          </a:p>
          <a:p>
            <a:pPr marL="285750" lvl="1" indent="-285750">
              <a:spcAft>
                <a:spcPts val="600"/>
              </a:spcAft>
              <a:buClr>
                <a:schemeClr val="accent1"/>
              </a:buClr>
              <a:buFont typeface="Symbol" charset="2"/>
              <a:buChar char="-"/>
            </a:pPr>
            <a:r>
              <a:rPr lang="de-DE" dirty="0">
                <a:ea typeface="ヒラギノ角ゴ Pro W3" charset="0"/>
                <a:cs typeface="Arial"/>
                <a:sym typeface="Wingdings" panose="05000000000000000000" pitchFamily="2" charset="2"/>
              </a:rPr>
              <a:t>Sortierung nach Erscheinungsdatum, Autor, Titel etc. </a:t>
            </a:r>
            <a:r>
              <a:rPr lang="de-DE" dirty="0" smtClean="0">
                <a:ea typeface="ヒラギノ角ゴ Pro W3" charset="0"/>
                <a:cs typeface="Arial"/>
                <a:sym typeface="Wingdings" panose="05000000000000000000" pitchFamily="2" charset="2"/>
              </a:rPr>
              <a:t>möglich (bei </a:t>
            </a:r>
            <a:r>
              <a:rPr lang="de-DE" dirty="0" err="1">
                <a:ea typeface="ヒラギノ角ゴ Pro W3" charset="0"/>
                <a:cs typeface="Arial"/>
                <a:sym typeface="Wingdings" panose="05000000000000000000" pitchFamily="2" charset="2"/>
              </a:rPr>
              <a:t>KonSearch</a:t>
            </a:r>
            <a:r>
              <a:rPr lang="de-DE" dirty="0">
                <a:ea typeface="ヒラギノ角ゴ Pro W3" charset="0"/>
                <a:cs typeface="Arial"/>
                <a:sym typeface="Wingdings" panose="05000000000000000000" pitchFamily="2" charset="2"/>
              </a:rPr>
              <a:t> standardmäßig unklares Ranking gemäß </a:t>
            </a:r>
            <a:r>
              <a:rPr lang="de-DE" dirty="0" smtClean="0">
                <a:ea typeface="ヒラギノ角ゴ Pro W3" charset="0"/>
                <a:cs typeface="Arial"/>
                <a:sym typeface="Wingdings" panose="05000000000000000000" pitchFamily="2" charset="2"/>
              </a:rPr>
              <a:t>Relevanz)</a:t>
            </a:r>
            <a:endParaRPr lang="de-DE" dirty="0">
              <a:ea typeface="ヒラギノ角ゴ Pro W3" charset="0"/>
              <a:cs typeface="Arial"/>
              <a:sym typeface="Wingdings" panose="05000000000000000000" pitchFamily="2" charset="2"/>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21</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3067870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600" dirty="0" smtClean="0"/>
              <a:t>Recherchestrategien:</a:t>
            </a:r>
            <a:br>
              <a:rPr lang="de-DE" sz="3600" dirty="0" smtClean="0"/>
            </a:br>
            <a:r>
              <a:rPr lang="de-DE" sz="3600" dirty="0" smtClean="0"/>
              <a:t>Einstieg über bekannte Literatur</a:t>
            </a:r>
            <a:endParaRPr lang="de-DE" dirty="0"/>
          </a:p>
        </p:txBody>
      </p:sp>
      <p:sp>
        <p:nvSpPr>
          <p:cNvPr id="3" name="Inhaltsplatzhalter 2"/>
          <p:cNvSpPr>
            <a:spLocks noGrp="1"/>
          </p:cNvSpPr>
          <p:nvPr>
            <p:ph idx="1"/>
          </p:nvPr>
        </p:nvSpPr>
        <p:spPr>
          <a:xfrm>
            <a:off x="324000" y="2204864"/>
            <a:ext cx="8496000" cy="4032448"/>
          </a:xfrm>
        </p:spPr>
        <p:txBody>
          <a:bodyPr/>
          <a:lstStyle/>
          <a:p>
            <a:pPr lvl="1">
              <a:spcAft>
                <a:spcPts val="600"/>
              </a:spcAft>
              <a:buClr>
                <a:schemeClr val="accent1"/>
              </a:buClr>
            </a:pPr>
            <a:r>
              <a:rPr lang="de-DE" b="1" dirty="0" err="1" smtClean="0">
                <a:solidFill>
                  <a:schemeClr val="accent1"/>
                </a:solidFill>
                <a:ea typeface="ヒラギノ角ゴ Pro W3" charset="0"/>
                <a:cs typeface="Arial"/>
                <a:sym typeface="Wingdings" panose="05000000000000000000" pitchFamily="2" charset="2"/>
              </a:rPr>
              <a:t>Citation</a:t>
            </a:r>
            <a:r>
              <a:rPr lang="de-DE" b="1" dirty="0" smtClean="0">
                <a:solidFill>
                  <a:schemeClr val="accent1"/>
                </a:solidFill>
                <a:ea typeface="ヒラギノ角ゴ Pro W3" charset="0"/>
                <a:cs typeface="Arial"/>
                <a:sym typeface="Wingdings" panose="05000000000000000000" pitchFamily="2" charset="2"/>
              </a:rPr>
              <a:t> Pearl Building Approach (CPBA)</a:t>
            </a:r>
            <a:endParaRPr lang="de-DE" dirty="0">
              <a:ea typeface="ヒラギノ角ゴ Pro W3" charset="0"/>
              <a:cs typeface="Arial"/>
            </a:endParaRPr>
          </a:p>
          <a:p>
            <a:pPr marL="285750" lvl="1" indent="-285750">
              <a:spcAft>
                <a:spcPts val="1200"/>
              </a:spcAft>
              <a:buClr>
                <a:schemeClr val="accent1"/>
              </a:buClr>
              <a:buFont typeface="Symbol" charset="2"/>
              <a:buChar char="-"/>
            </a:pPr>
            <a:r>
              <a:rPr lang="de-DE" dirty="0" smtClean="0">
                <a:ea typeface="ヒラギノ角ゴ Pro W3" charset="0"/>
                <a:cs typeface="Arial"/>
              </a:rPr>
              <a:t>Recherche starten ausgehend von einer Literaturempfehlung Ihrer Dozentin. Dann nach ähnlicher Literatur suchen.</a:t>
            </a:r>
            <a:endParaRPr lang="de-DE" b="1" dirty="0" smtClean="0">
              <a:solidFill>
                <a:schemeClr val="accent1"/>
              </a:solidFill>
              <a:ea typeface="ヒラギノ角ゴ Pro W3" charset="0"/>
              <a:cs typeface="Arial"/>
              <a:sym typeface="Wingdings" panose="05000000000000000000" pitchFamily="2" charset="2"/>
            </a:endParaRPr>
          </a:p>
          <a:p>
            <a:pPr lvl="1">
              <a:spcAft>
                <a:spcPts val="600"/>
              </a:spcAft>
              <a:buClr>
                <a:schemeClr val="accent1"/>
              </a:buClr>
            </a:pPr>
            <a:r>
              <a:rPr lang="de-DE" b="1" dirty="0" smtClean="0">
                <a:solidFill>
                  <a:schemeClr val="accent1"/>
                </a:solidFill>
                <a:ea typeface="ヒラギノ角ゴ Pro W3" charset="0"/>
                <a:cs typeface="Arial"/>
                <a:sym typeface="Wingdings" panose="05000000000000000000" pitchFamily="2" charset="2"/>
              </a:rPr>
              <a:t>Schneeballsystem</a:t>
            </a:r>
            <a:endParaRPr lang="de-DE" b="1" dirty="0">
              <a:solidFill>
                <a:schemeClr val="accent1"/>
              </a:solidFill>
              <a:ea typeface="ヒラギノ角ゴ Pro W3" charset="0"/>
              <a:cs typeface="Arial"/>
            </a:endParaRPr>
          </a:p>
          <a:p>
            <a:pPr marL="285750" lvl="1" indent="-285750">
              <a:spcAft>
                <a:spcPts val="1200"/>
              </a:spcAft>
              <a:buClr>
                <a:schemeClr val="accent1"/>
              </a:buClr>
              <a:buFont typeface="Symbol" charset="2"/>
              <a:buChar char="-"/>
            </a:pPr>
            <a:r>
              <a:rPr lang="de-DE" dirty="0" smtClean="0">
                <a:ea typeface="ヒラギノ角ゴ Pro W3" charset="0"/>
                <a:cs typeface="Arial"/>
              </a:rPr>
              <a:t>Auswerten </a:t>
            </a:r>
            <a:r>
              <a:rPr lang="de-DE" dirty="0">
                <a:ea typeface="ヒラギノ角ゴ Pro W3" charset="0"/>
                <a:cs typeface="Arial"/>
              </a:rPr>
              <a:t>der Bibliographien der Bücher und Zeitschriftenartikel, die man bereits gelesen und als wichtig erkannt </a:t>
            </a:r>
            <a:r>
              <a:rPr lang="de-DE" dirty="0" smtClean="0">
                <a:ea typeface="ヒラギノ角ゴ Pro W3" charset="0"/>
                <a:cs typeface="Arial"/>
              </a:rPr>
              <a:t>hat. Wieder auswerten der Bibliographien der Texte, die man auf diese Weise gefunden hat…</a:t>
            </a:r>
            <a:endParaRPr lang="de-DE" dirty="0">
              <a:ea typeface="ヒラギノ角ゴ Pro W3" charset="0"/>
              <a:cs typeface="Arial"/>
            </a:endParaRPr>
          </a:p>
          <a:p>
            <a:pPr>
              <a:spcAft>
                <a:spcPts val="600"/>
              </a:spcAft>
            </a:pPr>
            <a:r>
              <a:rPr lang="de-DE" dirty="0" smtClean="0">
                <a:ea typeface="ヒラギノ角ゴ Pro W3" charset="0"/>
                <a:cs typeface="Arial"/>
                <a:sym typeface="Wingdings" panose="05000000000000000000" pitchFamily="2" charset="2"/>
              </a:rPr>
              <a:t>Autorenauswertung</a:t>
            </a:r>
            <a:endParaRPr lang="de-DE" dirty="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r>
              <a:rPr lang="de-DE" dirty="0" smtClean="0">
                <a:ea typeface="ヒラギノ角ゴ Pro W3" charset="0"/>
                <a:cs typeface="Arial"/>
              </a:rPr>
              <a:t>Welche </a:t>
            </a:r>
            <a:r>
              <a:rPr lang="de-DE" dirty="0" err="1">
                <a:ea typeface="ヒラギノ角ゴ Pro W3" charset="0"/>
                <a:cs typeface="Arial"/>
              </a:rPr>
              <a:t>AutorInnen</a:t>
            </a:r>
            <a:r>
              <a:rPr lang="de-DE" dirty="0">
                <a:ea typeface="ヒラギノ角ゴ Pro W3" charset="0"/>
                <a:cs typeface="Arial"/>
              </a:rPr>
              <a:t> werden in den Lexikoneinträgen und in den dort angegebenen Literaturhinweisen genannt? -&gt; Weitersuchen nach Publikationen dieses Autors </a:t>
            </a:r>
            <a:r>
              <a:rPr lang="de-DE" dirty="0" smtClean="0">
                <a:ea typeface="ヒラギノ角ゴ Pro W3" charset="0"/>
                <a:cs typeface="Arial"/>
              </a:rPr>
              <a:t>(Spezialist für das Thema) in </a:t>
            </a:r>
            <a:r>
              <a:rPr lang="de-DE" dirty="0">
                <a:ea typeface="ヒラギノ角ゴ Pro W3" charset="0"/>
                <a:cs typeface="Arial"/>
              </a:rPr>
              <a:t>Katalogen und Datenbanken</a:t>
            </a:r>
          </a:p>
          <a:p>
            <a:pPr marL="285750" lvl="1" indent="-285750">
              <a:spcAft>
                <a:spcPts val="600"/>
              </a:spcAft>
              <a:buClr>
                <a:schemeClr val="accent1"/>
              </a:buClr>
              <a:buFont typeface="Symbol" charset="2"/>
              <a:buChar char="-"/>
            </a:pPr>
            <a:r>
              <a:rPr lang="de-DE" dirty="0" smtClean="0">
                <a:ea typeface="ヒラギノ角ゴ Pro W3" charset="0"/>
                <a:cs typeface="Arial"/>
              </a:rPr>
              <a:t>für </a:t>
            </a:r>
            <a:r>
              <a:rPr lang="de-DE" dirty="0">
                <a:ea typeface="ヒラギノ角ゴ Pro W3" charset="0"/>
                <a:cs typeface="Arial"/>
              </a:rPr>
              <a:t>Detailfragen oder Probleme mit engem thematischen </a:t>
            </a:r>
            <a:r>
              <a:rPr lang="de-DE" dirty="0" smtClean="0">
                <a:ea typeface="ヒラギノ角ゴ Pro W3" charset="0"/>
                <a:cs typeface="Arial"/>
              </a:rPr>
              <a:t>Bezug, z</a:t>
            </a:r>
            <a:r>
              <a:rPr lang="de-DE" dirty="0">
                <a:ea typeface="ヒラギノ角ゴ Pro W3" charset="0"/>
                <a:cs typeface="Arial"/>
              </a:rPr>
              <a:t>. B</a:t>
            </a:r>
            <a:r>
              <a:rPr lang="de-DE" dirty="0" smtClean="0">
                <a:ea typeface="ヒラギノ角ゴ Pro W3" charset="0"/>
                <a:cs typeface="Arial"/>
              </a:rPr>
              <a:t>. </a:t>
            </a:r>
            <a:r>
              <a:rPr lang="de-DE" dirty="0">
                <a:ea typeface="ヒラギノ角ゴ Pro W3" charset="0"/>
                <a:cs typeface="Arial"/>
              </a:rPr>
              <a:t>Werner Frey zu </a:t>
            </a:r>
            <a:r>
              <a:rPr lang="de-DE" i="1" dirty="0">
                <a:ea typeface="ヒラギノ角ゴ Pro W3" charset="0"/>
                <a:cs typeface="Arial"/>
              </a:rPr>
              <a:t>Topik-</a:t>
            </a:r>
            <a:r>
              <a:rPr lang="de-DE" i="1" dirty="0" err="1">
                <a:ea typeface="ヒラギノ角ゴ Pro W3" charset="0"/>
                <a:cs typeface="Arial"/>
              </a:rPr>
              <a:t>Scrambling</a:t>
            </a:r>
            <a:r>
              <a:rPr lang="de-DE" dirty="0">
                <a:ea typeface="ヒラギノ角ゴ Pro W3" charset="0"/>
                <a:cs typeface="Arial"/>
              </a:rPr>
              <a:t> </a:t>
            </a:r>
            <a:r>
              <a:rPr lang="de-DE" dirty="0">
                <a:ea typeface="ヒラギノ角ゴ Pro W3" charset="0"/>
                <a:cs typeface="Arial"/>
                <a:sym typeface="Wingdings" panose="05000000000000000000" pitchFamily="2" charset="2"/>
              </a:rPr>
              <a:t> Werner Frey zu „</a:t>
            </a:r>
            <a:r>
              <a:rPr lang="de-DE" i="1" dirty="0">
                <a:ea typeface="ヒラギノ角ゴ Pro W3" charset="0"/>
                <a:cs typeface="Arial"/>
                <a:sym typeface="Wingdings" panose="05000000000000000000" pitchFamily="2" charset="2"/>
              </a:rPr>
              <a:t>Fokus-</a:t>
            </a:r>
            <a:r>
              <a:rPr lang="de-DE" i="1" dirty="0" err="1">
                <a:ea typeface="ヒラギノ角ゴ Pro W3" charset="0"/>
                <a:cs typeface="Arial"/>
                <a:sym typeface="Wingdings" panose="05000000000000000000" pitchFamily="2" charset="2"/>
              </a:rPr>
              <a:t>Scrambling</a:t>
            </a:r>
            <a:r>
              <a:rPr lang="de-DE" dirty="0" smtClean="0">
                <a:ea typeface="ヒラギノ角ゴ Pro W3" charset="0"/>
                <a:cs typeface="Arial"/>
                <a:sym typeface="Wingdings" panose="05000000000000000000" pitchFamily="2" charset="2"/>
              </a:rPr>
              <a:t>“</a:t>
            </a:r>
            <a:endParaRPr lang="de-DE" dirty="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22</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3136370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600" dirty="0" smtClean="0"/>
              <a:t>Recherchestrategien:</a:t>
            </a:r>
            <a:br>
              <a:rPr lang="de-DE" sz="3600" dirty="0" smtClean="0"/>
            </a:br>
            <a:r>
              <a:rPr lang="de-DE" sz="3600" dirty="0" smtClean="0"/>
              <a:t>Einstieg ohne bekannte Literatur</a:t>
            </a:r>
            <a:endParaRPr lang="de-DE" dirty="0"/>
          </a:p>
        </p:txBody>
      </p:sp>
      <p:sp>
        <p:nvSpPr>
          <p:cNvPr id="3" name="Inhaltsplatzhalter 2"/>
          <p:cNvSpPr>
            <a:spLocks noGrp="1"/>
          </p:cNvSpPr>
          <p:nvPr>
            <p:ph idx="1"/>
          </p:nvPr>
        </p:nvSpPr>
        <p:spPr>
          <a:xfrm>
            <a:off x="324000" y="2420888"/>
            <a:ext cx="8496000" cy="3888432"/>
          </a:xfrm>
        </p:spPr>
        <p:txBody>
          <a:bodyPr/>
          <a:lstStyle/>
          <a:p>
            <a:pPr lvl="1">
              <a:spcAft>
                <a:spcPts val="600"/>
              </a:spcAft>
              <a:buClr>
                <a:schemeClr val="accent1"/>
              </a:buClr>
            </a:pPr>
            <a:r>
              <a:rPr lang="de-DE" b="1" i="1" dirty="0" smtClean="0">
                <a:solidFill>
                  <a:schemeClr val="accent1"/>
                </a:solidFill>
                <a:ea typeface="ヒラギノ角ゴ Pro W3" charset="0"/>
                <a:cs typeface="Arial"/>
                <a:sym typeface="Wingdings" panose="05000000000000000000" pitchFamily="2" charset="2"/>
              </a:rPr>
              <a:t>Most </a:t>
            </a:r>
            <a:r>
              <a:rPr lang="de-DE" b="1" i="1" dirty="0" err="1" smtClean="0">
                <a:solidFill>
                  <a:schemeClr val="accent1"/>
                </a:solidFill>
                <a:ea typeface="ヒラギノ角ゴ Pro W3" charset="0"/>
                <a:cs typeface="Arial"/>
                <a:sym typeface="Wingdings" panose="05000000000000000000" pitchFamily="2" charset="2"/>
              </a:rPr>
              <a:t>specific</a:t>
            </a:r>
            <a:r>
              <a:rPr lang="de-DE" b="1" i="1" dirty="0" smtClean="0">
                <a:solidFill>
                  <a:schemeClr val="accent1"/>
                </a:solidFill>
                <a:ea typeface="ヒラギノ角ゴ Pro W3" charset="0"/>
                <a:cs typeface="Arial"/>
                <a:sym typeface="Wingdings" panose="05000000000000000000" pitchFamily="2" charset="2"/>
              </a:rPr>
              <a:t> </a:t>
            </a:r>
            <a:r>
              <a:rPr lang="de-DE" b="1" i="1" dirty="0" err="1" smtClean="0">
                <a:solidFill>
                  <a:schemeClr val="accent1"/>
                </a:solidFill>
                <a:ea typeface="ヒラギノ角ゴ Pro W3" charset="0"/>
                <a:cs typeface="Arial"/>
                <a:sym typeface="Wingdings" panose="05000000000000000000" pitchFamily="2" charset="2"/>
              </a:rPr>
              <a:t>first</a:t>
            </a:r>
            <a:r>
              <a:rPr lang="de-DE" b="1" i="1" dirty="0" smtClean="0">
                <a:solidFill>
                  <a:schemeClr val="accent1"/>
                </a:solidFill>
                <a:ea typeface="ヒラギノ角ゴ Pro W3" charset="0"/>
                <a:cs typeface="Arial"/>
                <a:sym typeface="Wingdings" panose="05000000000000000000" pitchFamily="2" charset="2"/>
              </a:rPr>
              <a:t> </a:t>
            </a:r>
            <a:r>
              <a:rPr lang="de-DE" b="1" i="1" dirty="0" err="1" smtClean="0">
                <a:solidFill>
                  <a:schemeClr val="accent1"/>
                </a:solidFill>
                <a:ea typeface="ヒラギノ角ゴ Pro W3" charset="0"/>
                <a:cs typeface="Arial"/>
                <a:sym typeface="Wingdings" panose="05000000000000000000" pitchFamily="2" charset="2"/>
              </a:rPr>
              <a:t>approach</a:t>
            </a:r>
            <a:r>
              <a:rPr lang="de-DE" b="1" i="1" dirty="0" smtClean="0">
                <a:solidFill>
                  <a:schemeClr val="accent1"/>
                </a:solidFill>
                <a:ea typeface="ヒラギノ角ゴ Pro W3" charset="0"/>
                <a:cs typeface="Arial"/>
                <a:sym typeface="Wingdings" panose="05000000000000000000" pitchFamily="2" charset="2"/>
              </a:rPr>
              <a:t> </a:t>
            </a:r>
            <a:r>
              <a:rPr lang="de-DE" b="1" dirty="0" smtClean="0">
                <a:solidFill>
                  <a:schemeClr val="accent1"/>
                </a:solidFill>
                <a:ea typeface="ヒラギノ角ゴ Pro W3" charset="0"/>
                <a:cs typeface="Arial"/>
                <a:sym typeface="Wingdings" panose="05000000000000000000" pitchFamily="2" charset="2"/>
              </a:rPr>
              <a:t>(MSF)</a:t>
            </a:r>
            <a:endParaRPr lang="de-DE" dirty="0">
              <a:ea typeface="ヒラギノ角ゴ Pro W3" charset="0"/>
              <a:cs typeface="Arial"/>
            </a:endParaRPr>
          </a:p>
          <a:p>
            <a:pPr marL="285750" lvl="1" indent="-285750">
              <a:spcAft>
                <a:spcPts val="600"/>
              </a:spcAft>
              <a:buClr>
                <a:schemeClr val="accent1"/>
              </a:buClr>
              <a:buFont typeface="Symbol" charset="2"/>
              <a:buChar char="-"/>
            </a:pPr>
            <a:r>
              <a:rPr lang="de-DE" dirty="0" smtClean="0">
                <a:ea typeface="ヒラギノ角ゴ Pro W3" charset="0"/>
                <a:cs typeface="Arial"/>
              </a:rPr>
              <a:t>Beginn mit engster Fragestellung: alle Begriffe in einer Suche</a:t>
            </a:r>
          </a:p>
          <a:p>
            <a:pPr marL="285750" lvl="1" indent="-285750">
              <a:spcAft>
                <a:spcPts val="600"/>
              </a:spcAft>
              <a:buClr>
                <a:schemeClr val="accent1"/>
              </a:buClr>
              <a:buFont typeface="Symbol" charset="2"/>
              <a:buChar char="-"/>
            </a:pPr>
            <a:r>
              <a:rPr lang="de-DE" dirty="0" smtClean="0">
                <a:ea typeface="ヒラギノ角ゴ Pro W3" charset="0"/>
                <a:cs typeface="Arial"/>
              </a:rPr>
              <a:t>sehr relevante Funde</a:t>
            </a:r>
          </a:p>
          <a:p>
            <a:pPr marL="285750" lvl="1" indent="-285750">
              <a:spcAft>
                <a:spcPts val="600"/>
              </a:spcAft>
              <a:buClr>
                <a:schemeClr val="accent1"/>
              </a:buClr>
              <a:buFont typeface="Symbol" charset="2"/>
              <a:buChar char="-"/>
            </a:pPr>
            <a:r>
              <a:rPr lang="de-DE" dirty="0" smtClean="0">
                <a:ea typeface="ヒラギノ角ゴ Pro W3" charset="0"/>
                <a:cs typeface="Arial"/>
              </a:rPr>
              <a:t>möglicherweise zu wenige Funde, dann Suche weiten (nach und nach mit weniger Begriffen recherchieren) </a:t>
            </a:r>
          </a:p>
          <a:p>
            <a:pPr marL="285750" lvl="1" indent="-285750">
              <a:spcAft>
                <a:spcPts val="600"/>
              </a:spcAft>
              <a:buClr>
                <a:schemeClr val="accent1"/>
              </a:buClr>
              <a:buFont typeface="Symbol" charset="2"/>
              <a:buChar char="-"/>
            </a:pPr>
            <a:r>
              <a:rPr lang="de-DE" dirty="0" smtClean="0">
                <a:ea typeface="ヒラギノ角ゴ Pro W3" charset="0"/>
                <a:cs typeface="Arial"/>
              </a:rPr>
              <a:t>Ausschluss von Literatur zu einzelnen Aspekten der Fragestellung</a:t>
            </a:r>
            <a:endParaRPr lang="de-DE" dirty="0">
              <a:ea typeface="ヒラギノ角ゴ Pro W3" charset="0"/>
              <a:cs typeface="Arial"/>
            </a:endParaRPr>
          </a:p>
          <a:p>
            <a:pPr marL="285750" lvl="1" indent="-285750">
              <a:spcAft>
                <a:spcPts val="600"/>
              </a:spcAft>
              <a:buClr>
                <a:schemeClr val="accent1"/>
              </a:buClr>
              <a:buFont typeface="Symbol" charset="2"/>
              <a:buChar char="-"/>
            </a:pPr>
            <a:endParaRPr lang="de-DE" dirty="0">
              <a:ea typeface="ヒラギノ角ゴ Pro W3" charset="0"/>
              <a:cs typeface="Arial"/>
            </a:endParaRPr>
          </a:p>
          <a:p>
            <a:pPr>
              <a:spcAft>
                <a:spcPts val="600"/>
              </a:spcAft>
            </a:pPr>
            <a:r>
              <a:rPr lang="de-DE" i="1" dirty="0" smtClean="0">
                <a:ea typeface="ヒラギノ角ゴ Pro W3" charset="0"/>
                <a:cs typeface="Arial"/>
                <a:sym typeface="Wingdings" panose="05000000000000000000" pitchFamily="2" charset="2"/>
              </a:rPr>
              <a:t>Block-</a:t>
            </a:r>
            <a:r>
              <a:rPr lang="de-DE" i="1" dirty="0" err="1" smtClean="0">
                <a:ea typeface="ヒラギノ角ゴ Pro W3" charset="0"/>
                <a:cs typeface="Arial"/>
                <a:sym typeface="Wingdings" panose="05000000000000000000" pitchFamily="2" charset="2"/>
              </a:rPr>
              <a:t>building</a:t>
            </a:r>
            <a:r>
              <a:rPr lang="de-DE" i="1" dirty="0" smtClean="0">
                <a:ea typeface="ヒラギノ角ゴ Pro W3" charset="0"/>
                <a:cs typeface="Arial"/>
                <a:sym typeface="Wingdings" panose="05000000000000000000" pitchFamily="2" charset="2"/>
              </a:rPr>
              <a:t> </a:t>
            </a:r>
            <a:r>
              <a:rPr lang="de-DE" i="1" dirty="0" err="1" smtClean="0">
                <a:ea typeface="ヒラギノ角ゴ Pro W3" charset="0"/>
                <a:cs typeface="Arial"/>
                <a:sym typeface="Wingdings" panose="05000000000000000000" pitchFamily="2" charset="2"/>
              </a:rPr>
              <a:t>approach</a:t>
            </a:r>
            <a:r>
              <a:rPr lang="de-DE" dirty="0" smtClean="0">
                <a:ea typeface="ヒラギノ角ゴ Pro W3" charset="0"/>
                <a:cs typeface="Arial"/>
                <a:sym typeface="Wingdings" panose="05000000000000000000" pitchFamily="2" charset="2"/>
              </a:rPr>
              <a:t> (BBL</a:t>
            </a:r>
            <a:r>
              <a:rPr lang="de-DE" dirty="0">
                <a:ea typeface="ヒラギノ角ゴ Pro W3" charset="0"/>
                <a:cs typeface="Arial"/>
                <a:sym typeface="Wingdings" panose="05000000000000000000" pitchFamily="2" charset="2"/>
              </a:rPr>
              <a:t>)</a:t>
            </a:r>
          </a:p>
          <a:p>
            <a:pPr marL="285750" lvl="1" indent="-285750">
              <a:spcAft>
                <a:spcPts val="600"/>
              </a:spcAft>
              <a:buClr>
                <a:schemeClr val="accent1"/>
              </a:buClr>
              <a:buFont typeface="Symbol" charset="2"/>
              <a:buChar char="-"/>
            </a:pPr>
            <a:r>
              <a:rPr lang="de-DE" dirty="0" smtClean="0">
                <a:ea typeface="ヒラギノ角ゴ Pro W3" charset="0"/>
                <a:cs typeface="Arial"/>
              </a:rPr>
              <a:t>Fragestellung in Begriffsfelder zerlegen, Begriffe einzeln suchen, später verknüpfen</a:t>
            </a:r>
            <a:endParaRPr lang="de-DE" dirty="0">
              <a:ea typeface="ヒラギノ角ゴ Pro W3" charset="0"/>
              <a:cs typeface="Arial"/>
            </a:endParaRPr>
          </a:p>
          <a:p>
            <a:pPr marL="285750" lvl="1" indent="-285750">
              <a:spcAft>
                <a:spcPts val="600"/>
              </a:spcAft>
              <a:buClr>
                <a:schemeClr val="accent1"/>
              </a:buClr>
              <a:buFont typeface="Symbol" charset="2"/>
              <a:buChar char="-"/>
            </a:pPr>
            <a:r>
              <a:rPr lang="de-DE" dirty="0" smtClean="0">
                <a:ea typeface="ヒラギノ角ゴ Pro W3" charset="0"/>
                <a:cs typeface="Arial"/>
              </a:rPr>
              <a:t>Berücksichtigung von Literatur zu einzelnen Aspekten der Fragestellung</a:t>
            </a:r>
          </a:p>
          <a:p>
            <a:pPr marL="285750" lvl="1" indent="-285750">
              <a:spcAft>
                <a:spcPts val="600"/>
              </a:spcAft>
              <a:buClr>
                <a:schemeClr val="accent1"/>
              </a:buClr>
              <a:buFont typeface="Symbol" charset="2"/>
              <a:buChar char="-"/>
            </a:pPr>
            <a:r>
              <a:rPr lang="de-DE" dirty="0" smtClean="0">
                <a:ea typeface="ヒラギノ角ゴ Pro W3" charset="0"/>
                <a:cs typeface="Arial"/>
              </a:rPr>
              <a:t>möglicherweise Entdeckung noch unberücksichtigter relevanter Begriffe</a:t>
            </a: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23</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25732375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Recherchestrategien:</a:t>
            </a:r>
            <a:br>
              <a:rPr lang="de-DE" sz="3200" dirty="0" smtClean="0"/>
            </a:br>
            <a:r>
              <a:rPr lang="de-DE" sz="3200" dirty="0" smtClean="0"/>
              <a:t>Auswertung der Funde</a:t>
            </a:r>
            <a:endParaRPr lang="de-DE" sz="3200"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324000" y="2924944"/>
                <a:ext cx="8496000" cy="2520280"/>
              </a:xfrm>
            </p:spPr>
            <p:txBody>
              <a:bodyPr/>
              <a:lstStyle/>
              <a:p>
                <a:pPr lvl="1">
                  <a:buClr>
                    <a:schemeClr val="accent1"/>
                  </a:buClr>
                </a:pPr>
                <a:r>
                  <a:rPr lang="de-DE" b="1" dirty="0" smtClean="0">
                    <a:solidFill>
                      <a:schemeClr val="accent1"/>
                    </a:solidFill>
                    <a:ea typeface="ヒラギノ角ゴ Pro W3" charset="0"/>
                    <a:cs typeface="Arial"/>
                    <a:sym typeface="Wingdings" panose="05000000000000000000" pitchFamily="2" charset="2"/>
                  </a:rPr>
                  <a:t>Gratwanderung zwischen zu viel und zu wenig</a:t>
                </a:r>
              </a:p>
              <a:p>
                <a:pPr lvl="1">
                  <a:buClr>
                    <a:schemeClr val="accent1"/>
                  </a:buClr>
                </a:pPr>
                <a:endParaRPr lang="de-DE" b="1" dirty="0">
                  <a:solidFill>
                    <a:schemeClr val="accent1"/>
                  </a:solidFill>
                  <a:ea typeface="ヒラギノ角ゴ Pro W3" charset="0"/>
                  <a:cs typeface="Arial"/>
                  <a:sym typeface="Wingdings" panose="05000000000000000000" pitchFamily="2" charset="2"/>
                </a:endParaRPr>
              </a:p>
              <a:p>
                <a:pPr lvl="2">
                  <a:buClr>
                    <a:srgbClr val="009AD1"/>
                  </a:buClr>
                </a:pPr>
                <a:endParaRPr lang="de-DE" dirty="0">
                  <a:solidFill>
                    <a:prstClr val="black"/>
                  </a:solidFill>
                </a:endParaRPr>
              </a:p>
              <a:p>
                <a:pPr marL="0" lvl="2" indent="0">
                  <a:buClr>
                    <a:srgbClr val="009AD1"/>
                  </a:buClr>
                  <a:buNone/>
                </a:pPr>
                <a14:m>
                  <m:oMathPara xmlns:m="http://schemas.openxmlformats.org/officeDocument/2006/math">
                    <m:oMathParaPr>
                      <m:jc m:val="left"/>
                    </m:oMathParaPr>
                    <m:oMath xmlns:m="http://schemas.openxmlformats.org/officeDocument/2006/math">
                      <m:r>
                        <a:rPr lang="de-DE" i="1">
                          <a:solidFill>
                            <a:prstClr val="black"/>
                          </a:solidFill>
                          <a:latin typeface="Cambria Math" panose="02040503050406030204" pitchFamily="18" charset="0"/>
                        </a:rPr>
                        <m:t>𝑅𝑒𝑙𝑒𝑣𝑎𝑛𝑧</m:t>
                      </m:r>
                      <m:r>
                        <a:rPr lang="de-DE" i="1">
                          <a:solidFill>
                            <a:prstClr val="black"/>
                          </a:solidFill>
                          <a:latin typeface="Cambria Math" panose="02040503050406030204" pitchFamily="18" charset="0"/>
                        </a:rPr>
                        <m:t> </m:t>
                      </m:r>
                      <m:d>
                        <m:dPr>
                          <m:ctrlPr>
                            <a:rPr lang="de-DE" i="1">
                              <a:solidFill>
                                <a:prstClr val="black"/>
                              </a:solidFill>
                              <a:latin typeface="Cambria Math" panose="02040503050406030204" pitchFamily="18" charset="0"/>
                            </a:rPr>
                          </m:ctrlPr>
                        </m:dPr>
                        <m:e>
                          <m:r>
                            <a:rPr lang="de-DE" b="0" i="1" smtClean="0">
                              <a:solidFill>
                                <a:prstClr val="black"/>
                              </a:solidFill>
                              <a:latin typeface="Cambria Math" panose="02040503050406030204" pitchFamily="18" charset="0"/>
                            </a:rPr>
                            <m:t>𝑃𝑟</m:t>
                          </m:r>
                          <m:r>
                            <a:rPr lang="de-DE" b="0" i="1" smtClean="0">
                              <a:solidFill>
                                <a:prstClr val="black"/>
                              </a:solidFill>
                              <a:latin typeface="Cambria Math" panose="02040503050406030204" pitchFamily="18" charset="0"/>
                            </a:rPr>
                            <m:t>ä</m:t>
                          </m:r>
                          <m:r>
                            <a:rPr lang="de-DE" b="0" i="1" smtClean="0">
                              <a:solidFill>
                                <a:prstClr val="black"/>
                              </a:solidFill>
                              <a:latin typeface="Cambria Math" panose="02040503050406030204" pitchFamily="18" charset="0"/>
                            </a:rPr>
                            <m:t>𝑧𝑖𝑠𝑖𝑜𝑛</m:t>
                          </m:r>
                        </m:e>
                      </m:d>
                      <m:r>
                        <a:rPr lang="de-DE" i="1">
                          <a:solidFill>
                            <a:prstClr val="black"/>
                          </a:solidFill>
                          <a:latin typeface="Cambria Math" panose="02040503050406030204" pitchFamily="18" charset="0"/>
                        </a:rPr>
                        <m:t>=</m:t>
                      </m:r>
                      <m:f>
                        <m:fPr>
                          <m:ctrlPr>
                            <a:rPr lang="de-DE" i="1">
                              <a:solidFill>
                                <a:prstClr val="black"/>
                              </a:solidFill>
                              <a:latin typeface="Cambria Math" panose="02040503050406030204" pitchFamily="18" charset="0"/>
                            </a:rPr>
                          </m:ctrlPr>
                        </m:fPr>
                        <m:num>
                          <m:r>
                            <a:rPr lang="de-DE" i="1">
                              <a:solidFill>
                                <a:prstClr val="black"/>
                              </a:solidFill>
                              <a:latin typeface="Cambria Math" panose="02040503050406030204" pitchFamily="18" charset="0"/>
                            </a:rPr>
                            <m:t>𝑍𝑎h𝑙</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𝑑𝑒𝑟</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𝑔𝑒𝑓𝑢𝑛𝑑𝑒𝑛𝑒𝑛</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𝑟𝑒𝑙𝑒𝑣𝑎𝑛𝑡𝑒𝑛</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𝐷𝑜𝑘𝑢𝑚𝑒𝑛𝑡𝑒</m:t>
                          </m:r>
                        </m:num>
                        <m:den>
                          <m:r>
                            <a:rPr lang="de-DE" i="1">
                              <a:solidFill>
                                <a:prstClr val="black"/>
                              </a:solidFill>
                              <a:latin typeface="Cambria Math" panose="02040503050406030204" pitchFamily="18" charset="0"/>
                            </a:rPr>
                            <m:t>𝑍𝑎h𝑙</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𝑑𝑒𝑟</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𝑔𝑒𝑓𝑢𝑛𝑑𝑒𝑛𝑒𝑛</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𝐷𝑜𝑘𝑢𝑚𝑒𝑛𝑡𝑒</m:t>
                          </m:r>
                        </m:den>
                      </m:f>
                    </m:oMath>
                  </m:oMathPara>
                </a14:m>
                <a:endParaRPr lang="de-DE" dirty="0">
                  <a:solidFill>
                    <a:prstClr val="black"/>
                  </a:solidFill>
                </a:endParaRPr>
              </a:p>
              <a:p>
                <a:pPr marL="0" lvl="2" indent="0">
                  <a:buClr>
                    <a:srgbClr val="009AD1"/>
                  </a:buClr>
                  <a:buNone/>
                </a:pPr>
                <a:endParaRPr lang="de-DE" dirty="0">
                  <a:solidFill>
                    <a:prstClr val="black"/>
                  </a:solidFill>
                </a:endParaRPr>
              </a:p>
              <a:p>
                <a:pPr marL="0" lvl="2" indent="0">
                  <a:buClr>
                    <a:srgbClr val="009AD1"/>
                  </a:buClr>
                  <a:buNone/>
                </a:pPr>
                <a14:m>
                  <m:oMathPara xmlns:m="http://schemas.openxmlformats.org/officeDocument/2006/math">
                    <m:oMathParaPr>
                      <m:jc m:val="left"/>
                    </m:oMathParaPr>
                    <m:oMath xmlns:m="http://schemas.openxmlformats.org/officeDocument/2006/math">
                      <m:r>
                        <a:rPr lang="de-DE" i="1">
                          <a:solidFill>
                            <a:prstClr val="black"/>
                          </a:solidFill>
                          <a:latin typeface="Cambria Math" panose="02040503050406030204" pitchFamily="18" charset="0"/>
                        </a:rPr>
                        <m:t>𝑉𝑜𝑙𝑙𝑠𝑡</m:t>
                      </m:r>
                      <m:r>
                        <a:rPr lang="de-DE" i="1">
                          <a:solidFill>
                            <a:prstClr val="black"/>
                          </a:solidFill>
                          <a:latin typeface="Cambria Math" panose="02040503050406030204" pitchFamily="18" charset="0"/>
                        </a:rPr>
                        <m:t>ä</m:t>
                      </m:r>
                      <m:r>
                        <a:rPr lang="de-DE" i="1">
                          <a:solidFill>
                            <a:prstClr val="black"/>
                          </a:solidFill>
                          <a:latin typeface="Cambria Math" panose="02040503050406030204" pitchFamily="18" charset="0"/>
                        </a:rPr>
                        <m:t>𝑛𝑑𝑖𝑔𝑘𝑒𝑖𝑡</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𝑟𝑒𝑐𝑎𝑙𝑙</m:t>
                      </m:r>
                      <m:r>
                        <a:rPr lang="de-DE" i="1">
                          <a:solidFill>
                            <a:prstClr val="black"/>
                          </a:solidFill>
                          <a:latin typeface="Cambria Math" panose="02040503050406030204" pitchFamily="18" charset="0"/>
                        </a:rPr>
                        <m:t>)=</m:t>
                      </m:r>
                      <m:f>
                        <m:fPr>
                          <m:ctrlPr>
                            <a:rPr lang="de-DE" i="1">
                              <a:solidFill>
                                <a:prstClr val="black"/>
                              </a:solidFill>
                              <a:latin typeface="Cambria Math" panose="02040503050406030204" pitchFamily="18" charset="0"/>
                            </a:rPr>
                          </m:ctrlPr>
                        </m:fPr>
                        <m:num>
                          <m:r>
                            <a:rPr lang="de-DE" i="1">
                              <a:solidFill>
                                <a:prstClr val="black"/>
                              </a:solidFill>
                              <a:latin typeface="Cambria Math" panose="02040503050406030204" pitchFamily="18" charset="0"/>
                            </a:rPr>
                            <m:t>𝑍𝑎h𝑙</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𝑑𝑒𝑟</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𝑔𝑒𝑓𝑢𝑛𝑑𝑒𝑛𝑒𝑛</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𝑟𝑒𝑙𝑒𝑣𝑎𝑛𝑡𝑒𝑛</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𝐷𝑜𝑘𝑢𝑚𝑒𝑛𝑡𝑒</m:t>
                          </m:r>
                        </m:num>
                        <m:den>
                          <m:r>
                            <a:rPr lang="de-DE" i="1">
                              <a:solidFill>
                                <a:prstClr val="black"/>
                              </a:solidFill>
                              <a:latin typeface="Cambria Math" panose="02040503050406030204" pitchFamily="18" charset="0"/>
                            </a:rPr>
                            <m:t>𝑍𝑎h𝑙</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𝑑𝑒𝑟</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𝑟𝑒𝑙𝑒𝑣𝑎𝑛𝑡𝑒𝑛</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𝐷𝑜𝑘𝑢𝑚𝑒𝑛𝑡𝑒</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𝑖𝑛</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𝑑𝑒𝑟</m:t>
                          </m:r>
                          <m:r>
                            <a:rPr lang="de-DE" i="1">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𝐷𝑎𝑡𝑒𝑛𝑏𝑎𝑛𝑘</m:t>
                          </m:r>
                        </m:den>
                      </m:f>
                    </m:oMath>
                  </m:oMathPara>
                </a14:m>
                <a:endParaRPr lang="de-DE" dirty="0" smtClean="0">
                  <a:ea typeface="ヒラギノ角ゴ Pro W3" charset="0"/>
                  <a:cs typeface="Arial"/>
                </a:endParaRP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324000" y="2924944"/>
                <a:ext cx="8496000" cy="2520280"/>
              </a:xfrm>
              <a:blipFill>
                <a:blip r:embed="rId3"/>
                <a:stretch>
                  <a:fillRect l="-1435" t="-2421"/>
                </a:stretch>
              </a:blipFill>
            </p:spPr>
            <p:txBody>
              <a:bodyPr/>
              <a:lstStyle/>
              <a:p>
                <a:r>
                  <a:rPr lang="de-DE">
                    <a:noFill/>
                  </a:rPr>
                  <a:t> </a:t>
                </a:r>
              </a:p>
            </p:txBody>
          </p:sp>
        </mc:Fallback>
      </mc:AlternateContent>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24</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10" name="Textfeld 9"/>
          <p:cNvSpPr txBox="1"/>
          <p:nvPr/>
        </p:nvSpPr>
        <p:spPr>
          <a:xfrm>
            <a:off x="6156176" y="6026180"/>
            <a:ext cx="2799164" cy="307777"/>
          </a:xfrm>
          <a:prstGeom prst="rect">
            <a:avLst/>
          </a:prstGeom>
          <a:noFill/>
        </p:spPr>
        <p:txBody>
          <a:bodyPr wrap="none" rtlCol="0">
            <a:spAutoFit/>
          </a:bodyPr>
          <a:lstStyle/>
          <a:p>
            <a:r>
              <a:rPr lang="en-GB" sz="1400" dirty="0" smtClean="0"/>
              <a:t>(</a:t>
            </a:r>
            <a:r>
              <a:rPr lang="en-GB" sz="1400" dirty="0" err="1"/>
              <a:t>ü</a:t>
            </a:r>
            <a:r>
              <a:rPr lang="en-GB" sz="1400" dirty="0" err="1" smtClean="0"/>
              <a:t>bernommen</a:t>
            </a:r>
            <a:r>
              <a:rPr lang="en-GB" sz="1400" dirty="0" smtClean="0"/>
              <a:t> von Ralph </a:t>
            </a:r>
            <a:r>
              <a:rPr lang="en-GB" sz="1400" dirty="0" err="1" smtClean="0"/>
              <a:t>Hafner</a:t>
            </a:r>
            <a:r>
              <a:rPr lang="en-GB" sz="1400" dirty="0" smtClean="0"/>
              <a:t>)</a:t>
            </a:r>
            <a:endParaRPr lang="en-GB" sz="1400" dirty="0"/>
          </a:p>
        </p:txBody>
      </p:sp>
    </p:spTree>
    <p:extLst>
      <p:ext uri="{BB962C8B-B14F-4D97-AF65-F5344CB8AC3E}">
        <p14:creationId xmlns:p14="http://schemas.microsoft.com/office/powerpoint/2010/main" val="1686836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850" y="2204864"/>
            <a:ext cx="8496621" cy="4104456"/>
          </a:xfrm>
        </p:spPr>
        <p:txBody>
          <a:bodyPr/>
          <a:lstStyle/>
          <a:p>
            <a:pPr marL="0" lvl="2" indent="0">
              <a:spcAft>
                <a:spcPts val="600"/>
              </a:spcAft>
              <a:buNone/>
            </a:pPr>
            <a:r>
              <a:rPr lang="de-DE" b="1" dirty="0" smtClean="0">
                <a:solidFill>
                  <a:schemeClr val="accent1"/>
                </a:solidFill>
              </a:rPr>
              <a:t>Zu </a:t>
            </a:r>
            <a:r>
              <a:rPr lang="de-DE" b="1" dirty="0">
                <a:solidFill>
                  <a:schemeClr val="accent1"/>
                </a:solidFill>
              </a:rPr>
              <a:t>wenige </a:t>
            </a:r>
            <a:r>
              <a:rPr lang="de-DE" b="1" dirty="0" smtClean="0">
                <a:solidFill>
                  <a:schemeClr val="accent1"/>
                </a:solidFill>
              </a:rPr>
              <a:t>Treffer</a:t>
            </a:r>
            <a:endParaRPr lang="de-DE" b="1" dirty="0">
              <a:solidFill>
                <a:schemeClr val="accent1"/>
              </a:solidFill>
            </a:endParaRPr>
          </a:p>
          <a:p>
            <a:pPr lvl="2">
              <a:spcAft>
                <a:spcPts val="600"/>
              </a:spcAft>
            </a:pPr>
            <a:r>
              <a:rPr lang="de-DE" dirty="0"/>
              <a:t>Suche mit Synonymen und Oberbegriffen</a:t>
            </a:r>
            <a:endParaRPr lang="en-US" dirty="0"/>
          </a:p>
          <a:p>
            <a:pPr marL="0" lvl="2" indent="0">
              <a:spcAft>
                <a:spcPts val="600"/>
              </a:spcAft>
              <a:buNone/>
            </a:pPr>
            <a:endParaRPr lang="de-DE" b="1" dirty="0">
              <a:solidFill>
                <a:schemeClr val="accent1"/>
              </a:solidFill>
            </a:endParaRPr>
          </a:p>
          <a:p>
            <a:pPr marL="0" lvl="2" indent="0">
              <a:spcAft>
                <a:spcPts val="600"/>
              </a:spcAft>
              <a:buNone/>
            </a:pPr>
            <a:r>
              <a:rPr lang="de-DE" b="1" dirty="0" smtClean="0">
                <a:solidFill>
                  <a:schemeClr val="accent1"/>
                </a:solidFill>
              </a:rPr>
              <a:t>Zu viele Treffer</a:t>
            </a:r>
            <a:endParaRPr lang="de-DE" dirty="0" smtClean="0"/>
          </a:p>
          <a:p>
            <a:pPr lvl="2">
              <a:spcAft>
                <a:spcPts val="600"/>
              </a:spcAft>
            </a:pPr>
            <a:r>
              <a:rPr lang="de-DE" dirty="0" smtClean="0"/>
              <a:t>Unterbegriffe verwenden</a:t>
            </a:r>
          </a:p>
          <a:p>
            <a:pPr lvl="2">
              <a:spcAft>
                <a:spcPts val="600"/>
              </a:spcAft>
            </a:pPr>
            <a:r>
              <a:rPr lang="de-DE" dirty="0" smtClean="0"/>
              <a:t>neuere Publikationen verwenden</a:t>
            </a:r>
          </a:p>
          <a:p>
            <a:pPr lvl="2">
              <a:spcAft>
                <a:spcPts val="600"/>
              </a:spcAft>
            </a:pPr>
            <a:r>
              <a:rPr lang="de-DE" dirty="0" smtClean="0"/>
              <a:t>thematische Einschränkung:</a:t>
            </a:r>
          </a:p>
          <a:p>
            <a:pPr lvl="3">
              <a:spcAft>
                <a:spcPts val="600"/>
              </a:spcAft>
            </a:pPr>
            <a:r>
              <a:rPr lang="de-DE" dirty="0" smtClean="0"/>
              <a:t>Sprachauswahl, linguistisches Teilgebiet, behandeltes Phänomen, Kontext, Region, Zeitraum...</a:t>
            </a:r>
          </a:p>
          <a:p>
            <a:pPr marL="808038" lvl="3" indent="0">
              <a:spcAft>
                <a:spcPts val="600"/>
              </a:spcAft>
              <a:buNone/>
            </a:pPr>
            <a:r>
              <a:rPr lang="de-DE" dirty="0" smtClean="0"/>
              <a:t>(Syntax rhetorischer </a:t>
            </a:r>
            <a:r>
              <a:rPr lang="de-DE" dirty="0" err="1" smtClean="0"/>
              <a:t>wh</a:t>
            </a:r>
            <a:r>
              <a:rPr lang="de-DE" dirty="0" smtClean="0"/>
              <a:t>-</a:t>
            </a:r>
            <a:r>
              <a:rPr lang="de-DE" b="1" dirty="0" smtClean="0"/>
              <a:t>Fragen</a:t>
            </a:r>
            <a:r>
              <a:rPr lang="de-DE" dirty="0" smtClean="0"/>
              <a:t> im Spanischen in Zeitungstexten...;</a:t>
            </a:r>
            <a:br>
              <a:rPr lang="de-DE" dirty="0" smtClean="0"/>
            </a:br>
            <a:r>
              <a:rPr lang="de-DE" b="1" dirty="0" smtClean="0"/>
              <a:t>Partikel</a:t>
            </a:r>
            <a:r>
              <a:rPr lang="de-DE" dirty="0" smtClean="0"/>
              <a:t> </a:t>
            </a:r>
            <a:r>
              <a:rPr lang="de-DE" i="1" dirty="0" smtClean="0"/>
              <a:t>schon</a:t>
            </a:r>
            <a:r>
              <a:rPr lang="de-DE" dirty="0" smtClean="0"/>
              <a:t> in adversativen Adverbialsätzen im 19. Jahrhundert...)</a:t>
            </a:r>
          </a:p>
          <a:p>
            <a:pPr lvl="2">
              <a:spcAft>
                <a:spcPts val="600"/>
              </a:spcAft>
            </a:pPr>
            <a:r>
              <a:rPr lang="de-DE" dirty="0"/>
              <a:t>Eingrenzen der Abfrage durch </a:t>
            </a:r>
            <a:r>
              <a:rPr lang="de-DE" u="sng" dirty="0" smtClean="0">
                <a:uFill>
                  <a:solidFill>
                    <a:schemeClr val="accent2"/>
                  </a:solidFill>
                </a:uFill>
                <a:ea typeface="ヒラギノ角ゴ Pro W3" charset="0"/>
                <a:cs typeface="ヒラギノ角ゴ Pro W3" charset="0"/>
              </a:rPr>
              <a:t>Schnittmengenbildung</a:t>
            </a:r>
            <a:endParaRPr lang="de-DE" u="sng" dirty="0">
              <a:uFill>
                <a:solidFill>
                  <a:schemeClr val="accent2"/>
                </a:solidFill>
              </a:uFill>
              <a:ea typeface="ヒラギノ角ゴ Pro W3" charset="0"/>
              <a:cs typeface="ヒラギノ角ゴ Pro W3" charset="0"/>
            </a:endParaRPr>
          </a:p>
        </p:txBody>
      </p:sp>
      <p:sp>
        <p:nvSpPr>
          <p:cNvPr id="2" name="Titel 1"/>
          <p:cNvSpPr>
            <a:spLocks noGrp="1"/>
          </p:cNvSpPr>
          <p:nvPr>
            <p:ph type="title"/>
          </p:nvPr>
        </p:nvSpPr>
        <p:spPr>
          <a:xfrm>
            <a:off x="323850" y="404664"/>
            <a:ext cx="6624414" cy="1224136"/>
          </a:xfrm>
        </p:spPr>
        <p:txBody>
          <a:bodyPr>
            <a:normAutofit/>
          </a:bodyPr>
          <a:lstStyle/>
          <a:p>
            <a:r>
              <a:rPr lang="de-DE" sz="3200" dirty="0" smtClean="0"/>
              <a:t>Anpassung der Suchstrategie</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25</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2519449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AND</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sp>
        <p:nvSpPr>
          <p:cNvPr id="2" name="Titel 1"/>
          <p:cNvSpPr>
            <a:spLocks noGrp="1"/>
          </p:cNvSpPr>
          <p:nvPr>
            <p:ph type="title"/>
          </p:nvPr>
        </p:nvSpPr>
        <p:spPr>
          <a:xfrm>
            <a:off x="323850" y="404664"/>
            <a:ext cx="6624414" cy="1224136"/>
          </a:xfrm>
        </p:spPr>
        <p:txBody>
          <a:bodyPr>
            <a:normAutofit/>
          </a:bodyPr>
          <a:lstStyle/>
          <a:p>
            <a:r>
              <a:rPr lang="de-DE" sz="3200" dirty="0" smtClean="0"/>
              <a:t>Mengenlehre:</a:t>
            </a:r>
            <a:br>
              <a:rPr lang="de-DE" sz="3200" dirty="0" smtClean="0"/>
            </a:br>
            <a:r>
              <a:rPr lang="de-DE" sz="3200" dirty="0" err="1" smtClean="0"/>
              <a:t>Bool‘sche</a:t>
            </a:r>
            <a:r>
              <a:rPr lang="de-DE" sz="3200" dirty="0" smtClean="0"/>
              <a:t> Operatoren</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26</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grpSp>
        <p:nvGrpSpPr>
          <p:cNvPr id="5" name="Gruppieren 4"/>
          <p:cNvGrpSpPr/>
          <p:nvPr/>
        </p:nvGrpSpPr>
        <p:grpSpPr>
          <a:xfrm>
            <a:off x="2954930" y="2420888"/>
            <a:ext cx="3234140" cy="2016224"/>
            <a:chOff x="2484438" y="3005102"/>
            <a:chExt cx="3234140" cy="2016224"/>
          </a:xfrm>
        </p:grpSpPr>
        <p:sp>
          <p:nvSpPr>
            <p:cNvPr id="4" name="Ellipse 3"/>
            <p:cNvSpPr/>
            <p:nvPr/>
          </p:nvSpPr>
          <p:spPr>
            <a:xfrm>
              <a:off x="248443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p:cNvSpPr/>
            <p:nvPr/>
          </p:nvSpPr>
          <p:spPr>
            <a:xfrm>
              <a:off x="370257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4497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624414" cy="1224136"/>
          </a:xfrm>
        </p:spPr>
        <p:txBody>
          <a:bodyPr>
            <a:normAutofit/>
          </a:bodyPr>
          <a:lstStyle/>
          <a:p>
            <a:r>
              <a:rPr lang="de-DE" sz="3200" dirty="0" smtClean="0"/>
              <a:t>Schnittmenge</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27</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pic>
        <p:nvPicPr>
          <p:cNvPr id="6" name="Grafik 5"/>
          <p:cNvPicPr>
            <a:picLocks noChangeAspect="1"/>
          </p:cNvPicPr>
          <p:nvPr/>
        </p:nvPicPr>
        <p:blipFill rotWithShape="1">
          <a:blip r:embed="rId3"/>
          <a:srcRect r="4682" b="3168"/>
          <a:stretch/>
        </p:blipFill>
        <p:spPr>
          <a:xfrm>
            <a:off x="2905994" y="2386782"/>
            <a:ext cx="3332013" cy="2084437"/>
          </a:xfrm>
          <a:prstGeom prst="rect">
            <a:avLst/>
          </a:prstGeom>
        </p:spPr>
      </p:pic>
      <p:sp>
        <p:nvSpPr>
          <p:cNvPr id="12" name="Inhaltsplatzhalter 2"/>
          <p:cNvSpPr txBox="1">
            <a:spLocks/>
          </p:cNvSpPr>
          <p:nvPr/>
        </p:nvSpPr>
        <p:spPr>
          <a:xfrm>
            <a:off x="1835695" y="1988840"/>
            <a:ext cx="4752529" cy="4464496"/>
          </a:xfrm>
          <a:prstGeom prst="rect">
            <a:avLst/>
          </a:prstGeom>
        </p:spPr>
        <p:txBody>
          <a:bodyPr vert="horz" lIns="0" tIns="0" rIns="0" bIns="0" rtlCol="0">
            <a:noAutofit/>
          </a:bodyPr>
          <a:lstStyle>
            <a:lvl1pPr marL="0" indent="0" algn="l" defTabSz="914400" rtl="0" eaLnBrk="1" latinLnBrk="0" hangingPunct="1">
              <a:lnSpc>
                <a:spcPct val="110000"/>
              </a:lnSpc>
              <a:spcBef>
                <a:spcPts val="0"/>
              </a:spcBef>
              <a:buFont typeface="Arial" pitchFamily="34" charset="0"/>
              <a:buNone/>
              <a:defRPr sz="1600" b="1"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itchFamily="34" charset="0"/>
              <a:buNone/>
              <a:defRPr sz="1600" kern="1200">
                <a:solidFill>
                  <a:schemeClr val="tx1"/>
                </a:solidFill>
                <a:latin typeface="+mn-lt"/>
                <a:ea typeface="+mn-ea"/>
                <a:cs typeface="+mn-cs"/>
              </a:defRPr>
            </a:lvl2pPr>
            <a:lvl3pPr marL="32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3pPr>
            <a:lvl4pPr marL="77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mj-lt"/>
              <a:buNone/>
              <a:defRPr sz="1600" u="sng" kern="1200" baseline="0">
                <a:solidFill>
                  <a:schemeClr val="tx1"/>
                </a:solidFill>
                <a:uFill>
                  <a:solidFill>
                    <a:schemeClr val="accent1"/>
                  </a:solidFill>
                </a:uFill>
                <a:latin typeface="+mn-lt"/>
                <a:ea typeface="+mn-ea"/>
                <a:cs typeface="+mn-cs"/>
              </a:defRPr>
            </a:lvl5pPr>
            <a:lvl6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6pPr>
            <a:lvl7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7pPr>
            <a:lvl8pPr marL="0" indent="0" algn="l" defTabSz="914400" rtl="0" eaLnBrk="1" latinLnBrk="0" hangingPunct="1">
              <a:lnSpc>
                <a:spcPct val="110000"/>
              </a:lnSpc>
              <a:spcBef>
                <a:spcPts val="0"/>
              </a:spcBef>
              <a:buClr>
                <a:schemeClr val="accent1"/>
              </a:buClr>
              <a:buFont typeface="Arial" panose="020B0604020202020204" pitchFamily="34" charset="0"/>
              <a:buNone/>
              <a:tabLst/>
              <a:defRPr sz="1600" kern="1200" baseline="0">
                <a:solidFill>
                  <a:schemeClr val="tx1"/>
                </a:solidFill>
                <a:latin typeface="+mn-lt"/>
                <a:ea typeface="+mn-ea"/>
                <a:cs typeface="+mn-cs"/>
              </a:defRPr>
            </a:lvl8pPr>
            <a:lvl9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9pPr>
          </a:lstStyle>
          <a:p>
            <a:pPr marL="0" lvl="2" indent="0">
              <a:buFont typeface="Arial" panose="020B0604020202020204" pitchFamily="34" charset="0"/>
              <a:buNone/>
            </a:pPr>
            <a:r>
              <a:rPr lang="de-DE" b="1" dirty="0" smtClean="0">
                <a:solidFill>
                  <a:schemeClr val="accent1"/>
                </a:solidFill>
              </a:rPr>
              <a:t>AND</a:t>
            </a:r>
          </a:p>
          <a:p>
            <a:pPr marL="0" lvl="2" indent="0">
              <a:buFont typeface="Arial" panose="020B0604020202020204" pitchFamily="34" charset="0"/>
              <a:buNone/>
            </a:pPr>
            <a:endParaRPr lang="de-DE" b="1" dirty="0" smtClean="0">
              <a:solidFill>
                <a:schemeClr val="accent1"/>
              </a:solidFill>
            </a:endParaRPr>
          </a:p>
          <a:p>
            <a:pPr marL="0" lvl="2" indent="0">
              <a:buFont typeface="Arial" panose="020B0604020202020204" pitchFamily="34" charset="0"/>
              <a:buNone/>
            </a:pPr>
            <a:endParaRPr lang="de-DE" b="1" dirty="0" smtClean="0">
              <a:solidFill>
                <a:schemeClr val="accent1"/>
              </a:solidFill>
            </a:endParaRPr>
          </a:p>
          <a:p>
            <a:pPr marL="0" lvl="2" indent="0">
              <a:buFont typeface="Arial" panose="020B0604020202020204" pitchFamily="34" charset="0"/>
              <a:buNone/>
            </a:pPr>
            <a:endParaRPr lang="de-DE" b="1" dirty="0" smtClean="0">
              <a:solidFill>
                <a:schemeClr val="accent1"/>
              </a:solidFill>
            </a:endParaRPr>
          </a:p>
          <a:p>
            <a:pPr marL="808038" lvl="3" indent="0">
              <a:buFont typeface="Arial" panose="020B0604020202020204" pitchFamily="34" charset="0"/>
              <a:buNone/>
            </a:pPr>
            <a:endParaRPr lang="de-DE" dirty="0" smtClean="0"/>
          </a:p>
        </p:txBody>
      </p:sp>
      <p:sp>
        <p:nvSpPr>
          <p:cNvPr id="13" name="Textfeld 12"/>
          <p:cNvSpPr txBox="1"/>
          <p:nvPr/>
        </p:nvSpPr>
        <p:spPr>
          <a:xfrm>
            <a:off x="1529812" y="4869161"/>
            <a:ext cx="6084376" cy="904863"/>
          </a:xfrm>
          <a:prstGeom prst="rect">
            <a:avLst/>
          </a:prstGeom>
          <a:noFill/>
        </p:spPr>
        <p:txBody>
          <a:bodyPr wrap="square" rtlCol="0">
            <a:spAutoFit/>
          </a:bodyPr>
          <a:lstStyle/>
          <a:p>
            <a:pPr marL="0" lvl="2">
              <a:lnSpc>
                <a:spcPct val="110000"/>
              </a:lnSpc>
              <a:buClr>
                <a:schemeClr val="accent1"/>
              </a:buClr>
            </a:pPr>
            <a:r>
              <a:rPr lang="de-DE" sz="1600" b="1" dirty="0">
                <a:solidFill>
                  <a:schemeClr val="accent1"/>
                </a:solidFill>
              </a:rPr>
              <a:t>Fokussierte Suche</a:t>
            </a:r>
          </a:p>
          <a:p>
            <a:pPr marL="324000" lvl="2" indent="-324000">
              <a:lnSpc>
                <a:spcPct val="110000"/>
              </a:lnSpc>
              <a:buClr>
                <a:schemeClr val="accent1"/>
              </a:buClr>
              <a:buFont typeface="Arial" panose="020B0604020202020204" pitchFamily="34" charset="0"/>
              <a:buChar char="−"/>
            </a:pPr>
            <a:r>
              <a:rPr lang="de-DE" sz="1600" dirty="0" smtClean="0"/>
              <a:t>Jedes gefundene Dokument enthält alle </a:t>
            </a:r>
            <a:r>
              <a:rPr lang="de-DE" sz="1600" dirty="0"/>
              <a:t>verknüpften </a:t>
            </a:r>
            <a:r>
              <a:rPr lang="de-DE" sz="1600" dirty="0" smtClean="0"/>
              <a:t>Begriffe.</a:t>
            </a:r>
            <a:endParaRPr lang="de-DE" sz="1600" dirty="0"/>
          </a:p>
          <a:p>
            <a:pPr marL="324000" lvl="2" indent="-324000">
              <a:lnSpc>
                <a:spcPct val="110000"/>
              </a:lnSpc>
              <a:buClr>
                <a:schemeClr val="accent1"/>
              </a:buClr>
              <a:buFont typeface="Arial" panose="020B0604020202020204" pitchFamily="34" charset="0"/>
              <a:buChar char="−"/>
            </a:pPr>
            <a:r>
              <a:rPr lang="de-DE" sz="1600" dirty="0"/>
              <a:t>Bsp.: </a:t>
            </a:r>
            <a:r>
              <a:rPr lang="de-DE" sz="1600" i="1" dirty="0" err="1" smtClean="0"/>
              <a:t>modality</a:t>
            </a:r>
            <a:r>
              <a:rPr lang="de-DE" sz="1600" i="1" dirty="0" smtClean="0"/>
              <a:t> </a:t>
            </a:r>
            <a:r>
              <a:rPr lang="de-DE" sz="1600" i="1" dirty="0"/>
              <a:t>AND </a:t>
            </a:r>
            <a:r>
              <a:rPr lang="de-DE" sz="1600" i="1" dirty="0" err="1" smtClean="0"/>
              <a:t>mood</a:t>
            </a:r>
            <a:endParaRPr lang="en-US" sz="1600" i="1" dirty="0"/>
          </a:p>
        </p:txBody>
      </p:sp>
    </p:spTree>
    <p:extLst>
      <p:ext uri="{BB962C8B-B14F-4D97-AF65-F5344CB8AC3E}">
        <p14:creationId xmlns:p14="http://schemas.microsoft.com/office/powerpoint/2010/main" val="12712569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624414" cy="1224136"/>
          </a:xfrm>
        </p:spPr>
        <p:txBody>
          <a:bodyPr>
            <a:normAutofit/>
          </a:bodyPr>
          <a:lstStyle/>
          <a:p>
            <a:r>
              <a:rPr lang="de-DE" sz="3200" dirty="0" smtClean="0"/>
              <a:t>Mengenlehre:</a:t>
            </a:r>
            <a:br>
              <a:rPr lang="de-DE" sz="3200" dirty="0" smtClean="0"/>
            </a:br>
            <a:r>
              <a:rPr lang="de-DE" sz="3200" dirty="0" err="1" smtClean="0"/>
              <a:t>Bool‘sche</a:t>
            </a:r>
            <a:r>
              <a:rPr lang="de-DE" sz="3200" dirty="0" smtClean="0"/>
              <a:t> Operatoren</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28</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grpSp>
        <p:nvGrpSpPr>
          <p:cNvPr id="5" name="Gruppieren 4"/>
          <p:cNvGrpSpPr/>
          <p:nvPr/>
        </p:nvGrpSpPr>
        <p:grpSpPr>
          <a:xfrm>
            <a:off x="2954930" y="2420888"/>
            <a:ext cx="3234140" cy="2016224"/>
            <a:chOff x="2484438" y="3005102"/>
            <a:chExt cx="3234140" cy="2016224"/>
          </a:xfrm>
        </p:grpSpPr>
        <p:sp>
          <p:nvSpPr>
            <p:cNvPr id="4" name="Ellipse 3"/>
            <p:cNvSpPr/>
            <p:nvPr/>
          </p:nvSpPr>
          <p:spPr>
            <a:xfrm>
              <a:off x="248443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p:cNvSpPr/>
            <p:nvPr/>
          </p:nvSpPr>
          <p:spPr>
            <a:xfrm>
              <a:off x="370257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OR</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spTree>
    <p:extLst>
      <p:ext uri="{BB962C8B-B14F-4D97-AF65-F5344CB8AC3E}">
        <p14:creationId xmlns:p14="http://schemas.microsoft.com/office/powerpoint/2010/main" val="1359792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624414" cy="1224136"/>
          </a:xfrm>
        </p:spPr>
        <p:txBody>
          <a:bodyPr>
            <a:normAutofit/>
          </a:bodyPr>
          <a:lstStyle/>
          <a:p>
            <a:r>
              <a:rPr lang="de-DE" sz="3200" dirty="0" smtClean="0"/>
              <a:t>Vereinigungsmenge</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29</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11"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OR</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pic>
        <p:nvPicPr>
          <p:cNvPr id="3" name="Grafik 2"/>
          <p:cNvPicPr>
            <a:picLocks noChangeAspect="1"/>
          </p:cNvPicPr>
          <p:nvPr/>
        </p:nvPicPr>
        <p:blipFill rotWithShape="1">
          <a:blip r:embed="rId3"/>
          <a:srcRect r="742" b="4182"/>
          <a:stretch/>
        </p:blipFill>
        <p:spPr>
          <a:xfrm>
            <a:off x="2903327" y="2374876"/>
            <a:ext cx="3337347" cy="2108249"/>
          </a:xfrm>
          <a:prstGeom prst="rect">
            <a:avLst/>
          </a:prstGeom>
        </p:spPr>
      </p:pic>
      <p:sp>
        <p:nvSpPr>
          <p:cNvPr id="12" name="Textfeld 11"/>
          <p:cNvSpPr txBox="1"/>
          <p:nvPr/>
        </p:nvSpPr>
        <p:spPr>
          <a:xfrm>
            <a:off x="737724" y="4869161"/>
            <a:ext cx="7668552" cy="904863"/>
          </a:xfrm>
          <a:prstGeom prst="rect">
            <a:avLst/>
          </a:prstGeom>
          <a:noFill/>
        </p:spPr>
        <p:txBody>
          <a:bodyPr wrap="square" rtlCol="0">
            <a:spAutoFit/>
          </a:bodyPr>
          <a:lstStyle/>
          <a:p>
            <a:pPr marL="0" lvl="2">
              <a:lnSpc>
                <a:spcPct val="110000"/>
              </a:lnSpc>
              <a:buClr>
                <a:schemeClr val="accent1"/>
              </a:buClr>
            </a:pPr>
            <a:r>
              <a:rPr lang="de-DE" sz="1600" b="1" dirty="0" smtClean="0">
                <a:solidFill>
                  <a:schemeClr val="accent1"/>
                </a:solidFill>
              </a:rPr>
              <a:t>Breite </a:t>
            </a:r>
            <a:r>
              <a:rPr lang="de-DE" sz="1600" b="1" dirty="0">
                <a:solidFill>
                  <a:schemeClr val="accent1"/>
                </a:solidFill>
              </a:rPr>
              <a:t>Suche</a:t>
            </a:r>
          </a:p>
          <a:p>
            <a:pPr marL="324000" lvl="2" indent="-324000">
              <a:lnSpc>
                <a:spcPct val="110000"/>
              </a:lnSpc>
              <a:buClr>
                <a:schemeClr val="accent1"/>
              </a:buClr>
              <a:buFont typeface="Arial" panose="020B0604020202020204" pitchFamily="34" charset="0"/>
              <a:buChar char="−"/>
            </a:pPr>
            <a:r>
              <a:rPr lang="de-DE" sz="1600" dirty="0" smtClean="0"/>
              <a:t>Jedes gefundene Dokument enthält mindestens einen der </a:t>
            </a:r>
            <a:r>
              <a:rPr lang="de-DE" sz="1600" dirty="0"/>
              <a:t>verknüpften </a:t>
            </a:r>
            <a:r>
              <a:rPr lang="de-DE" sz="1600" dirty="0" smtClean="0"/>
              <a:t>Begriffe.</a:t>
            </a:r>
            <a:endParaRPr lang="de-DE" sz="1600" dirty="0"/>
          </a:p>
          <a:p>
            <a:pPr marL="324000" lvl="2" indent="-324000">
              <a:lnSpc>
                <a:spcPct val="110000"/>
              </a:lnSpc>
              <a:buClr>
                <a:schemeClr val="accent1"/>
              </a:buClr>
              <a:buFont typeface="Arial" panose="020B0604020202020204" pitchFamily="34" charset="0"/>
              <a:buChar char="−"/>
            </a:pPr>
            <a:r>
              <a:rPr lang="de-DE" sz="1600" dirty="0"/>
              <a:t>Bsp.: </a:t>
            </a:r>
            <a:r>
              <a:rPr lang="de-DE" sz="1600" i="1" dirty="0" err="1" smtClean="0"/>
              <a:t>modality</a:t>
            </a:r>
            <a:r>
              <a:rPr lang="de-DE" sz="1600" i="1" dirty="0" smtClean="0"/>
              <a:t> OR </a:t>
            </a:r>
            <a:r>
              <a:rPr lang="de-DE" sz="1600" i="1" dirty="0" err="1" smtClean="0"/>
              <a:t>mood</a:t>
            </a:r>
            <a:endParaRPr lang="en-US" sz="1600" i="1" dirty="0"/>
          </a:p>
        </p:txBody>
      </p:sp>
    </p:spTree>
    <p:extLst>
      <p:ext uri="{BB962C8B-B14F-4D97-AF65-F5344CB8AC3E}">
        <p14:creationId xmlns:p14="http://schemas.microsoft.com/office/powerpoint/2010/main" val="656705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8136582" cy="1224136"/>
          </a:xfrm>
        </p:spPr>
        <p:txBody>
          <a:bodyPr>
            <a:normAutofit/>
          </a:bodyPr>
          <a:lstStyle/>
          <a:p>
            <a:r>
              <a:rPr lang="de-DE" sz="3200" dirty="0" smtClean="0"/>
              <a:t>Quellenauswahl: Welche </a:t>
            </a:r>
            <a:r>
              <a:rPr lang="de-DE" sz="3200" dirty="0" smtClean="0"/>
              <a:t>Arten von wissenschaftlichen Texten kennen Sie?</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3" name="Inhaltsplatzhalter 2"/>
          <p:cNvSpPr>
            <a:spLocks noGrp="1"/>
          </p:cNvSpPr>
          <p:nvPr>
            <p:ph idx="1"/>
          </p:nvPr>
        </p:nvSpPr>
        <p:spPr>
          <a:xfrm>
            <a:off x="323850" y="2708920"/>
            <a:ext cx="8496300" cy="3383905"/>
          </a:xfrm>
        </p:spPr>
        <p:txBody>
          <a:bodyPr/>
          <a:lstStyle/>
          <a:p>
            <a:endParaRPr lang="en-GB" dirty="0" smtClean="0"/>
          </a:p>
          <a:p>
            <a:endParaRPr lang="en-GB" dirty="0"/>
          </a:p>
        </p:txBody>
      </p:sp>
    </p:spTree>
    <p:extLst>
      <p:ext uri="{BB962C8B-B14F-4D97-AF65-F5344CB8AC3E}">
        <p14:creationId xmlns:p14="http://schemas.microsoft.com/office/powerpoint/2010/main" val="1216378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NOT</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sp>
        <p:nvSpPr>
          <p:cNvPr id="2" name="Titel 1"/>
          <p:cNvSpPr>
            <a:spLocks noGrp="1"/>
          </p:cNvSpPr>
          <p:nvPr>
            <p:ph type="title"/>
          </p:nvPr>
        </p:nvSpPr>
        <p:spPr>
          <a:xfrm>
            <a:off x="323850" y="404664"/>
            <a:ext cx="6624414" cy="1224136"/>
          </a:xfrm>
        </p:spPr>
        <p:txBody>
          <a:bodyPr>
            <a:normAutofit/>
          </a:bodyPr>
          <a:lstStyle/>
          <a:p>
            <a:r>
              <a:rPr lang="de-DE" sz="3200" dirty="0" smtClean="0"/>
              <a:t>Mengenlehre:</a:t>
            </a:r>
            <a:br>
              <a:rPr lang="de-DE" sz="3200" dirty="0" smtClean="0"/>
            </a:br>
            <a:r>
              <a:rPr lang="de-DE" sz="3200" dirty="0" err="1" smtClean="0"/>
              <a:t>Bool‘sche</a:t>
            </a:r>
            <a:r>
              <a:rPr lang="de-DE" sz="3200" dirty="0" smtClean="0"/>
              <a:t> Operatoren</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30</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grpSp>
        <p:nvGrpSpPr>
          <p:cNvPr id="5" name="Gruppieren 4"/>
          <p:cNvGrpSpPr/>
          <p:nvPr/>
        </p:nvGrpSpPr>
        <p:grpSpPr>
          <a:xfrm>
            <a:off x="2954930" y="2420888"/>
            <a:ext cx="3234140" cy="2016224"/>
            <a:chOff x="2484438" y="3005102"/>
            <a:chExt cx="3234140" cy="2016224"/>
          </a:xfrm>
        </p:grpSpPr>
        <p:sp>
          <p:nvSpPr>
            <p:cNvPr id="4" name="Ellipse 3"/>
            <p:cNvSpPr/>
            <p:nvPr/>
          </p:nvSpPr>
          <p:spPr>
            <a:xfrm>
              <a:off x="248443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p:cNvSpPr/>
            <p:nvPr/>
          </p:nvSpPr>
          <p:spPr>
            <a:xfrm>
              <a:off x="370257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4476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NOT</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sp>
        <p:nvSpPr>
          <p:cNvPr id="2" name="Titel 1"/>
          <p:cNvSpPr>
            <a:spLocks noGrp="1"/>
          </p:cNvSpPr>
          <p:nvPr>
            <p:ph type="title"/>
          </p:nvPr>
        </p:nvSpPr>
        <p:spPr>
          <a:xfrm>
            <a:off x="323850" y="404664"/>
            <a:ext cx="6624414" cy="1224136"/>
          </a:xfrm>
        </p:spPr>
        <p:txBody>
          <a:bodyPr>
            <a:normAutofit/>
          </a:bodyPr>
          <a:lstStyle/>
          <a:p>
            <a:r>
              <a:rPr lang="de-DE" sz="3200" dirty="0" smtClean="0"/>
              <a:t>Differenzmenge</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31</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pic>
        <p:nvPicPr>
          <p:cNvPr id="6" name="Grafik 5"/>
          <p:cNvPicPr>
            <a:picLocks noChangeAspect="1"/>
          </p:cNvPicPr>
          <p:nvPr/>
        </p:nvPicPr>
        <p:blipFill rotWithShape="1">
          <a:blip r:embed="rId3"/>
          <a:srcRect b="10372"/>
          <a:stretch/>
        </p:blipFill>
        <p:spPr>
          <a:xfrm>
            <a:off x="2938463" y="2370398"/>
            <a:ext cx="3267075" cy="2117204"/>
          </a:xfrm>
          <a:prstGeom prst="rect">
            <a:avLst/>
          </a:prstGeom>
        </p:spPr>
      </p:pic>
      <p:sp>
        <p:nvSpPr>
          <p:cNvPr id="11" name="Textfeld 10"/>
          <p:cNvSpPr txBox="1"/>
          <p:nvPr/>
        </p:nvSpPr>
        <p:spPr>
          <a:xfrm>
            <a:off x="899593" y="4869161"/>
            <a:ext cx="7344815" cy="904863"/>
          </a:xfrm>
          <a:prstGeom prst="rect">
            <a:avLst/>
          </a:prstGeom>
          <a:noFill/>
        </p:spPr>
        <p:txBody>
          <a:bodyPr wrap="square" rtlCol="0">
            <a:spAutoFit/>
          </a:bodyPr>
          <a:lstStyle/>
          <a:p>
            <a:pPr marL="0" lvl="2">
              <a:lnSpc>
                <a:spcPct val="110000"/>
              </a:lnSpc>
              <a:buClr>
                <a:schemeClr val="accent1"/>
              </a:buClr>
            </a:pPr>
            <a:r>
              <a:rPr lang="de-DE" sz="1600" b="1" dirty="0" smtClean="0">
                <a:solidFill>
                  <a:schemeClr val="accent1"/>
                </a:solidFill>
              </a:rPr>
              <a:t>Ausschluss eines Suchbegriffs</a:t>
            </a:r>
            <a:endParaRPr lang="de-DE" sz="1600" b="1" dirty="0">
              <a:solidFill>
                <a:schemeClr val="accent1"/>
              </a:solidFill>
            </a:endParaRPr>
          </a:p>
          <a:p>
            <a:pPr marL="324000" lvl="2" indent="-324000">
              <a:lnSpc>
                <a:spcPct val="110000"/>
              </a:lnSpc>
              <a:buClr>
                <a:schemeClr val="accent1"/>
              </a:buClr>
              <a:buFont typeface="Arial" panose="020B0604020202020204" pitchFamily="34" charset="0"/>
              <a:buChar char="−"/>
            </a:pPr>
            <a:r>
              <a:rPr lang="de-DE" sz="1600" dirty="0" smtClean="0"/>
              <a:t>Dokumente mit dem durch </a:t>
            </a:r>
            <a:r>
              <a:rPr lang="de-DE" sz="1600" i="1" dirty="0" smtClean="0"/>
              <a:t>NOT </a:t>
            </a:r>
            <a:r>
              <a:rPr lang="de-DE" sz="1600" dirty="0" smtClean="0"/>
              <a:t>verknüpften Begriff werden nicht angezeigt.</a:t>
            </a:r>
            <a:endParaRPr lang="de-DE" sz="1600" dirty="0"/>
          </a:p>
          <a:p>
            <a:pPr marL="324000" lvl="2" indent="-324000">
              <a:lnSpc>
                <a:spcPct val="110000"/>
              </a:lnSpc>
              <a:buClr>
                <a:schemeClr val="accent1"/>
              </a:buClr>
              <a:buFont typeface="Arial" panose="020B0604020202020204" pitchFamily="34" charset="0"/>
              <a:buChar char="−"/>
            </a:pPr>
            <a:r>
              <a:rPr lang="de-DE" sz="1600" dirty="0"/>
              <a:t>Bsp.: </a:t>
            </a:r>
            <a:r>
              <a:rPr lang="de-DE" sz="1600" i="1" dirty="0" err="1" smtClean="0"/>
              <a:t>modality</a:t>
            </a:r>
            <a:r>
              <a:rPr lang="de-DE" sz="1600" i="1" dirty="0" smtClean="0"/>
              <a:t> NOT </a:t>
            </a:r>
            <a:r>
              <a:rPr lang="de-DE" sz="1600" i="1" dirty="0" err="1" smtClean="0"/>
              <a:t>mood</a:t>
            </a:r>
            <a:endParaRPr lang="en-US" sz="1600" i="1" dirty="0"/>
          </a:p>
        </p:txBody>
      </p:sp>
    </p:spTree>
    <p:extLst>
      <p:ext uri="{BB962C8B-B14F-4D97-AF65-F5344CB8AC3E}">
        <p14:creationId xmlns:p14="http://schemas.microsoft.com/office/powerpoint/2010/main" val="39677675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Praktische Hinweise</a:t>
            </a:r>
            <a:endParaRPr lang="de-DE" sz="3200" dirty="0"/>
          </a:p>
        </p:txBody>
      </p:sp>
      <p:sp>
        <p:nvSpPr>
          <p:cNvPr id="3" name="Inhaltsplatzhalter 2"/>
          <p:cNvSpPr>
            <a:spLocks noGrp="1"/>
          </p:cNvSpPr>
          <p:nvPr>
            <p:ph idx="1"/>
          </p:nvPr>
        </p:nvSpPr>
        <p:spPr>
          <a:xfrm>
            <a:off x="323850" y="2276872"/>
            <a:ext cx="8496622" cy="4176464"/>
          </a:xfrm>
        </p:spPr>
        <p:txBody>
          <a:bodyPr/>
          <a:lstStyle/>
          <a:p>
            <a:pPr marL="609750" lvl="2" indent="-285750">
              <a:buFont typeface="Symbol" charset="2"/>
              <a:buChar char="-"/>
            </a:pPr>
            <a:endParaRPr lang="de-DE" b="1" dirty="0" smtClean="0">
              <a:solidFill>
                <a:schemeClr val="accent1"/>
              </a:solidFill>
              <a:ea typeface="ヒラギノ角ゴ Pro W3" charset="0"/>
              <a:cs typeface="Arial"/>
            </a:endParaRPr>
          </a:p>
          <a:p>
            <a:pPr marL="609750" lvl="2" indent="-285750">
              <a:buFont typeface="Symbol" charset="2"/>
              <a:buChar char="-"/>
            </a:pPr>
            <a:endParaRPr lang="de-DE" b="1" dirty="0" smtClean="0">
              <a:solidFill>
                <a:schemeClr val="accent1"/>
              </a:solidFill>
              <a:ea typeface="ヒラギノ角ゴ Pro W3" charset="0"/>
              <a:cs typeface="Arial"/>
            </a:endParaRPr>
          </a:p>
          <a:p>
            <a:pPr marL="609750" lvl="2" indent="-285750">
              <a:buFont typeface="Symbol" charset="2"/>
              <a:buChar char="-"/>
            </a:pPr>
            <a:endParaRPr lang="de-DE" b="1" dirty="0">
              <a:solidFill>
                <a:schemeClr val="accent1"/>
              </a:solidFill>
              <a:ea typeface="ヒラギノ角ゴ Pro W3" charset="0"/>
              <a:cs typeface="Arial"/>
            </a:endParaRPr>
          </a:p>
          <a:p>
            <a:pPr>
              <a:spcAft>
                <a:spcPts val="0"/>
              </a:spcAft>
            </a:pPr>
            <a:endParaRPr lang="de-DE" dirty="0" smtClean="0">
              <a:ea typeface="ヒラギノ角ゴ Pro W3" charset="0"/>
              <a:cs typeface="Arial"/>
            </a:endParaRPr>
          </a:p>
          <a:p>
            <a:pPr>
              <a:spcAft>
                <a:spcPts val="0"/>
              </a:spcAft>
            </a:pPr>
            <a:r>
              <a:rPr lang="de-DE" dirty="0" smtClean="0">
                <a:ea typeface="ヒラギノ角ゴ Pro W3" charset="0"/>
                <a:cs typeface="Arial"/>
                <a:sym typeface="Wingdings" panose="05000000000000000000" pitchFamily="2" charset="2"/>
              </a:rPr>
              <a:t>VPN (Virtual Private Network) Remote-Zugang (</a:t>
            </a:r>
            <a:r>
              <a:rPr lang="de-DE" i="1" dirty="0" smtClean="0">
                <a:ea typeface="ヒラギノ角ゴ Pro W3" charset="0"/>
                <a:cs typeface="Arial"/>
                <a:sym typeface="Wingdings" panose="05000000000000000000" pitchFamily="2" charset="2"/>
              </a:rPr>
              <a:t>Cisco </a:t>
            </a:r>
            <a:r>
              <a:rPr lang="de-DE" i="1" dirty="0" err="1" smtClean="0">
                <a:ea typeface="ヒラギノ角ゴ Pro W3" charset="0"/>
                <a:cs typeface="Arial"/>
                <a:sym typeface="Wingdings" panose="05000000000000000000" pitchFamily="2" charset="2"/>
              </a:rPr>
              <a:t>AnyConnect</a:t>
            </a:r>
            <a:r>
              <a:rPr lang="de-DE" dirty="0" smtClean="0">
                <a:ea typeface="ヒラギノ角ゴ Pro W3" charset="0"/>
                <a:cs typeface="Arial"/>
                <a:sym typeface="Wingdings" panose="05000000000000000000" pitchFamily="2" charset="2"/>
              </a:rPr>
              <a:t>)</a:t>
            </a:r>
          </a:p>
          <a:p>
            <a:pPr>
              <a:spcAft>
                <a:spcPts val="0"/>
              </a:spcAft>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rPr>
              <a:t>KIM </a:t>
            </a:r>
            <a:r>
              <a:rPr lang="de-DE" dirty="0" smtClean="0">
                <a:ea typeface="ヒラギノ角ゴ Pro W3" charset="0"/>
                <a:cs typeface="Arial"/>
                <a:sym typeface="Wingdings" panose="05000000000000000000" pitchFamily="2" charset="2"/>
              </a:rPr>
              <a:t> E-Mail und Internet  Zugriff von außerhalb des Campus (VPN)</a:t>
            </a:r>
            <a:br>
              <a:rPr lang="de-DE" dirty="0" smtClean="0">
                <a:ea typeface="ヒラギノ角ゴ Pro W3" charset="0"/>
                <a:cs typeface="Arial"/>
                <a:sym typeface="Wingdings" panose="05000000000000000000" pitchFamily="2" charset="2"/>
              </a:rPr>
            </a:br>
            <a:endParaRPr lang="de-DE" dirty="0" smtClean="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sym typeface="Wingdings" panose="05000000000000000000" pitchFamily="2" charset="2"/>
              </a:rPr>
              <a:t>zuhause die gleichen Artikel in PDF-Form erhalten</a:t>
            </a:r>
            <a:r>
              <a:rPr lang="de-DE" dirty="0">
                <a:ea typeface="ヒラギノ角ゴ Pro W3" charset="0"/>
                <a:cs typeface="Arial"/>
                <a:sym typeface="Wingdings" panose="05000000000000000000" pitchFamily="2" charset="2"/>
              </a:rPr>
              <a:t> </a:t>
            </a:r>
            <a:r>
              <a:rPr lang="de-DE" dirty="0" smtClean="0">
                <a:ea typeface="ヒラギノ角ゴ Pro W3" charset="0"/>
                <a:cs typeface="Arial"/>
                <a:sym typeface="Wingdings" panose="05000000000000000000" pitchFamily="2" charset="2"/>
              </a:rPr>
              <a:t>können wie auf dem Campus / in der Bibliothek („</a:t>
            </a:r>
            <a:r>
              <a:rPr lang="de-DE" dirty="0" err="1" smtClean="0">
                <a:ea typeface="ヒラギノ角ゴ Pro W3" charset="0"/>
                <a:cs typeface="Arial"/>
                <a:sym typeface="Wingdings" panose="05000000000000000000" pitchFamily="2" charset="2"/>
              </a:rPr>
              <a:t>Get</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it</a:t>
            </a:r>
            <a:r>
              <a:rPr lang="de-DE" dirty="0" smtClean="0">
                <a:ea typeface="ヒラギノ角ゴ Pro W3" charset="0"/>
                <a:cs typeface="Arial"/>
                <a:sym typeface="Wingdings" panose="05000000000000000000" pitchFamily="2" charset="2"/>
              </a:rPr>
              <a:t> @ UB Konstanz“; auch in Google Scholar)</a:t>
            </a:r>
          </a:p>
          <a:p>
            <a:pPr marL="285750" lvl="1" indent="-285750">
              <a:buClr>
                <a:schemeClr val="accent1"/>
              </a:buClr>
              <a:buFont typeface="Symbol" charset="2"/>
              <a:buChar char="-"/>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sym typeface="Wingdings" panose="05000000000000000000" pitchFamily="2" charset="2"/>
              </a:rPr>
              <a:t>Ist man </a:t>
            </a:r>
            <a:r>
              <a:rPr lang="de-DE" u="sng" dirty="0">
                <a:uFill>
                  <a:solidFill>
                    <a:schemeClr val="accent2"/>
                  </a:solidFill>
                </a:uFill>
                <a:ea typeface="ヒラギノ角ゴ Pro W3" charset="0"/>
                <a:cs typeface="Arial"/>
                <a:sym typeface="Wingdings" panose="05000000000000000000" pitchFamily="2" charset="2"/>
              </a:rPr>
              <a:t>virtuell im Uni-Netzwerk</a:t>
            </a:r>
            <a:r>
              <a:rPr lang="de-DE" dirty="0" smtClean="0">
                <a:ea typeface="ヒラギノ角ゴ Pro W3" charset="0"/>
                <a:cs typeface="Arial"/>
                <a:sym typeface="Wingdings" panose="05000000000000000000" pitchFamily="2" charset="2"/>
              </a:rPr>
              <a:t>, funktioniert der WLAN-Drucker zuhause nicht.</a:t>
            </a:r>
            <a:endParaRPr lang="de-DE" dirty="0" smtClean="0">
              <a:ea typeface="ヒラギノ角ゴ Pro W3" charset="0"/>
              <a:cs typeface="Arial"/>
            </a:endParaRPr>
          </a:p>
          <a:p>
            <a:pPr marL="285750" lvl="1" indent="-285750">
              <a:buClr>
                <a:schemeClr val="accent1"/>
              </a:buClr>
              <a:buFont typeface="Symbol" charset="2"/>
              <a:buChar char="-"/>
            </a:pPr>
            <a:endParaRPr lang="de-DE" dirty="0" smtClean="0">
              <a:ea typeface="ヒラギノ角ゴ Pro W3" charset="0"/>
              <a:cs typeface="Arial"/>
            </a:endParaRPr>
          </a:p>
          <a:p>
            <a:pPr marL="285750" lvl="1" indent="-285750">
              <a:buClr>
                <a:schemeClr val="accent1"/>
              </a:buClr>
              <a:buFont typeface="Symbol" charset="2"/>
              <a:buChar char="-"/>
            </a:pPr>
            <a:endParaRPr lang="de-DE" dirty="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32</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1028053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Praktische Hinweise</a:t>
            </a:r>
            <a:endParaRPr lang="de-DE" sz="3200" dirty="0"/>
          </a:p>
        </p:txBody>
      </p:sp>
      <p:sp>
        <p:nvSpPr>
          <p:cNvPr id="3" name="Inhaltsplatzhalter 2"/>
          <p:cNvSpPr>
            <a:spLocks noGrp="1"/>
          </p:cNvSpPr>
          <p:nvPr>
            <p:ph idx="1"/>
          </p:nvPr>
        </p:nvSpPr>
        <p:spPr>
          <a:xfrm>
            <a:off x="323850" y="2132856"/>
            <a:ext cx="8496622" cy="4104456"/>
          </a:xfrm>
        </p:spPr>
        <p:txBody>
          <a:bodyPr/>
          <a:lstStyle/>
          <a:p>
            <a:pPr lvl="1">
              <a:buClr>
                <a:schemeClr val="accent1"/>
              </a:buClr>
            </a:pPr>
            <a:r>
              <a:rPr lang="de-DE" b="1" dirty="0" smtClean="0">
                <a:solidFill>
                  <a:schemeClr val="accent1"/>
                </a:solidFill>
                <a:ea typeface="ヒラギノ角ゴ Pro W3" charset="0"/>
                <a:cs typeface="Arial"/>
                <a:sym typeface="Wingdings" panose="05000000000000000000" pitchFamily="2" charset="2"/>
              </a:rPr>
              <a:t>Aufsätze, die nur gedruckt vorliegen</a:t>
            </a:r>
          </a:p>
          <a:p>
            <a:pPr lvl="1">
              <a:buClr>
                <a:schemeClr val="accent1"/>
              </a:buClr>
            </a:pPr>
            <a:endParaRPr lang="de-DE"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kürzere Ausleihfristen bei Zeitschriften, Büchern aus Handapparaten etc.</a:t>
            </a: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a:ea typeface="ヒラギノ角ゴ Pro W3" charset="0"/>
                <a:cs typeface="Arial"/>
              </a:rPr>
              <a:t>R</a:t>
            </a:r>
            <a:r>
              <a:rPr lang="de-DE" dirty="0" smtClean="0">
                <a:ea typeface="ヒラギノ角ゴ Pro W3" charset="0"/>
                <a:cs typeface="Arial"/>
              </a:rPr>
              <a:t>elevante Textstellen, z. B. Artikel aus wissenschaftlichen Fachzeitschriften oder Buchkapitel, bis 75% eines Werkes, dürfen für den eigenen wissenschaftlichen Gebrauch kopiert werden (s. Handreichung </a:t>
            </a:r>
            <a:r>
              <a:rPr lang="de-DE" i="1" dirty="0" smtClean="0">
                <a:ea typeface="ヒラギノ角ゴ Pro W3" charset="0"/>
                <a:cs typeface="Arial"/>
              </a:rPr>
              <a:t>Änderungen im Urheberrecht ab </a:t>
            </a:r>
            <a:r>
              <a:rPr lang="de-DE" i="1" dirty="0">
                <a:ea typeface="ヒラギノ角ゴ Pro W3" charset="0"/>
                <a:cs typeface="Arial"/>
              </a:rPr>
              <a:t>dem </a:t>
            </a:r>
            <a:r>
              <a:rPr lang="de-DE" i="1" dirty="0" smtClean="0">
                <a:ea typeface="ヒラギノ角ゴ Pro W3" charset="0"/>
                <a:cs typeface="Arial"/>
              </a:rPr>
              <a:t>01.03.2018</a:t>
            </a:r>
            <a:r>
              <a:rPr lang="de-DE" dirty="0" smtClean="0">
                <a:ea typeface="ヒラギノ角ゴ Pro W3" charset="0"/>
                <a:cs typeface="Arial"/>
              </a:rPr>
              <a:t>, </a:t>
            </a:r>
            <a:r>
              <a:rPr lang="de-DE" dirty="0">
                <a:ea typeface="ヒラギノ角ゴ Pro W3" charset="0"/>
                <a:cs typeface="Arial"/>
                <a:hlinkClick r:id="rId3"/>
              </a:rPr>
              <a:t>https://</a:t>
            </a:r>
            <a:r>
              <a:rPr lang="de-DE" dirty="0" smtClean="0">
                <a:ea typeface="ヒラギノ角ゴ Pro W3" charset="0"/>
                <a:cs typeface="Arial"/>
                <a:hlinkClick r:id="rId3"/>
              </a:rPr>
              <a:t>www.kim.uni-konstanz.de/typo3temp/secure_downloads/72591/0/38d5b99bfc638abff029866087a356740bc736a9/Urheberrecht2018.pdf</a:t>
            </a:r>
            <a:r>
              <a:rPr lang="de-DE" dirty="0" smtClean="0">
                <a:ea typeface="ヒラギノ角ゴ Pro W3" charset="0"/>
                <a:cs typeface="Arial"/>
              </a:rPr>
              <a:t>, 04.03.2020</a:t>
            </a:r>
            <a:r>
              <a:rPr lang="de-DE" dirty="0" smtClean="0">
                <a:ea typeface="ヒラギノ角ゴ Pro W3" charset="0"/>
                <a:cs typeface="Arial"/>
                <a:sym typeface="Wingdings" panose="05000000000000000000" pitchFamily="2" charset="2"/>
              </a:rPr>
              <a:t>).</a:t>
            </a: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Beim Scannen lässt sich am Kopierer das </a:t>
            </a:r>
            <a:r>
              <a:rPr lang="de-DE" u="sng" dirty="0" smtClean="0">
                <a:uFill>
                  <a:solidFill>
                    <a:schemeClr val="accent2"/>
                  </a:solidFill>
                </a:uFill>
                <a:ea typeface="ヒラギノ角ゴ Pro W3" charset="0"/>
                <a:cs typeface="Arial"/>
              </a:rPr>
              <a:t>Dateiformat</a:t>
            </a:r>
            <a:r>
              <a:rPr lang="de-DE" dirty="0" smtClean="0">
                <a:ea typeface="ヒラギノ角ゴ Pro W3" charset="0"/>
                <a:cs typeface="Arial"/>
              </a:rPr>
              <a:t> einstellen, und an dieser Stelle lässt sich die </a:t>
            </a:r>
            <a:r>
              <a:rPr lang="de-DE" u="sng" dirty="0" smtClean="0">
                <a:uFill>
                  <a:solidFill>
                    <a:schemeClr val="accent2"/>
                  </a:solidFill>
                </a:uFill>
                <a:ea typeface="ヒラギノ角ゴ Pro W3" charset="0"/>
                <a:cs typeface="Arial"/>
              </a:rPr>
              <a:t>Texterkennung</a:t>
            </a:r>
            <a:r>
              <a:rPr lang="de-DE" dirty="0" smtClean="0">
                <a:ea typeface="ヒラギノ角ゴ Pro W3" charset="0"/>
                <a:cs typeface="Arial"/>
              </a:rPr>
              <a:t> anwählen, so dass die Suchfunktion im PDF-Dokument benutzt werden kann.</a:t>
            </a: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endParaRPr lang="de-DE" dirty="0" smtClean="0">
              <a:ea typeface="ヒラギノ角ゴ Pro W3" charset="0"/>
              <a:cs typeface="Arial"/>
            </a:endParaRPr>
          </a:p>
          <a:p>
            <a:pPr marL="285750" lvl="1" indent="-285750">
              <a:buClr>
                <a:schemeClr val="accent1"/>
              </a:buClr>
              <a:buFont typeface="Symbol" charset="2"/>
              <a:buChar char="-"/>
            </a:pPr>
            <a:endParaRPr lang="de-DE" dirty="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33</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13074095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Praktische Hinweise</a:t>
            </a:r>
            <a:endParaRPr lang="de-DE" sz="3200" dirty="0"/>
          </a:p>
        </p:txBody>
      </p:sp>
      <p:sp>
        <p:nvSpPr>
          <p:cNvPr id="3" name="Inhaltsplatzhalter 2"/>
          <p:cNvSpPr>
            <a:spLocks noGrp="1"/>
          </p:cNvSpPr>
          <p:nvPr>
            <p:ph idx="1"/>
          </p:nvPr>
        </p:nvSpPr>
        <p:spPr>
          <a:xfrm>
            <a:off x="323850" y="3212976"/>
            <a:ext cx="8496622" cy="3024336"/>
          </a:xfrm>
        </p:spPr>
        <p:txBody>
          <a:bodyPr/>
          <a:lstStyle/>
          <a:p>
            <a:pPr>
              <a:spcAft>
                <a:spcPts val="0"/>
              </a:spcAft>
            </a:pPr>
            <a:r>
              <a:rPr lang="de-DE" dirty="0" smtClean="0">
                <a:ea typeface="ヒラギノ角ゴ Pro W3" charset="0"/>
                <a:cs typeface="Arial"/>
                <a:sym typeface="Wingdings" panose="05000000000000000000" pitchFamily="2" charset="2"/>
              </a:rPr>
              <a:t>Vorsicht</a:t>
            </a:r>
          </a:p>
          <a:p>
            <a:pPr>
              <a:spcAft>
                <a:spcPts val="0"/>
              </a:spcAft>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rPr>
              <a:t>vor zu viel Recherche!</a:t>
            </a:r>
          </a:p>
          <a:p>
            <a:pPr marL="285750" lvl="1" indent="-285750">
              <a:buClr>
                <a:schemeClr val="accent1"/>
              </a:buClr>
              <a:buFont typeface="Symbol" charset="2"/>
              <a:buChar char="-"/>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sym typeface="Wingdings" panose="05000000000000000000" pitchFamily="2" charset="2"/>
              </a:rPr>
              <a:t>zunächst extensiv Lesen, Überblick gewinnen (</a:t>
            </a:r>
            <a:r>
              <a:rPr lang="en-US" dirty="0" err="1" smtClean="0">
                <a:sym typeface="Wingdings" panose="05000000000000000000" pitchFamily="2" charset="2"/>
              </a:rPr>
              <a:t>Kringel</a:t>
            </a:r>
            <a:r>
              <a:rPr lang="en-US" dirty="0" smtClean="0">
                <a:sym typeface="Wingdings" panose="05000000000000000000" pitchFamily="2" charset="2"/>
              </a:rPr>
              <a:t>-, Slalom-, </a:t>
            </a:r>
            <a:r>
              <a:rPr lang="en-US" dirty="0" err="1" smtClean="0">
                <a:sym typeface="Wingdings" panose="05000000000000000000" pitchFamily="2" charset="2"/>
              </a:rPr>
              <a:t>Absatztechnik</a:t>
            </a:r>
            <a:r>
              <a:rPr lang="en-US" dirty="0" smtClean="0">
                <a:sym typeface="Wingdings" panose="05000000000000000000" pitchFamily="2" charset="2"/>
              </a:rPr>
              <a:t>)</a:t>
            </a:r>
            <a:r>
              <a:rPr lang="de-DE" dirty="0" smtClean="0">
                <a:ea typeface="ヒラギノ角ゴ Pro W3" charset="0"/>
                <a:cs typeface="Arial"/>
                <a:sym typeface="Wingdings" panose="05000000000000000000" pitchFamily="2" charset="2"/>
              </a:rPr>
              <a:t/>
            </a:r>
            <a:br>
              <a:rPr lang="de-DE" dirty="0" smtClean="0">
                <a:ea typeface="ヒラギノ角ゴ Pro W3" charset="0"/>
                <a:cs typeface="Arial"/>
                <a:sym typeface="Wingdings" panose="05000000000000000000" pitchFamily="2" charset="2"/>
              </a:rPr>
            </a:br>
            <a:endParaRPr lang="de-DE" dirty="0" smtClean="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sym typeface="Wingdings" panose="05000000000000000000" pitchFamily="2" charset="2"/>
              </a:rPr>
              <a:t>Zeitplan einhalten</a:t>
            </a:r>
          </a:p>
          <a:p>
            <a:pPr marL="285750" lvl="1" indent="-285750">
              <a:buClr>
                <a:schemeClr val="accent1"/>
              </a:buClr>
              <a:buFont typeface="Symbol" charset="2"/>
              <a:buChar char="-"/>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sym typeface="Wingdings" panose="05000000000000000000" pitchFamily="2" charset="2"/>
              </a:rPr>
              <a:t>realistisches Pensum beim intensiven Lesen und Auswerten anstreben</a:t>
            </a:r>
            <a:endParaRPr lang="de-DE" dirty="0" smtClean="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34</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19232289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Literaturverzeichnisse</a:t>
            </a:r>
            <a:endParaRPr lang="de-DE" sz="3200" dirty="0"/>
          </a:p>
        </p:txBody>
      </p:sp>
      <p:sp>
        <p:nvSpPr>
          <p:cNvPr id="3" name="Inhaltsplatzhalter 2"/>
          <p:cNvSpPr>
            <a:spLocks noGrp="1"/>
          </p:cNvSpPr>
          <p:nvPr>
            <p:ph idx="1"/>
          </p:nvPr>
        </p:nvSpPr>
        <p:spPr>
          <a:xfrm>
            <a:off x="324000" y="1844824"/>
            <a:ext cx="8496000" cy="4464496"/>
          </a:xfrm>
        </p:spPr>
        <p:txBody>
          <a:bodyPr/>
          <a:lstStyle/>
          <a:p>
            <a:pPr lvl="2" indent="0">
              <a:spcAft>
                <a:spcPts val="600"/>
              </a:spcAft>
              <a:buNone/>
            </a:pPr>
            <a:endParaRPr lang="de-DE" b="1" dirty="0">
              <a:solidFill>
                <a:schemeClr val="accent1"/>
              </a:solidFill>
              <a:ea typeface="ヒラギノ角ゴ Pro W3" charset="0"/>
              <a:cs typeface="Arial"/>
            </a:endParaRPr>
          </a:p>
          <a:p>
            <a:pPr marL="285750" lvl="1" indent="-285750">
              <a:spcAft>
                <a:spcPts val="600"/>
              </a:spcAft>
              <a:buClr>
                <a:schemeClr val="accent1"/>
              </a:buClr>
              <a:buFont typeface="Symbol" charset="2"/>
              <a:buChar char="-"/>
            </a:pPr>
            <a:r>
              <a:rPr lang="de-DE" b="1" u="sng" dirty="0" smtClean="0">
                <a:uFill>
                  <a:solidFill>
                    <a:schemeClr val="accent2"/>
                  </a:solidFill>
                </a:uFill>
                <a:ea typeface="ヒラギノ角ゴ Pro W3" charset="0"/>
                <a:cs typeface="Arial"/>
              </a:rPr>
              <a:t>Alle</a:t>
            </a:r>
            <a:r>
              <a:rPr lang="de-DE" u="sng" dirty="0" smtClean="0">
                <a:uFill>
                  <a:solidFill>
                    <a:schemeClr val="accent2"/>
                  </a:solidFill>
                </a:uFill>
                <a:ea typeface="ヒラギノ角ゴ Pro W3" charset="0"/>
                <a:cs typeface="Arial"/>
              </a:rPr>
              <a:t> </a:t>
            </a:r>
            <a:r>
              <a:rPr lang="de-DE" u="sng" dirty="0">
                <a:uFill>
                  <a:solidFill>
                    <a:schemeClr val="accent2"/>
                  </a:solidFill>
                </a:uFill>
                <a:ea typeface="ヒラギノ角ゴ Pro W3" charset="0"/>
                <a:cs typeface="Arial"/>
              </a:rPr>
              <a:t>Quellen, </a:t>
            </a:r>
            <a:r>
              <a:rPr lang="de-DE" b="1" u="sng" dirty="0">
                <a:uFill>
                  <a:solidFill>
                    <a:schemeClr val="accent2"/>
                  </a:solidFill>
                </a:uFill>
                <a:ea typeface="ヒラギノ角ゴ Pro W3" charset="0"/>
                <a:cs typeface="Arial"/>
              </a:rPr>
              <a:t>auf die im Text verwiesen wird,</a:t>
            </a:r>
            <a:r>
              <a:rPr lang="de-DE" b="1" dirty="0" smtClean="0">
                <a:ea typeface="ヒラギノ角ゴ Pro W3" charset="0"/>
                <a:cs typeface="Arial"/>
              </a:rPr>
              <a:t> </a:t>
            </a:r>
            <a:r>
              <a:rPr lang="de-DE" dirty="0" smtClean="0">
                <a:ea typeface="ヒラギノ角ゴ Pro W3" charset="0"/>
                <a:cs typeface="Arial"/>
              </a:rPr>
              <a:t>z. B. bei Paraphrasen und Zitaten, </a:t>
            </a:r>
            <a:r>
              <a:rPr lang="de-DE" b="1" u="sng" dirty="0">
                <a:uFill>
                  <a:solidFill>
                    <a:schemeClr val="accent2"/>
                  </a:solidFill>
                </a:uFill>
                <a:ea typeface="ヒラギノ角ゴ Pro W3" charset="0"/>
                <a:cs typeface="Arial"/>
              </a:rPr>
              <a:t>müssen</a:t>
            </a:r>
            <a:r>
              <a:rPr lang="de-DE" dirty="0" smtClean="0">
                <a:ea typeface="ヒラギノ角ゴ Pro W3" charset="0"/>
                <a:cs typeface="Arial"/>
              </a:rPr>
              <a:t> am Ende der Arbeit im Literaturverzeichnis </a:t>
            </a:r>
            <a:r>
              <a:rPr lang="de-DE" u="sng" dirty="0">
                <a:uFill>
                  <a:solidFill>
                    <a:schemeClr val="accent2"/>
                  </a:solidFill>
                </a:uFill>
                <a:ea typeface="ヒラギノ角ゴ Pro W3" charset="0"/>
                <a:cs typeface="Arial"/>
              </a:rPr>
              <a:t>in einheitlichem Stil aufgeführt werden.</a:t>
            </a:r>
          </a:p>
          <a:p>
            <a:pPr marL="285750" lvl="1" indent="-285750">
              <a:spcAft>
                <a:spcPts val="600"/>
              </a:spcAft>
              <a:buClr>
                <a:schemeClr val="accent1"/>
              </a:buClr>
              <a:buFont typeface="Symbol" charset="2"/>
              <a:buChar char="-"/>
            </a:pPr>
            <a:r>
              <a:rPr lang="de-DE" b="1" u="sng" dirty="0">
                <a:uFill>
                  <a:solidFill>
                    <a:schemeClr val="accent2"/>
                  </a:solidFill>
                </a:uFill>
                <a:ea typeface="ヒラギノ角ゴ Pro W3" charset="0"/>
                <a:cs typeface="Arial"/>
                <a:sym typeface="Wingdings" panose="05000000000000000000" pitchFamily="2" charset="2"/>
              </a:rPr>
              <a:t>Nur</a:t>
            </a:r>
            <a:r>
              <a:rPr lang="de-DE" u="sng" dirty="0">
                <a:uFill>
                  <a:solidFill>
                    <a:schemeClr val="accent2"/>
                  </a:solidFill>
                </a:uFill>
                <a:ea typeface="ヒラギノ角ゴ Pro W3" charset="0"/>
                <a:cs typeface="Arial"/>
                <a:sym typeface="Wingdings" panose="05000000000000000000" pitchFamily="2" charset="2"/>
              </a:rPr>
              <a:t> </a:t>
            </a:r>
            <a:r>
              <a:rPr lang="de-DE" b="1" u="sng" dirty="0">
                <a:uFill>
                  <a:solidFill>
                    <a:schemeClr val="accent2"/>
                  </a:solidFill>
                </a:uFill>
                <a:ea typeface="ヒラギノ角ゴ Pro W3" charset="0"/>
                <a:cs typeface="Arial"/>
                <a:sym typeface="Wingdings" panose="05000000000000000000" pitchFamily="2" charset="2"/>
              </a:rPr>
              <a:t>diese</a:t>
            </a:r>
            <a:r>
              <a:rPr lang="de-DE" u="sng" dirty="0">
                <a:uFill>
                  <a:solidFill>
                    <a:schemeClr val="accent2"/>
                  </a:solidFill>
                </a:uFill>
                <a:ea typeface="ヒラギノ角ゴ Pro W3" charset="0"/>
                <a:cs typeface="Arial"/>
                <a:sym typeface="Wingdings" panose="05000000000000000000" pitchFamily="2" charset="2"/>
              </a:rPr>
              <a:t> Quellen </a:t>
            </a:r>
            <a:r>
              <a:rPr lang="de-DE" b="1" u="sng" dirty="0">
                <a:uFill>
                  <a:solidFill>
                    <a:schemeClr val="accent2"/>
                  </a:solidFill>
                </a:uFill>
                <a:ea typeface="ヒラギノ角ゴ Pro W3" charset="0"/>
                <a:cs typeface="Arial"/>
                <a:sym typeface="Wingdings" panose="05000000000000000000" pitchFamily="2" charset="2"/>
              </a:rPr>
              <a:t>dürfen</a:t>
            </a:r>
            <a:r>
              <a:rPr lang="de-DE" u="sng" dirty="0">
                <a:uFill>
                  <a:solidFill>
                    <a:schemeClr val="accent2"/>
                  </a:solidFill>
                </a:uFill>
                <a:ea typeface="ヒラギノ角ゴ Pro W3" charset="0"/>
                <a:cs typeface="Arial"/>
                <a:sym typeface="Wingdings" panose="05000000000000000000" pitchFamily="2" charset="2"/>
              </a:rPr>
              <a:t> aufgeführt werden.</a:t>
            </a:r>
            <a:r>
              <a:rPr lang="de-DE" dirty="0" smtClean="0">
                <a:ea typeface="ヒラギノ角ゴ Pro W3" charset="0"/>
                <a:cs typeface="Arial"/>
                <a:sym typeface="Wingdings" panose="05000000000000000000" pitchFamily="2" charset="2"/>
              </a:rPr>
              <a:t/>
            </a:r>
            <a:br>
              <a:rPr lang="de-DE" dirty="0" smtClean="0">
                <a:ea typeface="ヒラギノ角ゴ Pro W3" charset="0"/>
                <a:cs typeface="Arial"/>
                <a:sym typeface="Wingdings" panose="05000000000000000000" pitchFamily="2" charset="2"/>
              </a:rPr>
            </a:br>
            <a:endParaRPr lang="de-DE" dirty="0" smtClean="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a:ea typeface="ヒラギノ角ゴ Pro W3" charset="0"/>
                <a:cs typeface="Arial"/>
                <a:sym typeface="Wingdings" panose="05000000000000000000" pitchFamily="2" charset="2"/>
              </a:rPr>
              <a:t>fachspezifische stilistische Eigenschaften: </a:t>
            </a:r>
            <a:r>
              <a:rPr lang="de-DE" b="1" dirty="0">
                <a:solidFill>
                  <a:schemeClr val="accent1"/>
                </a:solidFill>
                <a:ea typeface="ヒラギノ角ゴ Pro W3" charset="0"/>
                <a:cs typeface="Arial"/>
                <a:sym typeface="Wingdings" panose="05000000000000000000" pitchFamily="2" charset="2"/>
              </a:rPr>
              <a:t>Unified Style Sheet </a:t>
            </a:r>
            <a:r>
              <a:rPr lang="de-DE" b="1" dirty="0" err="1">
                <a:solidFill>
                  <a:schemeClr val="accent1"/>
                </a:solidFill>
                <a:ea typeface="ヒラギノ角ゴ Pro W3" charset="0"/>
                <a:cs typeface="Arial"/>
                <a:sym typeface="Wingdings" panose="05000000000000000000" pitchFamily="2" charset="2"/>
              </a:rPr>
              <a:t>for</a:t>
            </a:r>
            <a:r>
              <a:rPr lang="de-DE" b="1" dirty="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Linguistics</a:t>
            </a:r>
            <a:endParaRPr lang="de-DE" b="1" dirty="0" smtClean="0">
              <a:solidFill>
                <a:schemeClr val="accent1"/>
              </a:solidFill>
              <a:ea typeface="ヒラギノ角ゴ Pro W3" charset="0"/>
              <a:cs typeface="Arial"/>
              <a:sym typeface="Wingdings" panose="05000000000000000000" pitchFamily="2" charset="2"/>
            </a:endParaRPr>
          </a:p>
          <a:p>
            <a:pPr marL="609750" lvl="2" indent="-285750">
              <a:buFont typeface="Symbol" charset="2"/>
              <a:buChar char="-"/>
            </a:pPr>
            <a:r>
              <a:rPr lang="de-DE" dirty="0" smtClean="0">
                <a:ea typeface="ヒラギノ角ゴ Pro W3" charset="0"/>
                <a:cs typeface="Arial"/>
              </a:rPr>
              <a:t>erhältlich online</a:t>
            </a:r>
          </a:p>
          <a:p>
            <a:pPr marL="609750" lvl="2" indent="-285750">
              <a:buFont typeface="Symbol" charset="2"/>
              <a:buChar char="-"/>
            </a:pPr>
            <a:r>
              <a:rPr lang="de-DE" dirty="0" smtClean="0">
                <a:ea typeface="ヒラギノ角ゴ Pro W3" charset="0"/>
                <a:cs typeface="Arial"/>
                <a:sym typeface="Wingdings" panose="05000000000000000000" pitchFamily="2" charset="2"/>
              </a:rPr>
              <a:t>sehr einfach, reduziert auf das Wesentliche</a:t>
            </a:r>
          </a:p>
          <a:p>
            <a:pPr marL="609750" lvl="2" indent="-285750">
              <a:buFont typeface="Symbol" charset="2"/>
              <a:buChar char="-"/>
            </a:pPr>
            <a:r>
              <a:rPr lang="de-DE" dirty="0" smtClean="0">
                <a:ea typeface="ヒラギノ角ゴ Pro W3" charset="0"/>
                <a:cs typeface="Arial"/>
                <a:sym typeface="Wingdings" panose="05000000000000000000" pitchFamily="2" charset="2"/>
              </a:rPr>
              <a:t>Einzelne Zeitschriften können abweichen.</a:t>
            </a:r>
            <a:endParaRPr lang="de-DE" dirty="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endParaRPr lang="de-DE" dirty="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r>
              <a:rPr lang="de-DE" dirty="0" smtClean="0">
                <a:ea typeface="ヒラギノ角ゴ Pro W3" charset="0"/>
                <a:cs typeface="Arial"/>
                <a:sym typeface="Wingdings" panose="05000000000000000000" pitchFamily="2" charset="2"/>
              </a:rPr>
              <a:t>Richtlinien und Einzelfallentscheidungen orientieren sich an </a:t>
            </a:r>
            <a:r>
              <a:rPr lang="de-DE" u="sng" dirty="0" smtClean="0">
                <a:uFill>
                  <a:solidFill>
                    <a:schemeClr val="accent2"/>
                  </a:solidFill>
                </a:uFill>
                <a:ea typeface="ヒラギノ角ゴ Pro W3" charset="0"/>
                <a:cs typeface="Arial"/>
                <a:sym typeface="Wingdings" panose="05000000000000000000" pitchFamily="2" charset="2"/>
              </a:rPr>
              <a:t>Funktionalität</a:t>
            </a:r>
            <a:r>
              <a:rPr lang="de-DE" dirty="0" smtClean="0">
                <a:ea typeface="ヒラギノ角ゴ Pro W3" charset="0"/>
                <a:cs typeface="Arial"/>
                <a:sym typeface="Wingdings" panose="05000000000000000000" pitchFamily="2" charset="2"/>
              </a:rPr>
              <a:t>:</a:t>
            </a:r>
            <a:br>
              <a:rPr lang="de-DE" dirty="0" smtClean="0">
                <a:ea typeface="ヒラギノ角ゴ Pro W3" charset="0"/>
                <a:cs typeface="Arial"/>
                <a:sym typeface="Wingdings" panose="05000000000000000000" pitchFamily="2" charset="2"/>
              </a:rPr>
            </a:br>
            <a:r>
              <a:rPr lang="de-DE" dirty="0" smtClean="0">
                <a:ea typeface="ヒラギノ角ゴ Pro W3" charset="0"/>
                <a:cs typeface="Arial"/>
                <a:sym typeface="Wingdings" panose="05000000000000000000" pitchFamily="2" charset="2"/>
              </a:rPr>
              <a:t>Der Leser soll </a:t>
            </a:r>
            <a:r>
              <a:rPr lang="de-DE" u="sng" dirty="0" smtClean="0">
                <a:uFill>
                  <a:solidFill>
                    <a:schemeClr val="accent2"/>
                  </a:solidFill>
                </a:uFill>
                <a:ea typeface="ヒラギノ角ゴ Pro W3" charset="0"/>
                <a:cs typeface="Arial"/>
                <a:sym typeface="Wingdings" panose="05000000000000000000" pitchFamily="2" charset="2"/>
              </a:rPr>
              <a:t>auf einen Blick </a:t>
            </a:r>
            <a:r>
              <a:rPr lang="de-DE" u="sng" dirty="0">
                <a:uFill>
                  <a:solidFill>
                    <a:schemeClr val="accent2"/>
                  </a:solidFill>
                </a:uFill>
                <a:ea typeface="ヒラギノ角ゴ Pro W3" charset="0"/>
                <a:cs typeface="Arial"/>
                <a:sym typeface="Wingdings" panose="05000000000000000000" pitchFamily="2" charset="2"/>
              </a:rPr>
              <a:t>die zielführenden Informationen finden</a:t>
            </a:r>
            <a:r>
              <a:rPr lang="de-DE" dirty="0">
                <a:uFill>
                  <a:solidFill>
                    <a:schemeClr val="accent2"/>
                  </a:solidFill>
                </a:uFill>
                <a:ea typeface="ヒラギノ角ゴ Pro W3" charset="0"/>
                <a:cs typeface="Arial"/>
                <a:sym typeface="Wingdings" panose="05000000000000000000" pitchFamily="2" charset="2"/>
              </a:rPr>
              <a:t> </a:t>
            </a:r>
            <a:r>
              <a:rPr lang="de-DE" dirty="0" smtClean="0">
                <a:ea typeface="ヒラギノ角ゴ Pro W3" charset="0"/>
                <a:cs typeface="Arial"/>
                <a:sym typeface="Wingdings" panose="05000000000000000000" pitchFamily="2" charset="2"/>
              </a:rPr>
              <a:t>können.</a:t>
            </a:r>
          </a:p>
          <a:p>
            <a:pPr marL="285750" lvl="1" indent="-285750">
              <a:spcAft>
                <a:spcPts val="600"/>
              </a:spcAft>
              <a:buClr>
                <a:schemeClr val="accent1"/>
              </a:buClr>
              <a:buFont typeface="Symbol" charset="2"/>
              <a:buChar char="-"/>
            </a:pPr>
            <a:endParaRPr lang="de-DE" dirty="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r>
              <a:rPr lang="de-DE" dirty="0">
                <a:ea typeface="ヒラギノ角ゴ Pro W3" charset="0"/>
                <a:cs typeface="Arial"/>
                <a:sym typeface="Wingdings" panose="05000000000000000000" pitchFamily="2" charset="2"/>
              </a:rPr>
              <a:t>s. </a:t>
            </a:r>
            <a:r>
              <a:rPr lang="de-DE" u="sng" dirty="0">
                <a:uFill>
                  <a:solidFill>
                    <a:schemeClr val="accent2"/>
                  </a:solidFill>
                </a:uFill>
                <a:ea typeface="ヒラギノ角ゴ Pro W3" charset="0"/>
                <a:cs typeface="Arial"/>
                <a:sym typeface="Wingdings" panose="05000000000000000000" pitchFamily="2" charset="2"/>
              </a:rPr>
              <a:t>Merkblatt Zitieren und Bibliografieren</a:t>
            </a:r>
            <a:r>
              <a:rPr lang="de-DE" dirty="0">
                <a:ea typeface="ヒラギノ角ゴ Pro W3" charset="0"/>
                <a:cs typeface="Arial"/>
                <a:sym typeface="Wingdings" panose="05000000000000000000" pitchFamily="2" charset="2"/>
              </a:rPr>
              <a:t> auf der Homepage der Schreibberatung Linguistik</a:t>
            </a: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35</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834589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8136582" cy="1224136"/>
          </a:xfrm>
        </p:spPr>
        <p:txBody>
          <a:bodyPr>
            <a:normAutofit/>
          </a:bodyPr>
          <a:lstStyle/>
          <a:p>
            <a:r>
              <a:rPr lang="de-DE" sz="3200" smtClean="0"/>
              <a:t>Quellenauswahl: Welche </a:t>
            </a:r>
            <a:r>
              <a:rPr lang="de-DE" sz="3200" dirty="0" smtClean="0"/>
              <a:t>Arten von wissenschaftlichen Texten kennen Sie?</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4</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3" name="Inhaltsplatzhalter 2"/>
          <p:cNvSpPr>
            <a:spLocks noGrp="1"/>
          </p:cNvSpPr>
          <p:nvPr>
            <p:ph idx="1"/>
          </p:nvPr>
        </p:nvSpPr>
        <p:spPr>
          <a:xfrm>
            <a:off x="323850" y="2708920"/>
            <a:ext cx="8496300" cy="3383905"/>
          </a:xfrm>
        </p:spPr>
        <p:txBody>
          <a:bodyPr/>
          <a:lstStyle/>
          <a:p>
            <a:pPr lvl="2">
              <a:spcAft>
                <a:spcPts val="600"/>
              </a:spcAft>
            </a:pPr>
            <a:r>
              <a:rPr lang="en-GB" dirty="0" err="1" smtClean="0"/>
              <a:t>Aufsätze</a:t>
            </a:r>
            <a:r>
              <a:rPr lang="en-GB" dirty="0" smtClean="0"/>
              <a:t> in </a:t>
            </a:r>
            <a:r>
              <a:rPr lang="en-GB" dirty="0" err="1" smtClean="0"/>
              <a:t>Fachzeitschriften</a:t>
            </a:r>
            <a:endParaRPr lang="en-GB" dirty="0" smtClean="0"/>
          </a:p>
          <a:p>
            <a:pPr lvl="2">
              <a:spcAft>
                <a:spcPts val="600"/>
              </a:spcAft>
            </a:pPr>
            <a:r>
              <a:rPr lang="en-GB" dirty="0" err="1" smtClean="0"/>
              <a:t>Fachbücher</a:t>
            </a:r>
            <a:r>
              <a:rPr lang="en-GB" dirty="0" smtClean="0"/>
              <a:t>: </a:t>
            </a:r>
            <a:r>
              <a:rPr lang="en-GB" dirty="0" err="1" smtClean="0"/>
              <a:t>Monographien</a:t>
            </a:r>
            <a:endParaRPr lang="en-GB" dirty="0" smtClean="0"/>
          </a:p>
          <a:p>
            <a:pPr lvl="2">
              <a:spcAft>
                <a:spcPts val="600"/>
              </a:spcAft>
            </a:pPr>
            <a:r>
              <a:rPr lang="en-GB" dirty="0" err="1" smtClean="0"/>
              <a:t>Aufsätze</a:t>
            </a:r>
            <a:r>
              <a:rPr lang="en-GB" dirty="0" smtClean="0"/>
              <a:t> in </a:t>
            </a:r>
            <a:r>
              <a:rPr lang="en-GB" dirty="0" err="1" smtClean="0"/>
              <a:t>Sammelbänden</a:t>
            </a:r>
            <a:endParaRPr lang="en-GB" dirty="0" smtClean="0"/>
          </a:p>
          <a:p>
            <a:pPr lvl="2">
              <a:spcAft>
                <a:spcPts val="600"/>
              </a:spcAft>
            </a:pPr>
            <a:r>
              <a:rPr lang="en-GB" dirty="0" err="1" smtClean="0"/>
              <a:t>Konferenzbeiträge</a:t>
            </a:r>
            <a:endParaRPr lang="en-GB" dirty="0" smtClean="0"/>
          </a:p>
          <a:p>
            <a:pPr lvl="2">
              <a:spcAft>
                <a:spcPts val="600"/>
              </a:spcAft>
            </a:pPr>
            <a:r>
              <a:rPr lang="en-GB" dirty="0" err="1" smtClean="0"/>
              <a:t>Einträge</a:t>
            </a:r>
            <a:r>
              <a:rPr lang="en-GB" dirty="0" smtClean="0"/>
              <a:t> in </a:t>
            </a:r>
            <a:r>
              <a:rPr lang="en-GB" dirty="0" err="1" smtClean="0"/>
              <a:t>Fachlexika</a:t>
            </a:r>
            <a:r>
              <a:rPr lang="en-GB" dirty="0" smtClean="0"/>
              <a:t> / </a:t>
            </a:r>
            <a:r>
              <a:rPr lang="en-GB" dirty="0" err="1" smtClean="0"/>
              <a:t>Fachenzyklodädien</a:t>
            </a:r>
            <a:endParaRPr lang="en-GB" dirty="0" smtClean="0"/>
          </a:p>
          <a:p>
            <a:pPr lvl="2">
              <a:spcAft>
                <a:spcPts val="600"/>
              </a:spcAft>
            </a:pPr>
            <a:r>
              <a:rPr lang="en-GB" dirty="0" smtClean="0"/>
              <a:t>(</a:t>
            </a:r>
            <a:r>
              <a:rPr lang="en-GB" dirty="0" err="1" smtClean="0"/>
              <a:t>Konferenzaufzeichnungen</a:t>
            </a:r>
            <a:r>
              <a:rPr lang="en-GB" dirty="0" smtClean="0"/>
              <a:t>)</a:t>
            </a:r>
          </a:p>
          <a:p>
            <a:pPr lvl="2">
              <a:spcAft>
                <a:spcPts val="600"/>
              </a:spcAft>
            </a:pPr>
            <a:r>
              <a:rPr lang="en-GB" dirty="0" err="1" smtClean="0"/>
              <a:t>Doktorarbeiten</a:t>
            </a:r>
            <a:endParaRPr lang="en-GB" dirty="0" smtClean="0"/>
          </a:p>
          <a:p>
            <a:pPr lvl="2">
              <a:spcAft>
                <a:spcPts val="600"/>
              </a:spcAft>
            </a:pPr>
            <a:r>
              <a:rPr lang="en-GB" dirty="0" err="1" smtClean="0"/>
              <a:t>Habilitationen</a:t>
            </a:r>
            <a:endParaRPr lang="en-GB" dirty="0" smtClean="0"/>
          </a:p>
          <a:p>
            <a:pPr lvl="2">
              <a:spcAft>
                <a:spcPts val="600"/>
              </a:spcAft>
            </a:pPr>
            <a:r>
              <a:rPr lang="en-GB" dirty="0" err="1" smtClean="0"/>
              <a:t>Masterarbeiten</a:t>
            </a:r>
            <a:r>
              <a:rPr lang="en-GB" dirty="0" smtClean="0"/>
              <a:t>/</a:t>
            </a:r>
            <a:r>
              <a:rPr lang="en-GB" dirty="0" err="1" smtClean="0"/>
              <a:t>Bachelorarbeiten</a:t>
            </a:r>
            <a:r>
              <a:rPr lang="en-GB" dirty="0" smtClean="0"/>
              <a:t> ?</a:t>
            </a:r>
          </a:p>
          <a:p>
            <a:endParaRPr lang="en-GB" dirty="0" smtClean="0"/>
          </a:p>
          <a:p>
            <a:endParaRPr lang="en-GB" dirty="0"/>
          </a:p>
        </p:txBody>
      </p:sp>
    </p:spTree>
    <p:extLst>
      <p:ext uri="{BB962C8B-B14F-4D97-AF65-F5344CB8AC3E}">
        <p14:creationId xmlns:p14="http://schemas.microsoft.com/office/powerpoint/2010/main" val="572707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Welche Quellen verwenden?</a:t>
            </a:r>
            <a:endParaRPr lang="de-DE" sz="3200" dirty="0"/>
          </a:p>
        </p:txBody>
      </p:sp>
      <p:sp>
        <p:nvSpPr>
          <p:cNvPr id="3" name="Inhaltsplatzhalter 2"/>
          <p:cNvSpPr>
            <a:spLocks noGrp="1"/>
          </p:cNvSpPr>
          <p:nvPr>
            <p:ph idx="1"/>
          </p:nvPr>
        </p:nvSpPr>
        <p:spPr>
          <a:xfrm>
            <a:off x="323528" y="1916832"/>
            <a:ext cx="8496944" cy="4175993"/>
          </a:xfrm>
        </p:spPr>
        <p:txBody>
          <a:bodyPr/>
          <a:lstStyle/>
          <a:p>
            <a:r>
              <a:rPr lang="de-DE" dirty="0" smtClean="0">
                <a:ea typeface="ヒラギノ角ゴ Pro W3" charset="0"/>
                <a:cs typeface="Arial"/>
                <a:sym typeface="Wingdings" panose="05000000000000000000" pitchFamily="2" charset="2"/>
              </a:rPr>
              <a:t>	</a:t>
            </a:r>
          </a:p>
          <a:p>
            <a:endParaRPr lang="de-DE" dirty="0">
              <a:ea typeface="ヒラギノ角ゴ Pro W3" charset="0"/>
              <a:cs typeface="Arial"/>
              <a:sym typeface="Wingdings" panose="05000000000000000000" pitchFamily="2" charset="2"/>
            </a:endParaRPr>
          </a:p>
          <a:p>
            <a:endParaRPr lang="de-DE" dirty="0">
              <a:ea typeface="ヒラギノ角ゴ Pro W3" charset="0"/>
              <a:cs typeface="Arial"/>
              <a:sym typeface="Wingdings" panose="05000000000000000000" pitchFamily="2" charset="2"/>
            </a:endParaRPr>
          </a:p>
          <a:p>
            <a:r>
              <a:rPr lang="de-DE" dirty="0" smtClean="0">
                <a:ea typeface="ヒラギノ角ゴ Pro W3" charset="0"/>
                <a:cs typeface="Arial"/>
                <a:sym typeface="Wingdings" panose="05000000000000000000" pitchFamily="2" charset="2"/>
              </a:rPr>
              <a:t>Arbeitsblatt </a:t>
            </a:r>
            <a:r>
              <a:rPr lang="de-DE" i="1" dirty="0" smtClean="0">
                <a:ea typeface="ヒラギノ角ゴ Pro W3" charset="0"/>
                <a:cs typeface="Arial"/>
                <a:sym typeface="Wingdings" panose="05000000000000000000" pitchFamily="2" charset="2"/>
              </a:rPr>
              <a:t>Quellenauswahl</a:t>
            </a:r>
            <a:r>
              <a:rPr lang="de-DE" dirty="0" smtClean="0">
                <a:ea typeface="ヒラギノ角ゴ Pro W3" charset="0"/>
                <a:cs typeface="Arial"/>
                <a:sym typeface="Wingdings" panose="05000000000000000000" pitchFamily="2" charset="2"/>
              </a:rPr>
              <a:t/>
            </a:r>
            <a:br>
              <a:rPr lang="de-DE" dirty="0" smtClean="0">
                <a:ea typeface="ヒラギノ角ゴ Pro W3" charset="0"/>
                <a:cs typeface="Arial"/>
                <a:sym typeface="Wingdings" panose="05000000000000000000" pitchFamily="2" charset="2"/>
              </a:rPr>
            </a:br>
            <a:r>
              <a:rPr lang="de-DE" dirty="0" smtClean="0">
                <a:ea typeface="ヒラギノ角ゴ Pro W3" charset="0"/>
                <a:cs typeface="Arial"/>
                <a:sym typeface="Wingdings" panose="05000000000000000000" pitchFamily="2" charset="2"/>
              </a:rPr>
              <a:t>		</a:t>
            </a:r>
            <a:endParaRPr lang="de-DE" dirty="0" smtClean="0">
              <a:ea typeface="ヒラギノ角ゴ Pro W3" charset="0"/>
              <a:cs typeface="Arial"/>
            </a:endParaRPr>
          </a:p>
          <a:p>
            <a:endParaRPr lang="de-DE" dirty="0" smtClean="0">
              <a:ea typeface="ヒラギノ角ゴ Pro W3" charset="0"/>
              <a:cs typeface="Arial"/>
            </a:endParaRPr>
          </a:p>
          <a:p>
            <a:r>
              <a:rPr lang="de-DE" u="sng" dirty="0" smtClean="0">
                <a:solidFill>
                  <a:schemeClr val="tx1"/>
                </a:solidFill>
                <a:uFill>
                  <a:solidFill>
                    <a:schemeClr val="accent2"/>
                  </a:solidFill>
                </a:uFill>
                <a:ea typeface="ヒラギノ角ゴ Pro W3" charset="0"/>
                <a:cs typeface="ヒラギノ角ゴ Pro W3" charset="0"/>
              </a:rPr>
              <a:t>Ordnen </a:t>
            </a:r>
            <a:r>
              <a:rPr lang="de-DE" u="sng" dirty="0">
                <a:solidFill>
                  <a:schemeClr val="tx1"/>
                </a:solidFill>
                <a:uFill>
                  <a:solidFill>
                    <a:schemeClr val="accent2"/>
                  </a:solidFill>
                </a:uFill>
                <a:ea typeface="ヒラギノ角ゴ Pro W3" charset="0"/>
                <a:cs typeface="ヒラギノ角ゴ Pro W3" charset="0"/>
              </a:rPr>
              <a:t>Sie den Quellen folgende Kategorien zu:</a:t>
            </a:r>
          </a:p>
          <a:p>
            <a:endParaRPr lang="de-DE"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Kann </a:t>
            </a:r>
            <a:r>
              <a:rPr lang="de-DE" dirty="0">
                <a:ea typeface="ヒラギノ角ゴ Pro W3" charset="0"/>
                <a:cs typeface="Arial"/>
              </a:rPr>
              <a:t>ohne Probleme verwendet </a:t>
            </a:r>
            <a:r>
              <a:rPr lang="de-DE" dirty="0" smtClean="0">
                <a:ea typeface="ヒラギノ角ゴ Pro W3" charset="0"/>
                <a:cs typeface="Arial"/>
              </a:rPr>
              <a:t>werden</a:t>
            </a: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a:ea typeface="ヒラギノ角ゴ Pro W3" charset="0"/>
                <a:cs typeface="Arial"/>
              </a:rPr>
              <a:t>K</a:t>
            </a:r>
            <a:r>
              <a:rPr lang="de-DE" dirty="0" smtClean="0">
                <a:ea typeface="ヒラギノ角ゴ Pro W3" charset="0"/>
                <a:cs typeface="Arial"/>
              </a:rPr>
              <a:t>ann </a:t>
            </a:r>
            <a:r>
              <a:rPr lang="de-DE" dirty="0">
                <a:ea typeface="ヒラギノ角ゴ Pro W3" charset="0"/>
                <a:cs typeface="Arial"/>
              </a:rPr>
              <a:t>verwendet werden, wenn nichts Geeigneteres gefunden </a:t>
            </a:r>
            <a:r>
              <a:rPr lang="de-DE" dirty="0" smtClean="0">
                <a:ea typeface="ヒラギノ角ゴ Pro W3" charset="0"/>
                <a:cs typeface="Arial"/>
              </a:rPr>
              <a:t>wird</a:t>
            </a: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Sollte </a:t>
            </a:r>
            <a:r>
              <a:rPr lang="de-DE" dirty="0">
                <a:ea typeface="ヒラギノ角ゴ Pro W3" charset="0"/>
                <a:cs typeface="Arial"/>
              </a:rPr>
              <a:t>nicht verwendet </a:t>
            </a:r>
            <a:r>
              <a:rPr lang="de-DE" dirty="0" smtClean="0">
                <a:ea typeface="ヒラギノ角ゴ Pro W3" charset="0"/>
                <a:cs typeface="Arial"/>
              </a:rPr>
              <a:t>werden</a:t>
            </a:r>
            <a:endParaRPr lang="de-DE" dirty="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5</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265363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128470" cy="1224136"/>
          </a:xfrm>
        </p:spPr>
        <p:txBody>
          <a:bodyPr>
            <a:normAutofit/>
          </a:bodyPr>
          <a:lstStyle/>
          <a:p>
            <a:r>
              <a:rPr lang="de-DE" sz="3200" dirty="0" smtClean="0"/>
              <a:t>Welche Quellen verwenden?</a:t>
            </a:r>
            <a:endParaRPr lang="de-DE" sz="3200" dirty="0"/>
          </a:p>
        </p:txBody>
      </p:sp>
      <p:sp>
        <p:nvSpPr>
          <p:cNvPr id="7" name="Fußzeilenplatzhalter 4"/>
          <p:cNvSpPr>
            <a:spLocks noGrp="1"/>
          </p:cNvSpPr>
          <p:nvPr>
            <p:ph type="ftr" sz="quarter" idx="3"/>
          </p:nvPr>
        </p:nvSpPr>
        <p:spPr>
          <a:xfrm>
            <a:off x="2484438" y="6453336"/>
            <a:ext cx="4247802" cy="216024"/>
          </a:xfrm>
        </p:spPr>
        <p:txBody>
          <a:bodyPr/>
          <a:lstStyle/>
          <a:p>
            <a:r>
              <a:rPr lang="de-DE" sz="90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6</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4" name="Inhaltsplatzhalter 3"/>
          <p:cNvSpPr>
            <a:spLocks noGrp="1"/>
          </p:cNvSpPr>
          <p:nvPr>
            <p:ph idx="1"/>
          </p:nvPr>
        </p:nvSpPr>
        <p:spPr>
          <a:xfrm>
            <a:off x="323850" y="1052736"/>
            <a:ext cx="8496300" cy="5256584"/>
          </a:xfrm>
        </p:spPr>
        <p:txBody>
          <a:bodyPr/>
          <a:lstStyle/>
          <a:p>
            <a:pPr>
              <a:spcAft>
                <a:spcPts val="0"/>
              </a:spcAft>
            </a:pPr>
            <a:r>
              <a:rPr lang="en-GB" dirty="0" err="1" smtClean="0">
                <a:cs typeface="Arial"/>
              </a:rPr>
              <a:t>Kann</a:t>
            </a:r>
            <a:r>
              <a:rPr lang="en-GB" dirty="0" smtClean="0">
                <a:cs typeface="Arial"/>
              </a:rPr>
              <a:t> </a:t>
            </a:r>
            <a:r>
              <a:rPr lang="en-GB" dirty="0" err="1" smtClean="0">
                <a:cs typeface="Arial"/>
              </a:rPr>
              <a:t>ohne</a:t>
            </a:r>
            <a:r>
              <a:rPr lang="en-GB" dirty="0" smtClean="0">
                <a:cs typeface="Arial"/>
              </a:rPr>
              <a:t> </a:t>
            </a:r>
            <a:r>
              <a:rPr lang="en-GB" dirty="0" err="1" smtClean="0">
                <a:cs typeface="Arial"/>
              </a:rPr>
              <a:t>Probleme</a:t>
            </a:r>
            <a:r>
              <a:rPr lang="en-GB" dirty="0" smtClean="0">
                <a:cs typeface="Arial"/>
              </a:rPr>
              <a:t> </a:t>
            </a:r>
            <a:r>
              <a:rPr lang="en-GB" dirty="0" err="1" smtClean="0">
                <a:cs typeface="Arial"/>
              </a:rPr>
              <a:t>verwendet</a:t>
            </a:r>
            <a:r>
              <a:rPr lang="en-GB" dirty="0" smtClean="0">
                <a:cs typeface="Arial"/>
              </a:rPr>
              <a:t> </a:t>
            </a:r>
            <a:r>
              <a:rPr lang="en-GB" dirty="0" err="1" smtClean="0">
                <a:cs typeface="Arial"/>
              </a:rPr>
              <a:t>werden</a:t>
            </a:r>
            <a:endParaRPr lang="en-GB" dirty="0">
              <a:cs typeface="Arial"/>
            </a:endParaRPr>
          </a:p>
          <a:p>
            <a:pPr marL="285750" lvl="1" indent="-285750">
              <a:buClr>
                <a:schemeClr val="accent1"/>
              </a:buClr>
              <a:buFont typeface="Symbol" charset="2"/>
              <a:buChar char="-"/>
            </a:pPr>
            <a:r>
              <a:rPr lang="de-DE" dirty="0" smtClean="0">
                <a:ea typeface="ヒラギノ角ゴ Pro W3" charset="0"/>
                <a:cs typeface="Arial"/>
              </a:rPr>
              <a:t>sprachwissenschaftliche Monographie</a:t>
            </a:r>
          </a:p>
          <a:p>
            <a:pPr marL="285750" lvl="1" indent="-285750">
              <a:buClr>
                <a:schemeClr val="accent1"/>
              </a:buClr>
              <a:buFont typeface="Symbol" charset="2"/>
              <a:buChar char="-"/>
            </a:pPr>
            <a:r>
              <a:rPr lang="de-DE" dirty="0" smtClean="0">
                <a:ea typeface="ヒラギノ角ゴ Pro W3" charset="0"/>
                <a:cs typeface="Arial"/>
              </a:rPr>
              <a:t>Handbucheintrag </a:t>
            </a:r>
            <a:r>
              <a:rPr lang="de-DE" u="sng" dirty="0" smtClean="0">
                <a:uFill>
                  <a:solidFill>
                    <a:schemeClr val="accent2"/>
                  </a:solidFill>
                </a:uFill>
                <a:ea typeface="ヒラギノ角ゴ Pro W3" charset="0"/>
                <a:cs typeface="ヒラギノ角ゴ Pro W3" charset="0"/>
                <a:sym typeface="Wingdings" panose="05000000000000000000" pitchFamily="2" charset="2"/>
              </a:rPr>
              <a:t> </a:t>
            </a:r>
            <a:r>
              <a:rPr lang="de-DE" i="1" u="sng" dirty="0">
                <a:uFill>
                  <a:solidFill>
                    <a:schemeClr val="accent2"/>
                  </a:solidFill>
                </a:uFill>
                <a:ea typeface="ヒラギノ角ゴ Pro W3" charset="0"/>
                <a:cs typeface="ヒラギノ角ゴ Pro W3" charset="0"/>
                <a:sym typeface="Wingdings" panose="05000000000000000000" pitchFamily="2" charset="2"/>
              </a:rPr>
              <a:t>Oxford </a:t>
            </a:r>
            <a:r>
              <a:rPr lang="de-DE" i="1" u="sng" dirty="0" err="1">
                <a:uFill>
                  <a:solidFill>
                    <a:schemeClr val="accent2"/>
                  </a:solidFill>
                </a:uFill>
                <a:ea typeface="ヒラギノ角ゴ Pro W3" charset="0"/>
                <a:cs typeface="ヒラギノ角ゴ Pro W3" charset="0"/>
                <a:sym typeface="Wingdings" panose="05000000000000000000" pitchFamily="2" charset="2"/>
              </a:rPr>
              <a:t>handbooks</a:t>
            </a:r>
            <a:r>
              <a:rPr lang="de-DE" u="sng" dirty="0">
                <a:uFill>
                  <a:solidFill>
                    <a:schemeClr val="accent2"/>
                  </a:solidFill>
                </a:uFill>
                <a:ea typeface="ヒラギノ角ゴ Pro W3" charset="0"/>
                <a:cs typeface="ヒラギノ角ゴ Pro W3" charset="0"/>
                <a:sym typeface="Wingdings" panose="05000000000000000000" pitchFamily="2" charset="2"/>
              </a:rPr>
              <a:t>, </a:t>
            </a:r>
            <a:r>
              <a:rPr lang="de-DE" i="1" u="sng" dirty="0">
                <a:uFill>
                  <a:solidFill>
                    <a:schemeClr val="accent2"/>
                  </a:solidFill>
                </a:uFill>
                <a:ea typeface="ヒラギノ角ゴ Pro W3" charset="0"/>
                <a:cs typeface="ヒラギノ角ゴ Pro W3" charset="0"/>
                <a:sym typeface="Wingdings" panose="05000000000000000000" pitchFamily="2" charset="2"/>
              </a:rPr>
              <a:t>Blackwell </a:t>
            </a:r>
            <a:r>
              <a:rPr lang="de-DE" i="1" u="sng" dirty="0" err="1">
                <a:uFill>
                  <a:solidFill>
                    <a:schemeClr val="accent2"/>
                  </a:solidFill>
                </a:uFill>
                <a:ea typeface="ヒラギノ角ゴ Pro W3" charset="0"/>
                <a:cs typeface="ヒラギノ角ゴ Pro W3" charset="0"/>
                <a:sym typeface="Wingdings" panose="05000000000000000000" pitchFamily="2" charset="2"/>
              </a:rPr>
              <a:t>companions</a:t>
            </a:r>
            <a:r>
              <a:rPr lang="de-DE" u="sng" dirty="0">
                <a:uFill>
                  <a:solidFill>
                    <a:schemeClr val="accent2"/>
                  </a:solidFill>
                </a:uFill>
                <a:ea typeface="ヒラギノ角ゴ Pro W3" charset="0"/>
                <a:cs typeface="ヒラギノ角ゴ Pro W3" charset="0"/>
                <a:sym typeface="Wingdings" panose="05000000000000000000" pitchFamily="2" charset="2"/>
              </a:rPr>
              <a:t>, s. </a:t>
            </a:r>
            <a:r>
              <a:rPr lang="de-DE" u="sng" dirty="0" err="1" smtClean="0">
                <a:uFill>
                  <a:solidFill>
                    <a:schemeClr val="accent2"/>
                  </a:solidFill>
                </a:uFill>
                <a:ea typeface="ヒラギノ角ゴ Pro W3" charset="0"/>
                <a:cs typeface="ヒラギノ角ゴ Pro W3" charset="0"/>
                <a:sym typeface="Wingdings" panose="05000000000000000000" pitchFamily="2" charset="2"/>
              </a:rPr>
              <a:t>Meibauer</a:t>
            </a:r>
            <a:r>
              <a:rPr lang="de-DE" u="sng" dirty="0" smtClean="0">
                <a:uFill>
                  <a:solidFill>
                    <a:schemeClr val="accent2"/>
                  </a:solidFill>
                </a:uFill>
                <a:ea typeface="ヒラギノ角ゴ Pro W3" charset="0"/>
                <a:cs typeface="ヒラギノ角ゴ Pro W3" charset="0"/>
                <a:sym typeface="Wingdings" panose="05000000000000000000" pitchFamily="2" charset="2"/>
              </a:rPr>
              <a:t> et al. (2015)</a:t>
            </a:r>
            <a:endParaRPr lang="de-DE" dirty="0">
              <a:ea typeface="ヒラギノ角ゴ Pro W3" charset="0"/>
              <a:cs typeface="Arial"/>
            </a:endParaRPr>
          </a:p>
          <a:p>
            <a:pPr marL="285750" lvl="1" indent="-285750">
              <a:buClr>
                <a:schemeClr val="accent1"/>
              </a:buClr>
              <a:buFont typeface="Symbol" charset="2"/>
              <a:buChar char="-"/>
            </a:pPr>
            <a:r>
              <a:rPr lang="en-GB" dirty="0" smtClean="0">
                <a:ea typeface="ヒラギノ角ゴ Pro W3" charset="0"/>
                <a:cs typeface="Arial"/>
              </a:rPr>
              <a:t>Online</a:t>
            </a:r>
            <a:r>
              <a:rPr lang="en-GB" dirty="0">
                <a:ea typeface="ヒラギノ角ゴ Pro W3" charset="0"/>
                <a:cs typeface="Arial"/>
              </a:rPr>
              <a:t>-</a:t>
            </a:r>
            <a:r>
              <a:rPr lang="en-GB" dirty="0" err="1">
                <a:ea typeface="ヒラギノ角ゴ Pro W3" charset="0"/>
                <a:cs typeface="Arial"/>
              </a:rPr>
              <a:t>Artikel</a:t>
            </a:r>
            <a:r>
              <a:rPr lang="en-GB" dirty="0">
                <a:ea typeface="ヒラギノ角ゴ Pro W3" charset="0"/>
                <a:cs typeface="Arial"/>
              </a:rPr>
              <a:t> </a:t>
            </a:r>
            <a:r>
              <a:rPr lang="en-GB" dirty="0" err="1">
                <a:ea typeface="ヒラギノ角ゴ Pro W3" charset="0"/>
                <a:cs typeface="Arial"/>
              </a:rPr>
              <a:t>aus</a:t>
            </a:r>
            <a:r>
              <a:rPr lang="en-GB" dirty="0">
                <a:ea typeface="ヒラギノ角ゴ Pro W3" charset="0"/>
                <a:cs typeface="Arial"/>
              </a:rPr>
              <a:t> </a:t>
            </a:r>
            <a:r>
              <a:rPr lang="en-GB" dirty="0" err="1">
                <a:ea typeface="ヒラギノ角ゴ Pro W3" charset="0"/>
                <a:cs typeface="Arial"/>
              </a:rPr>
              <a:t>einer</a:t>
            </a:r>
            <a:r>
              <a:rPr lang="en-GB" dirty="0">
                <a:ea typeface="ヒラギノ角ゴ Pro W3" charset="0"/>
                <a:cs typeface="Arial"/>
              </a:rPr>
              <a:t> </a:t>
            </a:r>
            <a:r>
              <a:rPr lang="en-GB" dirty="0" err="1">
                <a:ea typeface="ヒラギノ角ゴ Pro W3" charset="0"/>
                <a:cs typeface="Arial"/>
              </a:rPr>
              <a:t>sprachwissenschaftlichen</a:t>
            </a:r>
            <a:r>
              <a:rPr lang="en-GB" dirty="0">
                <a:ea typeface="ヒラギノ角ゴ Pro W3" charset="0"/>
                <a:cs typeface="Arial"/>
              </a:rPr>
              <a:t> </a:t>
            </a:r>
            <a:r>
              <a:rPr lang="en-GB" dirty="0" err="1">
                <a:ea typeface="ヒラギノ角ゴ Pro W3" charset="0"/>
                <a:cs typeface="Arial"/>
              </a:rPr>
              <a:t>Zeitschrift</a:t>
            </a:r>
            <a:endParaRPr lang="en-GB"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Artikel </a:t>
            </a:r>
            <a:r>
              <a:rPr lang="de-DE" dirty="0">
                <a:ea typeface="ヒラギノ角ゴ Pro W3" charset="0"/>
                <a:cs typeface="Arial"/>
              </a:rPr>
              <a:t>aus </a:t>
            </a:r>
            <a:r>
              <a:rPr lang="de-DE" dirty="0" smtClean="0">
                <a:ea typeface="ヒラギノ角ゴ Pro W3" charset="0"/>
                <a:cs typeface="Arial"/>
              </a:rPr>
              <a:t>einer sprachwissenschaftlichen Zeitschrift</a:t>
            </a:r>
          </a:p>
          <a:p>
            <a:pPr marL="285750" lvl="1" indent="-285750">
              <a:buClr>
                <a:schemeClr val="accent1"/>
              </a:buClr>
              <a:buFont typeface="Symbol" charset="2"/>
              <a:buChar char="-"/>
            </a:pPr>
            <a:r>
              <a:rPr lang="de-DE" dirty="0">
                <a:ea typeface="ヒラギノ角ゴ Pro W3" charset="0"/>
                <a:cs typeface="Arial"/>
              </a:rPr>
              <a:t>Artikel aus einem </a:t>
            </a:r>
            <a:r>
              <a:rPr lang="de-DE" dirty="0" smtClean="0">
                <a:ea typeface="ヒラギノ角ゴ Pro W3" charset="0"/>
                <a:cs typeface="Arial"/>
              </a:rPr>
              <a:t>sprachwissenschaftlichen </a:t>
            </a:r>
            <a:r>
              <a:rPr lang="de-DE" dirty="0">
                <a:ea typeface="ヒラギノ角ゴ Pro W3" charset="0"/>
                <a:cs typeface="Arial"/>
              </a:rPr>
              <a:t>Sammelband </a:t>
            </a:r>
            <a:endParaRPr lang="en-GB"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Konferenz</a:t>
            </a:r>
            <a:r>
              <a:rPr lang="de-DE" dirty="0">
                <a:ea typeface="ヒラギノ角ゴ Pro W3" charset="0"/>
                <a:cs typeface="Arial"/>
              </a:rPr>
              <a:t>-Beitrag einer sprachwissenschaftlichen Konferenz (</a:t>
            </a:r>
            <a:r>
              <a:rPr lang="de-DE" i="1" dirty="0" err="1">
                <a:ea typeface="ヒラギノ角ゴ Pro W3" charset="0"/>
                <a:cs typeface="Arial"/>
              </a:rPr>
              <a:t>Proceedings</a:t>
            </a:r>
            <a:r>
              <a:rPr lang="de-DE" dirty="0">
                <a:ea typeface="ヒラギノ角ゴ Pro W3" charset="0"/>
                <a:cs typeface="Arial"/>
              </a:rPr>
              <a:t>)</a:t>
            </a:r>
          </a:p>
          <a:p>
            <a:pPr marL="285750" lvl="1" indent="-285750">
              <a:buClr>
                <a:schemeClr val="accent1"/>
              </a:buClr>
              <a:buFont typeface="Symbol" charset="2"/>
              <a:buChar char="-"/>
            </a:pPr>
            <a:r>
              <a:rPr lang="de-DE" dirty="0">
                <a:ea typeface="ヒラギノ角ゴ Pro W3" charset="0"/>
                <a:cs typeface="Arial"/>
              </a:rPr>
              <a:t>Korpus-Beispiel aus einem Online-Korpus</a:t>
            </a:r>
          </a:p>
          <a:p>
            <a:pPr marL="285750" lvl="1" indent="-285750">
              <a:spcAft>
                <a:spcPts val="600"/>
              </a:spcAft>
              <a:buClr>
                <a:schemeClr val="accent1"/>
              </a:buClr>
              <a:buFont typeface="Symbol" charset="2"/>
              <a:buChar char="-"/>
            </a:pPr>
            <a:r>
              <a:rPr lang="en-GB" dirty="0" err="1" smtClean="0">
                <a:ea typeface="ヒラギノ角ゴ Pro W3" charset="0"/>
                <a:cs typeface="Arial"/>
              </a:rPr>
              <a:t>sprachwissenschaftliche</a:t>
            </a:r>
            <a:r>
              <a:rPr lang="en-GB" dirty="0" smtClean="0">
                <a:ea typeface="ヒラギノ角ゴ Pro W3" charset="0"/>
                <a:cs typeface="Arial"/>
              </a:rPr>
              <a:t> Dissertation</a:t>
            </a:r>
          </a:p>
          <a:p>
            <a:pPr lvl="1">
              <a:buClr>
                <a:schemeClr val="accent1"/>
              </a:buClr>
            </a:pPr>
            <a:r>
              <a:rPr lang="en-GB" b="1" dirty="0" smtClean="0">
                <a:solidFill>
                  <a:srgbClr val="009AD1"/>
                </a:solidFill>
                <a:ea typeface="ヒラギノ角ゴ Pro W3" charset="0"/>
                <a:cs typeface="Arial"/>
              </a:rPr>
              <a:t>Falls </a:t>
            </a:r>
            <a:r>
              <a:rPr lang="en-GB" b="1" dirty="0" err="1" smtClean="0">
                <a:solidFill>
                  <a:srgbClr val="009AD1"/>
                </a:solidFill>
                <a:ea typeface="ヒラギノ角ゴ Pro W3" charset="0"/>
                <a:cs typeface="Arial"/>
              </a:rPr>
              <a:t>nichts</a:t>
            </a:r>
            <a:r>
              <a:rPr lang="en-GB" b="1" dirty="0" smtClean="0">
                <a:solidFill>
                  <a:srgbClr val="009AD1"/>
                </a:solidFill>
                <a:ea typeface="ヒラギノ角ゴ Pro W3" charset="0"/>
                <a:cs typeface="Arial"/>
              </a:rPr>
              <a:t> </a:t>
            </a:r>
            <a:r>
              <a:rPr lang="en-GB" b="1" dirty="0" err="1" smtClean="0">
                <a:solidFill>
                  <a:srgbClr val="009AD1"/>
                </a:solidFill>
                <a:ea typeface="ヒラギノ角ゴ Pro W3" charset="0"/>
                <a:cs typeface="Arial"/>
              </a:rPr>
              <a:t>anderes</a:t>
            </a:r>
            <a:r>
              <a:rPr lang="en-GB" b="1" dirty="0" smtClean="0">
                <a:solidFill>
                  <a:srgbClr val="009AD1"/>
                </a:solidFill>
                <a:ea typeface="ヒラギノ角ゴ Pro W3" charset="0"/>
                <a:cs typeface="Arial"/>
              </a:rPr>
              <a:t> </a:t>
            </a:r>
            <a:r>
              <a:rPr lang="en-GB" b="1" dirty="0" err="1" smtClean="0">
                <a:solidFill>
                  <a:srgbClr val="009AD1"/>
                </a:solidFill>
                <a:ea typeface="ヒラギノ角ゴ Pro W3" charset="0"/>
                <a:cs typeface="Arial"/>
              </a:rPr>
              <a:t>vorhanden</a:t>
            </a:r>
            <a:endParaRPr lang="de-DE" dirty="0" smtClean="0">
              <a:ea typeface="ヒラギノ角ゴ Pro W3" charset="0"/>
              <a:cs typeface="Arial"/>
            </a:endParaRPr>
          </a:p>
          <a:p>
            <a:pPr marL="285750" lvl="1" indent="-285750">
              <a:buClr>
                <a:schemeClr val="accent1"/>
              </a:buClr>
              <a:buFont typeface="Symbol" charset="2"/>
              <a:buChar char="-"/>
            </a:pPr>
            <a:r>
              <a:rPr lang="en-GB" dirty="0" err="1" smtClean="0">
                <a:ea typeface="ヒラギノ角ゴ Pro W3" charset="0"/>
                <a:cs typeface="Arial"/>
              </a:rPr>
              <a:t>sprachwissenschaftliche</a:t>
            </a:r>
            <a:r>
              <a:rPr lang="en-GB" dirty="0" smtClean="0">
                <a:ea typeface="ヒラギノ角ゴ Pro W3" charset="0"/>
                <a:cs typeface="Arial"/>
              </a:rPr>
              <a:t> </a:t>
            </a:r>
            <a:r>
              <a:rPr lang="en-GB" dirty="0" err="1">
                <a:ea typeface="ヒラギノ角ゴ Pro W3" charset="0"/>
                <a:cs typeface="Arial"/>
              </a:rPr>
              <a:t>Masterarbeit</a:t>
            </a:r>
            <a:endParaRPr lang="en-GB" dirty="0">
              <a:ea typeface="ヒラギノ角ゴ Pro W3" charset="0"/>
              <a:cs typeface="Arial"/>
            </a:endParaRPr>
          </a:p>
          <a:p>
            <a:pPr marL="285750" lvl="1" indent="-285750">
              <a:spcAft>
                <a:spcPts val="600"/>
              </a:spcAft>
              <a:buClr>
                <a:schemeClr val="accent1"/>
              </a:buClr>
              <a:buFont typeface="Symbol" charset="2"/>
              <a:buChar char="-"/>
            </a:pPr>
            <a:r>
              <a:rPr lang="en-GB" dirty="0" err="1">
                <a:ea typeface="ヒラギノ角ゴ Pro W3" charset="0"/>
                <a:cs typeface="Arial"/>
              </a:rPr>
              <a:t>Manuskript</a:t>
            </a:r>
            <a:r>
              <a:rPr lang="en-GB" dirty="0">
                <a:ea typeface="ヒラギノ角ゴ Pro W3" charset="0"/>
                <a:cs typeface="Arial"/>
              </a:rPr>
              <a:t> von der Homepage </a:t>
            </a:r>
            <a:r>
              <a:rPr lang="en-GB" dirty="0" err="1">
                <a:ea typeface="ヒラギノ角ゴ Pro W3" charset="0"/>
                <a:cs typeface="Arial"/>
              </a:rPr>
              <a:t>einer</a:t>
            </a:r>
            <a:r>
              <a:rPr lang="en-GB" dirty="0">
                <a:ea typeface="ヒラギノ角ゴ Pro W3" charset="0"/>
                <a:cs typeface="Arial"/>
              </a:rPr>
              <a:t> </a:t>
            </a:r>
            <a:r>
              <a:rPr lang="en-GB" dirty="0" err="1" smtClean="0">
                <a:ea typeface="ヒラギノ角ゴ Pro W3" charset="0"/>
                <a:cs typeface="Arial"/>
              </a:rPr>
              <a:t>Professorin</a:t>
            </a:r>
            <a:endParaRPr lang="de-DE" dirty="0" smtClean="0">
              <a:ea typeface="ヒラギノ角ゴ Pro W3" charset="0"/>
              <a:cs typeface="Arial"/>
            </a:endParaRPr>
          </a:p>
          <a:p>
            <a:pPr lvl="1">
              <a:buClr>
                <a:schemeClr val="accent1"/>
              </a:buClr>
            </a:pPr>
            <a:r>
              <a:rPr lang="de-DE" b="1" dirty="0" smtClean="0">
                <a:solidFill>
                  <a:srgbClr val="009AD1"/>
                </a:solidFill>
                <a:ea typeface="ヒラギノ角ゴ Pro W3" charset="0"/>
                <a:cs typeface="Arial"/>
              </a:rPr>
              <a:t>Nicht verwenden, bzw. nur nach Absprache mit dem Dozierenden</a:t>
            </a:r>
          </a:p>
          <a:p>
            <a:pPr marL="285750" lvl="1" indent="-285750">
              <a:buClr>
                <a:schemeClr val="accent1"/>
              </a:buClr>
              <a:buFont typeface="Symbol" charset="2"/>
              <a:buChar char="-"/>
            </a:pPr>
            <a:r>
              <a:rPr lang="en-GB" dirty="0" err="1" smtClean="0">
                <a:ea typeface="ヒラギノ角ゴ Pro W3" charset="0"/>
                <a:cs typeface="Arial"/>
              </a:rPr>
              <a:t>sprachwissenschaftliche</a:t>
            </a:r>
            <a:r>
              <a:rPr lang="en-GB" dirty="0" smtClean="0">
                <a:ea typeface="ヒラギノ角ゴ Pro W3" charset="0"/>
                <a:cs typeface="Arial"/>
              </a:rPr>
              <a:t> </a:t>
            </a:r>
            <a:r>
              <a:rPr lang="en-GB" dirty="0" err="1" smtClean="0">
                <a:ea typeface="ヒラギノ角ゴ Pro W3" charset="0"/>
                <a:cs typeface="Arial"/>
              </a:rPr>
              <a:t>Bachelorarbeit</a:t>
            </a:r>
            <a:endParaRPr lang="de-DE" dirty="0" smtClean="0">
              <a:ea typeface="ヒラギノ角ゴ Pro W3" charset="0"/>
              <a:cs typeface="Arial"/>
            </a:endParaRPr>
          </a:p>
          <a:p>
            <a:pPr marL="285750" lvl="1" indent="-285750">
              <a:buClr>
                <a:schemeClr val="accent1"/>
              </a:buClr>
              <a:buFont typeface="Symbol" charset="2"/>
              <a:buChar char="-"/>
            </a:pPr>
            <a:r>
              <a:rPr lang="en-GB" dirty="0" err="1" smtClean="0">
                <a:ea typeface="ヒラギノ角ゴ Pro W3" charset="0"/>
                <a:cs typeface="Arial"/>
              </a:rPr>
              <a:t>populärwissenschaftliches</a:t>
            </a:r>
            <a:r>
              <a:rPr lang="en-GB" dirty="0" smtClean="0">
                <a:ea typeface="ヒラギノ角ゴ Pro W3" charset="0"/>
                <a:cs typeface="Arial"/>
              </a:rPr>
              <a:t> </a:t>
            </a:r>
            <a:r>
              <a:rPr lang="en-GB" dirty="0" err="1">
                <a:ea typeface="ヒラギノ角ゴ Pro W3" charset="0"/>
                <a:cs typeface="Arial"/>
              </a:rPr>
              <a:t>Buch</a:t>
            </a:r>
            <a:r>
              <a:rPr lang="en-GB" dirty="0">
                <a:ea typeface="ヒラギノ角ゴ Pro W3" charset="0"/>
                <a:cs typeface="Arial"/>
              </a:rPr>
              <a:t>, z</a:t>
            </a:r>
            <a:r>
              <a:rPr lang="en-GB" dirty="0" smtClean="0">
                <a:ea typeface="ヒラギノ角ゴ Pro W3" charset="0"/>
                <a:cs typeface="Arial"/>
              </a:rPr>
              <a:t>. B</a:t>
            </a:r>
            <a:r>
              <a:rPr lang="en-GB" dirty="0">
                <a:ea typeface="ヒラギノ角ゴ Pro W3" charset="0"/>
                <a:cs typeface="Arial"/>
              </a:rPr>
              <a:t>. </a:t>
            </a:r>
            <a:r>
              <a:rPr lang="de-DE" altLang="ja-JP" i="1" dirty="0" smtClean="0">
                <a:ea typeface="ヒラギノ角ゴ Pro W3" charset="0"/>
                <a:cs typeface="Arial"/>
              </a:rPr>
              <a:t>Kiezdeutsch</a:t>
            </a:r>
            <a:r>
              <a:rPr lang="de-DE" altLang="ja-JP" i="1" dirty="0">
                <a:ea typeface="ヒラギノ角ゴ Pro W3" charset="0"/>
                <a:cs typeface="Arial"/>
              </a:rPr>
              <a:t>: Ein neuer Dialekt </a:t>
            </a:r>
            <a:r>
              <a:rPr lang="de-DE" altLang="ja-JP" i="1" dirty="0" smtClean="0">
                <a:ea typeface="ヒラギノ角ゴ Pro W3" charset="0"/>
                <a:cs typeface="Arial"/>
              </a:rPr>
              <a:t>entsteht </a:t>
            </a:r>
            <a:r>
              <a:rPr lang="de-DE" altLang="ja-JP" dirty="0">
                <a:ea typeface="ヒラギノ角ゴ Pro W3" charset="0"/>
                <a:cs typeface="Arial"/>
              </a:rPr>
              <a:t>oder </a:t>
            </a:r>
            <a:r>
              <a:rPr lang="de-DE" altLang="ja-JP" i="1" dirty="0" smtClean="0">
                <a:ea typeface="ヒラギノ角ゴ Pro W3" charset="0"/>
                <a:cs typeface="Arial"/>
              </a:rPr>
              <a:t>Vernäht </a:t>
            </a:r>
            <a:r>
              <a:rPr lang="de-DE" altLang="ja-JP" i="1" dirty="0">
                <a:ea typeface="ヒラギノ角ゴ Pro W3" charset="0"/>
                <a:cs typeface="Arial"/>
              </a:rPr>
              <a:t>und </a:t>
            </a:r>
            <a:r>
              <a:rPr lang="de-DE" altLang="ja-JP" i="1" dirty="0" err="1">
                <a:ea typeface="ヒラギノ角ゴ Pro W3" charset="0"/>
                <a:cs typeface="Arial"/>
              </a:rPr>
              <a:t>zugeflixt</a:t>
            </a:r>
            <a:r>
              <a:rPr lang="de-DE" altLang="ja-JP" i="1" dirty="0" smtClean="0">
                <a:ea typeface="ヒラギノ角ゴ Pro W3" charset="0"/>
                <a:cs typeface="Arial"/>
              </a:rPr>
              <a:t>! </a:t>
            </a:r>
            <a:r>
              <a:rPr lang="de-DE" altLang="ja-JP" i="1" dirty="0">
                <a:ea typeface="ヒラギノ角ゴ Pro W3" charset="0"/>
                <a:cs typeface="Arial"/>
              </a:rPr>
              <a:t>Von Versprechern, Flüchen, Dialekten &amp; Co</a:t>
            </a:r>
            <a:r>
              <a:rPr lang="de-DE" altLang="ja-JP" i="1" dirty="0" smtClean="0">
                <a:ea typeface="ヒラギノ角ゴ Pro W3" charset="0"/>
                <a:cs typeface="Arial"/>
              </a:rPr>
              <a:t>.</a:t>
            </a:r>
            <a:endParaRPr lang="de-DE" i="1" dirty="0" smtClean="0">
              <a:ea typeface="ヒラギノ角ゴ Pro W3" charset="0"/>
              <a:cs typeface="Arial"/>
            </a:endParaRPr>
          </a:p>
          <a:p>
            <a:pPr marL="285750" lvl="1" indent="-285750">
              <a:buClr>
                <a:schemeClr val="accent1"/>
              </a:buClr>
              <a:buFont typeface="Symbol" charset="2"/>
              <a:buChar char="-"/>
            </a:pPr>
            <a:r>
              <a:rPr lang="en-GB" dirty="0">
                <a:ea typeface="ヒラギノ角ゴ Pro W3" charset="0"/>
                <a:cs typeface="Arial"/>
              </a:rPr>
              <a:t>Wikipedia-</a:t>
            </a:r>
            <a:r>
              <a:rPr lang="en-GB" dirty="0" err="1" smtClean="0">
                <a:ea typeface="ヒラギノ角ゴ Pro W3" charset="0"/>
                <a:cs typeface="Arial"/>
              </a:rPr>
              <a:t>Artikel</a:t>
            </a:r>
            <a:endParaRPr lang="en-GB" dirty="0" smtClean="0">
              <a:ea typeface="ヒラギノ角ゴ Pro W3" charset="0"/>
              <a:cs typeface="Arial"/>
            </a:endParaRPr>
          </a:p>
          <a:p>
            <a:pPr marL="285750" lvl="1" indent="-285750">
              <a:buClr>
                <a:schemeClr val="accent1"/>
              </a:buClr>
              <a:buFont typeface="Symbol" charset="2"/>
              <a:buChar char="-"/>
            </a:pPr>
            <a:r>
              <a:rPr lang="de-DE" dirty="0">
                <a:ea typeface="ヒラギノ角ゴ Pro W3" charset="0"/>
                <a:cs typeface="Arial"/>
              </a:rPr>
              <a:t>Webseite zu sprachwissenschaftlichen Inhalten ohne klaren </a:t>
            </a:r>
            <a:r>
              <a:rPr lang="de-DE" dirty="0" smtClean="0">
                <a:ea typeface="ヒラギノ角ゴ Pro W3" charset="0"/>
                <a:cs typeface="Arial"/>
              </a:rPr>
              <a:t>Autor</a:t>
            </a:r>
          </a:p>
          <a:p>
            <a:pPr marL="285750" lvl="1" indent="-285750">
              <a:buClr>
                <a:schemeClr val="accent1"/>
              </a:buClr>
              <a:buFont typeface="Symbol" charset="2"/>
              <a:buChar char="-"/>
            </a:pPr>
            <a:r>
              <a:rPr lang="en-GB" dirty="0">
                <a:ea typeface="ヒラギノ角ゴ Pro W3" charset="0"/>
                <a:cs typeface="Arial"/>
              </a:rPr>
              <a:t>(Online-)</a:t>
            </a:r>
            <a:r>
              <a:rPr lang="en-GB" dirty="0" err="1">
                <a:ea typeface="ヒラギノ角ゴ Pro W3" charset="0"/>
                <a:cs typeface="Arial"/>
              </a:rPr>
              <a:t>Artikel</a:t>
            </a:r>
            <a:r>
              <a:rPr lang="en-GB" dirty="0">
                <a:ea typeface="ヒラギノ角ゴ Pro W3" charset="0"/>
                <a:cs typeface="Arial"/>
              </a:rPr>
              <a:t> </a:t>
            </a:r>
            <a:r>
              <a:rPr lang="en-GB" dirty="0" err="1">
                <a:ea typeface="ヒラギノ角ゴ Pro W3" charset="0"/>
                <a:cs typeface="Arial"/>
              </a:rPr>
              <a:t>aus</a:t>
            </a:r>
            <a:r>
              <a:rPr lang="en-GB" dirty="0">
                <a:ea typeface="ヒラギノ角ゴ Pro W3" charset="0"/>
                <a:cs typeface="Arial"/>
              </a:rPr>
              <a:t> </a:t>
            </a:r>
            <a:r>
              <a:rPr lang="en-GB" dirty="0" err="1">
                <a:ea typeface="ヒラギノ角ゴ Pro W3" charset="0"/>
                <a:cs typeface="Arial"/>
              </a:rPr>
              <a:t>dem</a:t>
            </a:r>
            <a:r>
              <a:rPr lang="en-GB" dirty="0">
                <a:ea typeface="ヒラギノ角ゴ Pro W3" charset="0"/>
                <a:cs typeface="Arial"/>
              </a:rPr>
              <a:t> </a:t>
            </a:r>
            <a:r>
              <a:rPr lang="en-GB" dirty="0" err="1">
                <a:ea typeface="ヒラギノ角ゴ Pro W3" charset="0"/>
                <a:cs typeface="Arial"/>
              </a:rPr>
              <a:t>Wissenschaftsteil</a:t>
            </a:r>
            <a:r>
              <a:rPr lang="en-GB" dirty="0">
                <a:ea typeface="ヒラギノ角ゴ Pro W3" charset="0"/>
                <a:cs typeface="Arial"/>
              </a:rPr>
              <a:t> </a:t>
            </a:r>
            <a:r>
              <a:rPr lang="en-GB" dirty="0" err="1">
                <a:ea typeface="ヒラギノ角ゴ Pro W3" charset="0"/>
                <a:cs typeface="Arial"/>
              </a:rPr>
              <a:t>einer</a:t>
            </a:r>
            <a:r>
              <a:rPr lang="en-GB" dirty="0">
                <a:ea typeface="ヒラギノ角ゴ Pro W3" charset="0"/>
                <a:cs typeface="Arial"/>
              </a:rPr>
              <a:t> </a:t>
            </a:r>
            <a:r>
              <a:rPr lang="en-GB" dirty="0" err="1">
                <a:ea typeface="ヒラギノ角ゴ Pro W3" charset="0"/>
                <a:cs typeface="Arial"/>
              </a:rPr>
              <a:t>Zeitung</a:t>
            </a:r>
            <a:r>
              <a:rPr lang="en-GB" dirty="0">
                <a:ea typeface="ヒラギノ角ゴ Pro W3" charset="0"/>
                <a:cs typeface="Arial"/>
              </a:rPr>
              <a:t>, z</a:t>
            </a:r>
            <a:r>
              <a:rPr lang="en-GB" dirty="0" smtClean="0">
                <a:ea typeface="ヒラギノ角ゴ Pro W3" charset="0"/>
                <a:cs typeface="Arial"/>
              </a:rPr>
              <a:t>. B</a:t>
            </a:r>
            <a:r>
              <a:rPr lang="en-GB" dirty="0">
                <a:ea typeface="ヒラギノ角ゴ Pro W3" charset="0"/>
                <a:cs typeface="Arial"/>
              </a:rPr>
              <a:t>. </a:t>
            </a:r>
            <a:r>
              <a:rPr lang="en-GB" i="1" dirty="0" smtClean="0">
                <a:ea typeface="ヒラギノ角ゴ Pro W3" charset="0"/>
                <a:cs typeface="Arial"/>
              </a:rPr>
              <a:t>Der Spiegel</a:t>
            </a:r>
            <a:r>
              <a:rPr lang="en-GB" dirty="0" smtClean="0">
                <a:ea typeface="ヒラギノ角ゴ Pro W3" charset="0"/>
                <a:cs typeface="Arial"/>
              </a:rPr>
              <a:t>, </a:t>
            </a:r>
            <a:r>
              <a:rPr lang="en-GB" i="1" dirty="0" smtClean="0">
                <a:ea typeface="ヒラギノ角ゴ Pro W3" charset="0"/>
                <a:cs typeface="Arial"/>
              </a:rPr>
              <a:t>Die </a:t>
            </a:r>
            <a:r>
              <a:rPr lang="en-GB" i="1" dirty="0" err="1" smtClean="0">
                <a:ea typeface="ヒラギノ角ゴ Pro W3" charset="0"/>
                <a:cs typeface="Arial"/>
              </a:rPr>
              <a:t>Zeit</a:t>
            </a:r>
            <a:r>
              <a:rPr lang="en-GB" i="1" dirty="0" smtClean="0">
                <a:ea typeface="ヒラギノ角ゴ Pro W3" charset="0"/>
                <a:cs typeface="Arial"/>
              </a:rPr>
              <a:t> </a:t>
            </a:r>
            <a:r>
              <a:rPr lang="en-GB" dirty="0" smtClean="0">
                <a:ea typeface="ヒラギノ角ゴ Pro W3" charset="0"/>
                <a:cs typeface="Arial"/>
              </a:rPr>
              <a:t>etc.</a:t>
            </a:r>
            <a:endParaRPr lang="de-DE" dirty="0">
              <a:ea typeface="ヒラギノ角ゴ Pro W3" charset="0"/>
              <a:cs typeface="Arial"/>
            </a:endParaRPr>
          </a:p>
          <a:p>
            <a:pPr marL="285750" lvl="1" indent="-285750">
              <a:buClr>
                <a:schemeClr val="accent1"/>
              </a:buClr>
              <a:buFont typeface="Symbol" charset="2"/>
              <a:buChar char="-"/>
            </a:pPr>
            <a:endParaRPr lang="en-GB" dirty="0">
              <a:ea typeface="ヒラギノ角ゴ Pro W3" charset="0"/>
              <a:cs typeface="Arial"/>
            </a:endParaRPr>
          </a:p>
          <a:p>
            <a:pPr marL="285750" lvl="1" indent="-285750">
              <a:buClr>
                <a:schemeClr val="accent1"/>
              </a:buClr>
              <a:buFont typeface="Symbol" charset="2"/>
              <a:buChar char="-"/>
            </a:pPr>
            <a:endParaRPr lang="de-DE" dirty="0">
              <a:ea typeface="ヒラギノ角ゴ Pro W3" charset="0"/>
              <a:cs typeface="Arial"/>
            </a:endParaRPr>
          </a:p>
          <a:p>
            <a:endParaRPr lang="en-GB" dirty="0">
              <a:latin typeface="Arial"/>
              <a:cs typeface="Arial"/>
            </a:endParaRPr>
          </a:p>
        </p:txBody>
      </p:sp>
    </p:spTree>
    <p:extLst>
      <p:ext uri="{BB962C8B-B14F-4D97-AF65-F5344CB8AC3E}">
        <p14:creationId xmlns:p14="http://schemas.microsoft.com/office/powerpoint/2010/main" val="3937342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416502" cy="1224136"/>
          </a:xfrm>
        </p:spPr>
        <p:txBody>
          <a:bodyPr>
            <a:normAutofit fontScale="90000"/>
          </a:bodyPr>
          <a:lstStyle/>
          <a:p>
            <a:r>
              <a:rPr lang="de-DE" dirty="0" smtClean="0"/>
              <a:t>Literaturrecherche</a:t>
            </a:r>
            <a:br>
              <a:rPr lang="de-DE" dirty="0" smtClean="0"/>
            </a:br>
            <a:r>
              <a:rPr lang="de-DE" dirty="0" smtClean="0"/>
              <a:t>(kim.uni.kn &gt; Literatur &gt; Recherche)</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smtClean="0"/>
              <a:t>Literaturrecherche</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7</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13" name="Inhaltsplatzhalter 2"/>
          <p:cNvSpPr>
            <a:spLocks noGrp="1"/>
          </p:cNvSpPr>
          <p:nvPr>
            <p:ph idx="1"/>
          </p:nvPr>
        </p:nvSpPr>
        <p:spPr>
          <a:xfrm>
            <a:off x="323528" y="2060848"/>
            <a:ext cx="8496944" cy="4031977"/>
          </a:xfrm>
        </p:spPr>
        <p:txBody>
          <a:bodyPr/>
          <a:lstStyle/>
          <a:p>
            <a:pPr>
              <a:spcAft>
                <a:spcPts val="600"/>
              </a:spcAft>
            </a:pPr>
            <a:r>
              <a:rPr lang="de-DE" dirty="0" smtClean="0"/>
              <a:t>Zwei verschiedene Ziele</a:t>
            </a:r>
          </a:p>
          <a:p>
            <a:pPr lvl="2">
              <a:spcAft>
                <a:spcPts val="600"/>
              </a:spcAft>
            </a:pPr>
            <a:r>
              <a:rPr lang="de-DE" dirty="0" smtClean="0"/>
              <a:t>Suche nach vorgegebener Literatur</a:t>
            </a:r>
          </a:p>
          <a:p>
            <a:pPr lvl="2">
              <a:spcAft>
                <a:spcPts val="600"/>
              </a:spcAft>
            </a:pPr>
            <a:r>
              <a:rPr lang="de-DE" dirty="0" smtClean="0"/>
              <a:t>Suche nach beliebiger Literatur zu einem Thema</a:t>
            </a:r>
          </a:p>
          <a:p>
            <a:pPr lvl="2">
              <a:spcAft>
                <a:spcPts val="600"/>
              </a:spcAft>
            </a:pPr>
            <a:endParaRPr lang="de-DE" dirty="0"/>
          </a:p>
          <a:p>
            <a:pPr>
              <a:spcAft>
                <a:spcPts val="600"/>
              </a:spcAft>
            </a:pPr>
            <a:r>
              <a:rPr lang="de-DE" dirty="0" smtClean="0"/>
              <a:t>Suche nach vorgegebener Literatur</a:t>
            </a:r>
          </a:p>
          <a:p>
            <a:pPr lvl="2">
              <a:spcAft>
                <a:spcPts val="600"/>
              </a:spcAft>
            </a:pPr>
            <a:r>
              <a:rPr lang="de-DE" dirty="0" smtClean="0"/>
              <a:t>Lokaler Katalog</a:t>
            </a:r>
          </a:p>
          <a:p>
            <a:pPr lvl="2">
              <a:spcAft>
                <a:spcPts val="600"/>
              </a:spcAft>
            </a:pPr>
            <a:r>
              <a:rPr lang="de-DE" dirty="0" err="1" smtClean="0"/>
              <a:t>KonSearch</a:t>
            </a:r>
            <a:r>
              <a:rPr lang="de-DE" dirty="0" smtClean="0"/>
              <a:t> </a:t>
            </a:r>
          </a:p>
          <a:p>
            <a:pPr lvl="2">
              <a:spcAft>
                <a:spcPts val="600"/>
              </a:spcAft>
            </a:pPr>
            <a:r>
              <a:rPr lang="de-DE" dirty="0" smtClean="0"/>
              <a:t>Fernleihe</a:t>
            </a:r>
          </a:p>
          <a:p>
            <a:pPr>
              <a:spcAft>
                <a:spcPts val="600"/>
              </a:spcAft>
            </a:pPr>
            <a:r>
              <a:rPr lang="de-DE" dirty="0" smtClean="0"/>
              <a:t>Suche nach beliebiger Literatur zu einem Thema</a:t>
            </a:r>
          </a:p>
          <a:p>
            <a:pPr lvl="2">
              <a:spcAft>
                <a:spcPts val="600"/>
              </a:spcAft>
            </a:pPr>
            <a:r>
              <a:rPr lang="de-DE" dirty="0" smtClean="0"/>
              <a:t>für einen ersten Einblick: </a:t>
            </a:r>
            <a:r>
              <a:rPr lang="de-DE" dirty="0" err="1" smtClean="0"/>
              <a:t>KonSearch</a:t>
            </a:r>
            <a:endParaRPr lang="de-DE" dirty="0" smtClean="0"/>
          </a:p>
          <a:p>
            <a:pPr lvl="2">
              <a:spcAft>
                <a:spcPts val="600"/>
              </a:spcAft>
            </a:pPr>
            <a:r>
              <a:rPr lang="de-DE" dirty="0" smtClean="0"/>
              <a:t>für fachspezifische systematische Suche: Fachdatenbanken, v. a. MLA</a:t>
            </a:r>
          </a:p>
          <a:p>
            <a:pPr lvl="2">
              <a:spcAft>
                <a:spcPts val="600"/>
              </a:spcAft>
            </a:pPr>
            <a:r>
              <a:rPr lang="de-DE" dirty="0" smtClean="0"/>
              <a:t>falls erfolglos: Google Scholar, Homepages von Konferenzen, Wissenschaftlern, …</a:t>
            </a:r>
            <a:endParaRPr lang="de-DE" dirty="0"/>
          </a:p>
        </p:txBody>
      </p:sp>
    </p:spTree>
    <p:extLst>
      <p:ext uri="{BB962C8B-B14F-4D97-AF65-F5344CB8AC3E}">
        <p14:creationId xmlns:p14="http://schemas.microsoft.com/office/powerpoint/2010/main" val="4279019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984454" cy="792088"/>
          </a:xfrm>
        </p:spPr>
        <p:txBody>
          <a:bodyPr/>
          <a:lstStyle/>
          <a:p>
            <a:r>
              <a:rPr lang="en-GB" sz="3200" dirty="0" err="1"/>
              <a:t>Lokaler</a:t>
            </a:r>
            <a:r>
              <a:rPr lang="en-GB" sz="3200" dirty="0"/>
              <a:t> </a:t>
            </a:r>
            <a:r>
              <a:rPr lang="en-GB" sz="3200" dirty="0" err="1"/>
              <a:t>Katalog</a:t>
            </a:r>
            <a:r>
              <a:rPr lang="en-GB" sz="3200" dirty="0"/>
              <a:t> und </a:t>
            </a:r>
            <a:r>
              <a:rPr lang="en-GB" sz="3200" dirty="0" err="1"/>
              <a:t>KonSearch</a:t>
            </a:r>
            <a:endParaRPr lang="en-GB" sz="32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8</a:t>
            </a:fld>
            <a:endParaRPr lang="de-DE" sz="900" dirty="0"/>
          </a:p>
        </p:txBody>
      </p:sp>
      <p:sp>
        <p:nvSpPr>
          <p:cNvPr id="6" name="Datumsplatzhalter 5"/>
          <p:cNvSpPr>
            <a:spLocks noGrp="1"/>
          </p:cNvSpPr>
          <p:nvPr>
            <p:ph type="dt" sz="half" idx="2"/>
          </p:nvPr>
        </p:nvSpPr>
        <p:spPr/>
        <p:txBody>
          <a:bodyPr/>
          <a:lstStyle/>
          <a:p>
            <a:endParaRPr lang="de-DE" sz="900" dirty="0"/>
          </a:p>
        </p:txBody>
      </p:sp>
      <p:sp>
        <p:nvSpPr>
          <p:cNvPr id="13" name="Pfeil nach rechts 12"/>
          <p:cNvSpPr/>
          <p:nvPr/>
        </p:nvSpPr>
        <p:spPr>
          <a:xfrm rot="3256207">
            <a:off x="7018410" y="4141520"/>
            <a:ext cx="576064" cy="468052"/>
          </a:xfrm>
          <a:prstGeom prst="rightArrow">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rechts 13"/>
          <p:cNvSpPr/>
          <p:nvPr/>
        </p:nvSpPr>
        <p:spPr>
          <a:xfrm rot="6512575">
            <a:off x="8125836" y="4046533"/>
            <a:ext cx="576064" cy="468052"/>
          </a:xfrm>
          <a:prstGeom prst="rightArrow">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
          <p:cNvGrpSpPr/>
          <p:nvPr/>
        </p:nvGrpSpPr>
        <p:grpSpPr>
          <a:xfrm>
            <a:off x="324000" y="1412776"/>
            <a:ext cx="8496000" cy="4805542"/>
            <a:chOff x="467544" y="1233376"/>
            <a:chExt cx="8437630" cy="4805542"/>
          </a:xfrm>
        </p:grpSpPr>
        <p:sp>
          <p:nvSpPr>
            <p:cNvPr id="3" name="Pfeil nach unten 2"/>
            <p:cNvSpPr/>
            <p:nvPr/>
          </p:nvSpPr>
          <p:spPr>
            <a:xfrm>
              <a:off x="467544" y="1233376"/>
              <a:ext cx="3024000" cy="302400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a:t>Bücher</a:t>
              </a:r>
              <a:br>
                <a:rPr lang="de-DE" sz="1600" dirty="0"/>
              </a:br>
              <a:r>
                <a:rPr lang="de-DE" sz="1600" dirty="0"/>
                <a:t>(inkl. E-Books)</a:t>
              </a:r>
            </a:p>
            <a:p>
              <a:pPr algn="ctr">
                <a:spcAft>
                  <a:spcPts val="600"/>
                </a:spcAft>
              </a:pPr>
              <a:r>
                <a:rPr lang="de-DE" sz="1600" dirty="0"/>
                <a:t>Zeitschriften</a:t>
              </a:r>
            </a:p>
            <a:p>
              <a:pPr algn="ctr">
                <a:spcAft>
                  <a:spcPts val="600"/>
                </a:spcAft>
              </a:pPr>
              <a:r>
                <a:rPr lang="de-DE" sz="1600" dirty="0"/>
                <a:t>audio-visuelle Medien</a:t>
              </a:r>
            </a:p>
          </p:txBody>
        </p:sp>
        <p:sp>
          <p:nvSpPr>
            <p:cNvPr id="8" name="Pfeil nach unten 7"/>
            <p:cNvSpPr/>
            <p:nvPr/>
          </p:nvSpPr>
          <p:spPr>
            <a:xfrm>
              <a:off x="3502499" y="1233376"/>
              <a:ext cx="3024000" cy="3024000"/>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a:solidFill>
                    <a:schemeClr val="tx1"/>
                  </a:solidFill>
                </a:rPr>
                <a:t>Elektronisches Material:</a:t>
              </a:r>
            </a:p>
            <a:p>
              <a:pPr algn="ctr">
                <a:spcAft>
                  <a:spcPts val="600"/>
                </a:spcAft>
              </a:pPr>
              <a:r>
                <a:rPr lang="de-DE" sz="1600" dirty="0">
                  <a:solidFill>
                    <a:schemeClr val="tx1"/>
                  </a:solidFill>
                </a:rPr>
                <a:t>Zeitschriften-aufsätze</a:t>
              </a:r>
            </a:p>
            <a:p>
              <a:pPr algn="ctr">
                <a:spcAft>
                  <a:spcPts val="600"/>
                </a:spcAft>
              </a:pPr>
              <a:r>
                <a:rPr lang="de-DE" sz="1600" dirty="0">
                  <a:solidFill>
                    <a:schemeClr val="tx1"/>
                  </a:solidFill>
                </a:rPr>
                <a:t>Zeitungsartikel</a:t>
              </a:r>
            </a:p>
            <a:p>
              <a:pPr algn="ctr">
                <a:spcAft>
                  <a:spcPts val="600"/>
                </a:spcAft>
              </a:pPr>
              <a:r>
                <a:rPr lang="de-DE" sz="1600" dirty="0">
                  <a:solidFill>
                    <a:schemeClr val="tx1"/>
                  </a:solidFill>
                </a:rPr>
                <a:t>(Volltexte und Metadaten)</a:t>
              </a:r>
            </a:p>
          </p:txBody>
        </p:sp>
        <p:sp>
          <p:nvSpPr>
            <p:cNvPr id="9" name="Ellipse 8"/>
            <p:cNvSpPr/>
            <p:nvPr/>
          </p:nvSpPr>
          <p:spPr>
            <a:xfrm>
              <a:off x="1115336" y="4257376"/>
              <a:ext cx="1728416" cy="178154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smtClean="0"/>
                <a:t>Lokaler Katalog</a:t>
              </a:r>
            </a:p>
            <a:p>
              <a:pPr algn="ctr">
                <a:spcAft>
                  <a:spcPts val="600"/>
                </a:spcAft>
              </a:pPr>
              <a:r>
                <a:rPr lang="de-DE" sz="1400" dirty="0" smtClean="0"/>
                <a:t>(ca. 2,2 Mio.)</a:t>
              </a:r>
              <a:endParaRPr lang="de-DE" sz="1400" dirty="0"/>
            </a:p>
          </p:txBody>
        </p:sp>
        <p:sp>
          <p:nvSpPr>
            <p:cNvPr id="10" name="Ellipse 9"/>
            <p:cNvSpPr/>
            <p:nvPr/>
          </p:nvSpPr>
          <p:spPr>
            <a:xfrm>
              <a:off x="4146047" y="4260025"/>
              <a:ext cx="1728416" cy="177281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smtClean="0">
                  <a:solidFill>
                    <a:schemeClr val="tx1"/>
                  </a:solidFill>
                </a:rPr>
                <a:t>Daten-banken</a:t>
              </a:r>
            </a:p>
            <a:p>
              <a:pPr algn="ctr">
                <a:spcAft>
                  <a:spcPts val="600"/>
                </a:spcAft>
              </a:pPr>
              <a:r>
                <a:rPr lang="de-DE" sz="1400" dirty="0" smtClean="0">
                  <a:solidFill>
                    <a:schemeClr val="tx1"/>
                  </a:solidFill>
                </a:rPr>
                <a:t>(Einstieg: DBIS) </a:t>
              </a:r>
              <a:endParaRPr lang="de-DE" sz="1400" dirty="0">
                <a:solidFill>
                  <a:schemeClr val="tx1"/>
                </a:solidFill>
              </a:endParaRPr>
            </a:p>
          </p:txBody>
        </p:sp>
        <p:sp>
          <p:nvSpPr>
            <p:cNvPr id="12" name="Ellipse 11"/>
            <p:cNvSpPr/>
            <p:nvPr/>
          </p:nvSpPr>
          <p:spPr>
            <a:xfrm>
              <a:off x="7176758" y="4260025"/>
              <a:ext cx="1728416" cy="17728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err="1" smtClean="0">
                  <a:solidFill>
                    <a:schemeClr val="bg1"/>
                  </a:solidFill>
                </a:rPr>
                <a:t>KonSearch</a:t>
              </a:r>
              <a:endParaRPr lang="de-DE" sz="1600" dirty="0" smtClean="0">
                <a:solidFill>
                  <a:schemeClr val="bg1"/>
                </a:solidFill>
              </a:endParaRPr>
            </a:p>
            <a:p>
              <a:pPr algn="ctr">
                <a:spcAft>
                  <a:spcPts val="600"/>
                </a:spcAft>
              </a:pPr>
              <a:r>
                <a:rPr lang="de-DE" sz="1400" dirty="0" smtClean="0">
                  <a:solidFill>
                    <a:schemeClr val="bg1"/>
                  </a:solidFill>
                </a:rPr>
                <a:t>(ca. 350 Mio.)</a:t>
              </a:r>
              <a:endParaRPr lang="de-DE" sz="1400" dirty="0">
                <a:solidFill>
                  <a:schemeClr val="bg1"/>
                </a:solidFill>
              </a:endParaRPr>
            </a:p>
          </p:txBody>
        </p:sp>
        <p:sp>
          <p:nvSpPr>
            <p:cNvPr id="16" name="Kreuz 15"/>
            <p:cNvSpPr/>
            <p:nvPr/>
          </p:nvSpPr>
          <p:spPr>
            <a:xfrm>
              <a:off x="3169950" y="4941168"/>
              <a:ext cx="648122" cy="648072"/>
            </a:xfrm>
            <a:prstGeom prst="plus">
              <a:avLst>
                <a:gd name="adj" fmla="val 4137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Gleich 16"/>
            <p:cNvSpPr/>
            <p:nvPr/>
          </p:nvSpPr>
          <p:spPr>
            <a:xfrm>
              <a:off x="6130653" y="5048944"/>
              <a:ext cx="791691" cy="432520"/>
            </a:xfrm>
            <a:prstGeom prst="mathEqual">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15" name="Fußzeilenplatzhalter 4"/>
          <p:cNvSpPr>
            <a:spLocks noGrp="1"/>
          </p:cNvSpPr>
          <p:nvPr>
            <p:ph type="ftr" sz="quarter" idx="3"/>
          </p:nvPr>
        </p:nvSpPr>
        <p:spPr>
          <a:xfrm>
            <a:off x="2484438" y="6453336"/>
            <a:ext cx="4247802" cy="216024"/>
          </a:xfrm>
        </p:spPr>
        <p:txBody>
          <a:bodyPr/>
          <a:lstStyle/>
          <a:p>
            <a:r>
              <a:rPr lang="de-DE" sz="900" dirty="0"/>
              <a:t>Literaturrecherche</a:t>
            </a:r>
          </a:p>
        </p:txBody>
      </p:sp>
    </p:spTree>
    <p:extLst>
      <p:ext uri="{BB962C8B-B14F-4D97-AF65-F5344CB8AC3E}">
        <p14:creationId xmlns:p14="http://schemas.microsoft.com/office/powerpoint/2010/main" val="3526939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dirty="0" err="1" smtClean="0"/>
              <a:t>Fernleihe</a:t>
            </a:r>
            <a:endParaRPr lang="en-GB" sz="3200" dirty="0"/>
          </a:p>
        </p:txBody>
      </p:sp>
      <p:pic>
        <p:nvPicPr>
          <p:cNvPr id="7" name="Inhaltsplatzhalter 6"/>
          <p:cNvPicPr>
            <a:picLocks noGrp="1" noChangeAspect="1"/>
          </p:cNvPicPr>
          <p:nvPr>
            <p:ph idx="1"/>
          </p:nvPr>
        </p:nvPicPr>
        <p:blipFill rotWithShape="1">
          <a:blip r:embed="rId3"/>
          <a:srcRect t="24866" b="-31482"/>
          <a:stretch/>
        </p:blipFill>
        <p:spPr>
          <a:xfrm>
            <a:off x="324172" y="2204864"/>
            <a:ext cx="8496300" cy="2592288"/>
          </a:xfrm>
        </p:spPr>
      </p:pic>
      <p:sp>
        <p:nvSpPr>
          <p:cNvPr id="4" name="Fußzeilenplatzhalter 3"/>
          <p:cNvSpPr>
            <a:spLocks noGrp="1"/>
          </p:cNvSpPr>
          <p:nvPr>
            <p:ph type="ftr" sz="quarter" idx="3"/>
          </p:nvPr>
        </p:nvSpPr>
        <p:spPr/>
        <p:txBody>
          <a:bodyPr/>
          <a:lstStyle/>
          <a:p>
            <a:r>
              <a:rPr lang="de-DE" sz="900" dirty="0" smtClean="0"/>
              <a:t>Literaturrecherche</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9</a:t>
            </a:fld>
            <a:endParaRPr lang="de-DE" sz="900" dirty="0"/>
          </a:p>
        </p:txBody>
      </p:sp>
      <p:sp>
        <p:nvSpPr>
          <p:cNvPr id="6" name="Datumsplatzhalter 5"/>
          <p:cNvSpPr>
            <a:spLocks noGrp="1"/>
          </p:cNvSpPr>
          <p:nvPr>
            <p:ph type="dt" sz="half" idx="2"/>
          </p:nvPr>
        </p:nvSpPr>
        <p:spPr/>
        <p:txBody>
          <a:bodyPr/>
          <a:lstStyle/>
          <a:p>
            <a:endParaRPr lang="de-DE" sz="900" dirty="0"/>
          </a:p>
        </p:txBody>
      </p:sp>
      <p:sp>
        <p:nvSpPr>
          <p:cNvPr id="8" name="Textfeld 7"/>
          <p:cNvSpPr txBox="1"/>
          <p:nvPr/>
        </p:nvSpPr>
        <p:spPr>
          <a:xfrm>
            <a:off x="318646" y="1353109"/>
            <a:ext cx="2497671" cy="584775"/>
          </a:xfrm>
          <a:prstGeom prst="rect">
            <a:avLst/>
          </a:prstGeom>
          <a:noFill/>
        </p:spPr>
        <p:txBody>
          <a:bodyPr wrap="none" rtlCol="0">
            <a:spAutoFit/>
          </a:bodyPr>
          <a:lstStyle/>
          <a:p>
            <a:r>
              <a:rPr lang="en-GB" sz="1600" dirty="0" smtClean="0">
                <a:solidFill>
                  <a:srgbClr val="63B9ED"/>
                </a:solidFill>
                <a:hlinkClick r:id="rId4"/>
              </a:rPr>
              <a:t>www.kim.uni-konstanz.de</a:t>
            </a:r>
            <a:endParaRPr lang="en-GB" sz="1600" dirty="0" smtClean="0">
              <a:solidFill>
                <a:srgbClr val="63B9ED"/>
              </a:solidFill>
            </a:endParaRPr>
          </a:p>
          <a:p>
            <a:endParaRPr lang="en-GB" sz="1600" dirty="0"/>
          </a:p>
        </p:txBody>
      </p:sp>
      <p:cxnSp>
        <p:nvCxnSpPr>
          <p:cNvPr id="9" name="Gerade Verbindung mit Pfeil 8"/>
          <p:cNvCxnSpPr/>
          <p:nvPr/>
        </p:nvCxnSpPr>
        <p:spPr>
          <a:xfrm flipH="1">
            <a:off x="971600" y="1772816"/>
            <a:ext cx="360040" cy="504056"/>
          </a:xfrm>
          <a:prstGeom prst="straightConnector1">
            <a:avLst/>
          </a:prstGeom>
          <a:ln>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Gerade Verbindung mit Pfeil 10"/>
          <p:cNvCxnSpPr/>
          <p:nvPr/>
        </p:nvCxnSpPr>
        <p:spPr>
          <a:xfrm>
            <a:off x="1403648" y="2852936"/>
            <a:ext cx="5184576" cy="216024"/>
          </a:xfrm>
          <a:prstGeom prst="straightConnector1">
            <a:avLst/>
          </a:prstGeom>
          <a:ln>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feld 14"/>
          <p:cNvSpPr txBox="1"/>
          <p:nvPr/>
        </p:nvSpPr>
        <p:spPr>
          <a:xfrm>
            <a:off x="323850" y="4365104"/>
            <a:ext cx="8496622" cy="1554272"/>
          </a:xfrm>
          <a:prstGeom prst="rect">
            <a:avLst/>
          </a:prstGeom>
          <a:noFill/>
        </p:spPr>
        <p:txBody>
          <a:bodyPr wrap="square" rtlCol="0">
            <a:spAutoFit/>
          </a:bodyPr>
          <a:lstStyle/>
          <a:p>
            <a:pPr marL="285750" indent="-285750">
              <a:spcAft>
                <a:spcPts val="600"/>
              </a:spcAft>
              <a:buClr>
                <a:schemeClr val="accent1"/>
              </a:buClr>
              <a:buFont typeface="Symbol" charset="2"/>
              <a:buChar char="-"/>
            </a:pPr>
            <a:r>
              <a:rPr lang="de-DE" sz="1600" dirty="0"/>
              <a:t>Bestellung von Büchern oder Zeitschriftenaufsätzen, die nicht im Bestand der </a:t>
            </a:r>
            <a:r>
              <a:rPr lang="de-DE" sz="1600" dirty="0" smtClean="0"/>
              <a:t>Universität </a:t>
            </a:r>
            <a:r>
              <a:rPr lang="de-DE" sz="1600" dirty="0"/>
              <a:t>Konstanz nachgewiesen sind, aus anderen </a:t>
            </a:r>
            <a:r>
              <a:rPr lang="de-DE" sz="1600" dirty="0" smtClean="0"/>
              <a:t>Bibliotheken</a:t>
            </a:r>
            <a:endParaRPr lang="de-DE" sz="1600" dirty="0"/>
          </a:p>
          <a:p>
            <a:pPr marL="285750" indent="-285750">
              <a:spcAft>
                <a:spcPts val="600"/>
              </a:spcAft>
              <a:buClr>
                <a:schemeClr val="accent1"/>
              </a:buClr>
              <a:buFont typeface="Symbol" charset="2"/>
              <a:buChar char="-"/>
            </a:pPr>
            <a:r>
              <a:rPr lang="de-DE" sz="1600" dirty="0" smtClean="0"/>
              <a:t>Lieferzeit </a:t>
            </a:r>
            <a:r>
              <a:rPr lang="de-DE" sz="1600" dirty="0"/>
              <a:t>ca. </a:t>
            </a:r>
            <a:r>
              <a:rPr lang="de-DE" sz="1600" dirty="0" smtClean="0"/>
              <a:t>eine Woche</a:t>
            </a:r>
            <a:endParaRPr lang="de-DE" sz="1600" dirty="0"/>
          </a:p>
          <a:p>
            <a:pPr marL="285750" indent="-285750">
              <a:spcAft>
                <a:spcPts val="600"/>
              </a:spcAft>
              <a:buClr>
                <a:schemeClr val="accent1"/>
              </a:buClr>
              <a:buFont typeface="Symbol" charset="2"/>
              <a:buChar char="-"/>
            </a:pPr>
            <a:r>
              <a:rPr lang="de-DE" sz="1600" dirty="0"/>
              <a:t>Kosten für </a:t>
            </a:r>
            <a:r>
              <a:rPr lang="de-DE" sz="1600" dirty="0" smtClean="0"/>
              <a:t>Studierende: 0,50 €</a:t>
            </a:r>
            <a:endParaRPr lang="de-DE" sz="1600" dirty="0"/>
          </a:p>
          <a:p>
            <a:pPr marL="285750" indent="-285750">
              <a:spcAft>
                <a:spcPts val="600"/>
              </a:spcAft>
              <a:buClr>
                <a:schemeClr val="accent1"/>
              </a:buClr>
              <a:buFont typeface="Symbol" charset="2"/>
              <a:buChar char="-"/>
            </a:pPr>
            <a:r>
              <a:rPr lang="de-DE" sz="1600" dirty="0" smtClean="0"/>
              <a:t>Bereitstellung </a:t>
            </a:r>
            <a:r>
              <a:rPr lang="de-DE" sz="1600" dirty="0"/>
              <a:t>und Ausleihe beim Ausleihservice im Info-Zentrum der </a:t>
            </a:r>
            <a:r>
              <a:rPr lang="de-DE" sz="1600" dirty="0" smtClean="0"/>
              <a:t>Bibliothek</a:t>
            </a:r>
            <a:endParaRPr lang="de-DE" sz="1600" dirty="0"/>
          </a:p>
        </p:txBody>
      </p:sp>
    </p:spTree>
    <p:extLst>
      <p:ext uri="{BB962C8B-B14F-4D97-AF65-F5344CB8AC3E}">
        <p14:creationId xmlns:p14="http://schemas.microsoft.com/office/powerpoint/2010/main" val="1169846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äsentation_neu">
  <a:themeElements>
    <a:clrScheme name="UNIK Farben PowerPoint">
      <a:dk1>
        <a:sysClr val="windowText" lastClr="000000"/>
      </a:dk1>
      <a:lt1>
        <a:sysClr val="window" lastClr="FFFFFF"/>
      </a:lt1>
      <a:dk2>
        <a:srgbClr val="000000"/>
      </a:dk2>
      <a:lt2>
        <a:srgbClr val="F8F8F8"/>
      </a:lt2>
      <a:accent1>
        <a:srgbClr val="009AD1"/>
      </a:accent1>
      <a:accent2>
        <a:srgbClr val="59B6DC"/>
      </a:accent2>
      <a:accent3>
        <a:srgbClr val="A0D3E6"/>
      </a:accent3>
      <a:accent4>
        <a:srgbClr val="C8E5EF"/>
      </a:accent4>
      <a:accent5>
        <a:srgbClr val="B2B2B2"/>
      </a:accent5>
      <a:accent6>
        <a:srgbClr val="808080"/>
      </a:accent6>
      <a:hlink>
        <a:srgbClr val="5F5F5F"/>
      </a:hlink>
      <a:folHlink>
        <a:srgbClr val="919191"/>
      </a:folHlink>
    </a:clrScheme>
    <a:fontScheme name="UNIK Schrif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UNIK_004_141210_001.potx" id="{D5C4D1FF-0076-4A15-A409-554B8B0B2150}" vid="{2F6AA3DA-7512-4909-A2F0-00BCBEA17D6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Präsentation_neu.potx</Template>
  <TotalTime>0</TotalTime>
  <Words>2113</Words>
  <Application>Microsoft Office PowerPoint</Application>
  <PresentationFormat>Bildschirmpräsentation (4:3)</PresentationFormat>
  <Paragraphs>437</Paragraphs>
  <Slides>35</Slides>
  <Notes>21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35</vt:i4>
      </vt:variant>
    </vt:vector>
  </HeadingPairs>
  <TitlesOfParts>
    <vt:vector size="42" baseType="lpstr">
      <vt:lpstr>Arial</vt:lpstr>
      <vt:lpstr>Calibri</vt:lpstr>
      <vt:lpstr>Cambria Math</vt:lpstr>
      <vt:lpstr>Symbol</vt:lpstr>
      <vt:lpstr>Wingdings</vt:lpstr>
      <vt:lpstr>ヒラギノ角ゴ Pro W3</vt:lpstr>
      <vt:lpstr>Präsentation_neu</vt:lpstr>
      <vt:lpstr>PowerPoint-Präsentation</vt:lpstr>
      <vt:lpstr>PowerPoint-Präsentation</vt:lpstr>
      <vt:lpstr>Quellenauswahl: Welche Arten von wissenschaftlichen Texten kennen Sie?</vt:lpstr>
      <vt:lpstr>Quellenauswahl: Welche Arten von wissenschaftlichen Texten kennen Sie?</vt:lpstr>
      <vt:lpstr>Welche Quellen verwenden?</vt:lpstr>
      <vt:lpstr>Welche Quellen verwenden?</vt:lpstr>
      <vt:lpstr>Literaturrecherche (kim.uni.kn &gt; Literatur &gt; Recherche)</vt:lpstr>
      <vt:lpstr>Lokaler Katalog und KonSearch</vt:lpstr>
      <vt:lpstr>Fernleihe</vt:lpstr>
      <vt:lpstr>Rechercheübung: Suche nach vorgegebener Literatur</vt:lpstr>
      <vt:lpstr>Suche nach beliebiger Literatur zu einem Thema</vt:lpstr>
      <vt:lpstr>Kreislauf der Wissenschaft</vt:lpstr>
      <vt:lpstr>Vorgehen bei der Recherche</vt:lpstr>
      <vt:lpstr>Ressourcen für die Recherche</vt:lpstr>
      <vt:lpstr>Lexika Sprachwissenschaft</vt:lpstr>
      <vt:lpstr>Übung thematische Literaturrecherche</vt:lpstr>
      <vt:lpstr>MLA (Modern Language Association) International Bibliography</vt:lpstr>
      <vt:lpstr>Rechercheübung</vt:lpstr>
      <vt:lpstr>Ressourcen für die Recherche: Übersicht</vt:lpstr>
      <vt:lpstr>Ressourcen im Vergleich</vt:lpstr>
      <vt:lpstr>Ressourcen im Vergleich</vt:lpstr>
      <vt:lpstr>Recherchestrategien: Einstieg über bekannte Literatur</vt:lpstr>
      <vt:lpstr>Recherchestrategien: Einstieg ohne bekannte Literatur</vt:lpstr>
      <vt:lpstr>Recherchestrategien: Auswertung der Funde</vt:lpstr>
      <vt:lpstr>Anpassung der Suchstrategie</vt:lpstr>
      <vt:lpstr>Mengenlehre: Bool‘sche Operatoren</vt:lpstr>
      <vt:lpstr>Schnittmenge</vt:lpstr>
      <vt:lpstr>Mengenlehre: Bool‘sche Operatoren</vt:lpstr>
      <vt:lpstr>Vereinigungsmenge</vt:lpstr>
      <vt:lpstr>Mengenlehre: Bool‘sche Operatoren</vt:lpstr>
      <vt:lpstr>Differenzmenge</vt:lpstr>
      <vt:lpstr>Praktische Hinweise</vt:lpstr>
      <vt:lpstr>Praktische Hinweise</vt:lpstr>
      <vt:lpstr>Praktische Hinweise</vt:lpstr>
      <vt:lpstr>Literaturverzeichnisse</vt:lpstr>
    </vt:vector>
  </TitlesOfParts>
  <Company>Universitaet Konstanz - Zentrale 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mit Bild, Typografie: Arial Bold, maximal  über vier Zeilen</dc:title>
  <dc:creator>Schreibberatung Ling</dc:creator>
  <dc:description>Vorlage Praesentation – Office 2010;_x000d_
Version 010;_x000d_
2015-03-03;</dc:description>
  <cp:lastModifiedBy>Schreibberatung Ling</cp:lastModifiedBy>
  <cp:revision>243</cp:revision>
  <cp:lastPrinted>2017-05-23T11:23:51Z</cp:lastPrinted>
  <dcterms:created xsi:type="dcterms:W3CDTF">2015-04-16T07:17:15Z</dcterms:created>
  <dcterms:modified xsi:type="dcterms:W3CDTF">2020-03-30T08:31:29Z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STRICHPUNKT</vt:lpwstr>
  </property>
  <property fmtid="{D5CDD505-2E9C-101B-9397-08002B2CF9AE}" pid="3" name="Erstellt am">
    <vt:lpwstr>10.10.2014</vt:lpwstr>
  </property>
  <property fmtid="{D5CDD505-2E9C-101B-9397-08002B2CF9AE}" pid="4" name="Bearbeiter">
    <vt:lpwstr>gadamovich | office implementation</vt:lpwstr>
  </property>
  <property fmtid="{D5CDD505-2E9C-101B-9397-08002B2CF9AE}" pid="5" name="Version">
    <vt:lpwstr>010</vt:lpwstr>
  </property>
  <property fmtid="{D5CDD505-2E9C-101B-9397-08002B2CF9AE}" pid="6" name="Version vom">
    <vt:lpwstr>03.03.2015</vt:lpwstr>
  </property>
</Properties>
</file>